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4" r:id="rId8"/>
    <p:sldId id="375" r:id="rId9"/>
    <p:sldId id="376" r:id="rId10"/>
    <p:sldId id="378" r:id="rId11"/>
    <p:sldId id="380" r:id="rId12"/>
    <p:sldId id="381" r:id="rId13"/>
    <p:sldId id="382" r:id="rId14"/>
    <p:sldId id="389" r:id="rId15"/>
    <p:sldId id="383" r:id="rId16"/>
    <p:sldId id="391" r:id="rId17"/>
    <p:sldId id="385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92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bin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bin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479257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89" name="yt_image_10689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7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2" name="yt_shape_10692"/>
          <p:cNvSpPr txBox="1"/>
          <p:nvPr/>
        </p:nvSpPr>
        <p:spPr>
          <a:xfrm>
            <a:off x="479376" y="1844824"/>
            <a:ext cx="10986675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角平分线是以一个角的顶点为端点的一条射线，它把这个角分成两个</a:t>
            </a:r>
            <a:r>
              <a:rPr lang="zh-CN" altLang="zh-CN" sz="100" b="0" i="0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角平分线的性质定理：角的平分线上的点到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角的两边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角平分线的性质定理的逆定理：角的内部到角的两边距离相等的点在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角的平分线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9510CD-B8D5-C7CF-E9B7-57B96523908C}"/>
              </a:ext>
            </a:extLst>
          </p:cNvPr>
          <p:cNvSpPr txBox="1"/>
          <p:nvPr/>
        </p:nvSpPr>
        <p:spPr>
          <a:xfrm>
            <a:off x="10632504" y="1772816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102731-1613-5FBF-4946-7411F25BD344}"/>
              </a:ext>
            </a:extLst>
          </p:cNvPr>
          <p:cNvSpPr txBox="1"/>
          <p:nvPr/>
        </p:nvSpPr>
        <p:spPr>
          <a:xfrm>
            <a:off x="6713964" y="274899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角的两边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BCCEF3-A6BE-8D20-1622-F295701F6AC5}"/>
              </a:ext>
            </a:extLst>
          </p:cNvPr>
          <p:cNvSpPr txBox="1"/>
          <p:nvPr/>
        </p:nvSpPr>
        <p:spPr>
          <a:xfrm>
            <a:off x="10066764" y="321994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角的平分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711498-DEAF-2ED5-3158-0B6FF9A10CF5}"/>
              </a:ext>
            </a:extLst>
          </p:cNvPr>
          <p:cNvSpPr txBox="1"/>
          <p:nvPr/>
        </p:nvSpPr>
        <p:spPr>
          <a:xfrm>
            <a:off x="389365" y="36999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4" name="yt_shape_10754"/>
          <p:cNvSpPr txBox="1"/>
          <p:nvPr/>
        </p:nvSpPr>
        <p:spPr>
          <a:xfrm>
            <a:off x="540001" y="1268413"/>
            <a:ext cx="10380536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，则图中有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对全等三角形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58" name="yt_shape_10758"/>
          <p:cNvSpPr txBox="1"/>
          <p:nvPr/>
        </p:nvSpPr>
        <p:spPr>
          <a:xfrm>
            <a:off x="539881" y="44724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55" name="yt_shape_10755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1191" y="2246929"/>
            <a:ext cx="2169618" cy="2414909"/>
            <a:chOff x="0" y="0"/>
            <a:chExt cx="1834515" cy="2041920"/>
          </a:xfrm>
        </p:grpSpPr>
        <p:pic>
          <p:nvPicPr>
            <p:cNvPr id="2" name="yt_image_1075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4515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57" name="yt_shape_10757"/>
            <p:cNvSpPr txBox="1"/>
            <p:nvPr/>
          </p:nvSpPr>
          <p:spPr>
            <a:xfrm>
              <a:off x="383976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80C9E15-3B52-729E-D83B-67B908582562}"/>
              </a:ext>
            </a:extLst>
          </p:cNvPr>
          <p:cNvSpPr txBox="1"/>
          <p:nvPr/>
        </p:nvSpPr>
        <p:spPr>
          <a:xfrm>
            <a:off x="1059589" y="169709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9" name="yt_shape_10759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62" name="yt_shape_10762"/>
          <p:cNvSpPr txBox="1"/>
          <p:nvPr/>
        </p:nvSpPr>
        <p:spPr>
          <a:xfrm>
            <a:off x="540000" y="2236543"/>
            <a:ext cx="4601260" cy="143173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en-US" altLang="zh-CN" sz="7950" b="0" i="0" u="none" spc="16128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en-US" altLang="zh-CN" sz="7550" b="0" i="0" u="none" spc="15877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0760" name="yt_image_10760" title="H_124.7237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193" y="1740028"/>
            <a:ext cx="2298573" cy="158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61" name="yt_image_10761" title="H_118.7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4460387"/>
            <a:ext cx="2253996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4" name="yt_shape_10764"/>
          <p:cNvSpPr txBox="1"/>
          <p:nvPr/>
        </p:nvSpPr>
        <p:spPr>
          <a:xfrm>
            <a:off x="9415638" y="332402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sp>
        <p:nvSpPr>
          <p:cNvPr id="7" name="yt_shape_10765"/>
          <p:cNvSpPr txBox="1"/>
          <p:nvPr/>
        </p:nvSpPr>
        <p:spPr>
          <a:xfrm>
            <a:off x="540000" y="2183686"/>
            <a:ext cx="3651641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0F7FAD-B03C-7F1C-5B56-C985FEE6E6EB}"/>
              </a:ext>
            </a:extLst>
          </p:cNvPr>
          <p:cNvSpPr txBox="1"/>
          <p:nvPr/>
        </p:nvSpPr>
        <p:spPr>
          <a:xfrm>
            <a:off x="449989" y="2136880"/>
            <a:ext cx="218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7E6222-C24F-D864-EF1E-924D3F26F958}"/>
              </a:ext>
            </a:extLst>
          </p:cNvPr>
          <p:cNvSpPr txBox="1"/>
          <p:nvPr/>
        </p:nvSpPr>
        <p:spPr>
          <a:xfrm>
            <a:off x="449989" y="2612368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5D9B4E9-8D0A-6F59-125F-7E44D92CDBDE}"/>
              </a:ext>
            </a:extLst>
          </p:cNvPr>
          <p:cNvSpPr txBox="1"/>
          <p:nvPr/>
        </p:nvSpPr>
        <p:spPr>
          <a:xfrm>
            <a:off x="449989" y="3087856"/>
            <a:ext cx="3042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758F3F-BF9D-C5F0-9FF1-1CB1DA409535}"/>
              </a:ext>
            </a:extLst>
          </p:cNvPr>
          <p:cNvSpPr txBox="1"/>
          <p:nvPr/>
        </p:nvSpPr>
        <p:spPr>
          <a:xfrm>
            <a:off x="449989" y="3563344"/>
            <a:ext cx="379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62DDFC-289F-21EB-E976-F4FFD818E5C7}"/>
              </a:ext>
            </a:extLst>
          </p:cNvPr>
          <p:cNvSpPr txBox="1"/>
          <p:nvPr/>
        </p:nvSpPr>
        <p:spPr>
          <a:xfrm>
            <a:off x="449989" y="4038832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5106A51-EAC4-4F7C-F2A3-2E45E8ADB708}"/>
              </a:ext>
            </a:extLst>
          </p:cNvPr>
          <p:cNvSpPr txBox="1"/>
          <p:nvPr/>
        </p:nvSpPr>
        <p:spPr>
          <a:xfrm>
            <a:off x="449989" y="4514320"/>
            <a:ext cx="2439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A27E313-7558-F442-92DC-20FB829B69D2}"/>
              </a:ext>
            </a:extLst>
          </p:cNvPr>
          <p:cNvSpPr txBox="1"/>
          <p:nvPr/>
        </p:nvSpPr>
        <p:spPr>
          <a:xfrm>
            <a:off x="449989" y="4989808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0A68077-B919-F247-A55B-F4F8756618B5}"/>
              </a:ext>
            </a:extLst>
          </p:cNvPr>
          <p:cNvSpPr txBox="1"/>
          <p:nvPr/>
        </p:nvSpPr>
        <p:spPr>
          <a:xfrm>
            <a:off x="449989" y="5465296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6" name="yt_shape_10766"/>
          <p:cNvSpPr txBox="1"/>
          <p:nvPr/>
        </p:nvSpPr>
        <p:spPr>
          <a:xfrm>
            <a:off x="540119" y="13994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藤县二中月考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70" name="yt_shape_10770"/>
          <p:cNvSpPr txBox="1"/>
          <p:nvPr/>
        </p:nvSpPr>
        <p:spPr>
          <a:xfrm>
            <a:off x="540000" y="45372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67" name="yt_shape_10767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522386"/>
            <a:ext cx="1701927" cy="1975626"/>
            <a:chOff x="0" y="0"/>
            <a:chExt cx="1701927" cy="1975626"/>
          </a:xfrm>
        </p:grpSpPr>
        <p:pic>
          <p:nvPicPr>
            <p:cNvPr id="2" name="yt_image_10767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1927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69" name="yt_shape_10769"/>
            <p:cNvSpPr txBox="1"/>
            <p:nvPr/>
          </p:nvSpPr>
          <p:spPr>
            <a:xfrm>
              <a:off x="241499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771" name="yt_shape_10771"/>
          <p:cNvSpPr txBox="1"/>
          <p:nvPr/>
        </p:nvSpPr>
        <p:spPr>
          <a:xfrm>
            <a:off x="562104" y="2308129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A985F4-C04B-8BF3-8100-4AB244C5C95C}"/>
              </a:ext>
            </a:extLst>
          </p:cNvPr>
          <p:cNvSpPr txBox="1"/>
          <p:nvPr/>
        </p:nvSpPr>
        <p:spPr>
          <a:xfrm>
            <a:off x="394989" y="2765798"/>
            <a:ext cx="570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的角平分线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12417CF-99D4-A251-6A34-2FBFF6178D80}"/>
              </a:ext>
            </a:extLst>
          </p:cNvPr>
          <p:cNvSpPr txBox="1"/>
          <p:nvPr/>
        </p:nvSpPr>
        <p:spPr>
          <a:xfrm>
            <a:off x="540000" y="3241286"/>
            <a:ext cx="7152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分别是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的高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9F63DA7-700A-FBAC-C6DB-DEA0FE826836}"/>
              </a:ext>
            </a:extLst>
          </p:cNvPr>
          <p:cNvSpPr txBox="1"/>
          <p:nvPr/>
        </p:nvSpPr>
        <p:spPr>
          <a:xfrm>
            <a:off x="540000" y="3716774"/>
            <a:ext cx="376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BA17DCB-19B2-06AC-8061-B74749BCC33D}"/>
                  </a:ext>
                </a:extLst>
              </p:cNvPr>
              <p:cNvSpPr txBox="1"/>
              <p:nvPr/>
            </p:nvSpPr>
            <p:spPr>
              <a:xfrm>
                <a:off x="580832" y="3978766"/>
                <a:ext cx="175113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BA17DCB-19B2-06AC-8061-B74749BCC3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32" y="3978766"/>
                <a:ext cx="1751139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646693B4-7D34-CEA6-D83E-1BF9071C6556}"/>
              </a:ext>
            </a:extLst>
          </p:cNvPr>
          <p:cNvSpPr txBox="1"/>
          <p:nvPr/>
        </p:nvSpPr>
        <p:spPr>
          <a:xfrm>
            <a:off x="540000" y="5072184"/>
            <a:ext cx="425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2ECEF42-5C73-DA41-8D00-00F4FEFFB441}"/>
              </a:ext>
            </a:extLst>
          </p:cNvPr>
          <p:cNvSpPr txBox="1"/>
          <p:nvPr/>
        </p:nvSpPr>
        <p:spPr>
          <a:xfrm>
            <a:off x="540000" y="5625437"/>
            <a:ext cx="160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0CCEB3D-22F5-3420-6E13-35B956417698}"/>
              </a:ext>
            </a:extLst>
          </p:cNvPr>
          <p:cNvSpPr txBox="1"/>
          <p:nvPr/>
        </p:nvSpPr>
        <p:spPr>
          <a:xfrm>
            <a:off x="587859" y="6194537"/>
            <a:ext cx="428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3" name="yt_shape_10773"/>
          <p:cNvSpPr txBox="1"/>
          <p:nvPr/>
        </p:nvSpPr>
        <p:spPr>
          <a:xfrm>
            <a:off x="540000" y="1074040"/>
            <a:ext cx="10565393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的角平分线，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的高，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75" name="yt_shape_10775"/>
              <p:cNvSpPr txBox="1"/>
              <p:nvPr/>
            </p:nvSpPr>
            <p:spPr>
              <a:xfrm>
                <a:off x="540000" y="5024935"/>
                <a:ext cx="10608673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75" name="yt_shape_10775" descr="{&quot;rangeId&quot;:3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24935"/>
                <a:ext cx="10608673" cy="1119024"/>
              </a:xfrm>
              <a:prstGeom prst="rect">
                <a:avLst/>
              </a:prstGeom>
              <a:blipFill>
                <a:blip r:embed="rId3"/>
                <a:stretch>
                  <a:fillRect l="-1782" t="-4348" r="-805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CEB18A8-B03D-D845-0E2C-19F8AE4AF791}"/>
              </a:ext>
            </a:extLst>
          </p:cNvPr>
          <p:cNvSpPr txBox="1"/>
          <p:nvPr/>
        </p:nvSpPr>
        <p:spPr>
          <a:xfrm>
            <a:off x="525186" y="4426066"/>
            <a:ext cx="642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399A0A2-920B-3C0E-EEA7-84F8708240F9}"/>
                  </a:ext>
                </a:extLst>
              </p:cNvPr>
              <p:cNvSpPr txBox="1"/>
              <p:nvPr/>
            </p:nvSpPr>
            <p:spPr>
              <a:xfrm>
                <a:off x="561157" y="5092680"/>
                <a:ext cx="106861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399A0A2-920B-3C0E-EEA7-84F870824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157" y="5092680"/>
                <a:ext cx="10686162" cy="726326"/>
              </a:xfrm>
              <a:prstGeom prst="rect">
                <a:avLst/>
              </a:prstGeom>
              <a:blipFill>
                <a:blip r:embed="rId4"/>
                <a:stretch>
                  <a:fillRect l="-856" r="-97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0772"/>
          <p:cNvSpPr txBox="1"/>
          <p:nvPr/>
        </p:nvSpPr>
        <p:spPr>
          <a:xfrm>
            <a:off x="534540" y="1268413"/>
            <a:ext cx="7197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1" name="yt_shape_10767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1732" y="2054763"/>
            <a:ext cx="1701927" cy="1975626"/>
            <a:chOff x="0" y="0"/>
            <a:chExt cx="1701927" cy="1975626"/>
          </a:xfrm>
        </p:grpSpPr>
        <p:pic>
          <p:nvPicPr>
            <p:cNvPr id="12" name="yt_image_10767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01927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yt_shape_10769"/>
            <p:cNvSpPr txBox="1"/>
            <p:nvPr/>
          </p:nvSpPr>
          <p:spPr>
            <a:xfrm>
              <a:off x="241499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8" name="yt_shape_10778"/>
          <p:cNvSpPr txBox="1"/>
          <p:nvPr/>
        </p:nvSpPr>
        <p:spPr>
          <a:xfrm>
            <a:off x="540000" y="1081782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77" name="yt_image_10777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8178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80" name="yt_shape_10780"/>
          <p:cNvSpPr txBox="1"/>
          <p:nvPr/>
        </p:nvSpPr>
        <p:spPr>
          <a:xfrm>
            <a:off x="540119" y="17793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的一条角平分线，点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84" name="yt_shape_10784"/>
          <p:cNvSpPr txBox="1"/>
          <p:nvPr/>
        </p:nvSpPr>
        <p:spPr>
          <a:xfrm>
            <a:off x="540000" y="48549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81" name="yt_shape_10781" title="H_150.6637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2814771"/>
            <a:ext cx="2153412" cy="1913430"/>
            <a:chOff x="0" y="0"/>
            <a:chExt cx="2153412" cy="1913430"/>
          </a:xfrm>
        </p:grpSpPr>
        <p:pic>
          <p:nvPicPr>
            <p:cNvPr id="2" name="yt_image_10781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53412" cy="15174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83" name="yt_shape_10783"/>
            <p:cNvSpPr txBox="1"/>
            <p:nvPr/>
          </p:nvSpPr>
          <p:spPr>
            <a:xfrm>
              <a:off x="467242" y="155343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785" name="yt_shape_10785"/>
          <p:cNvSpPr txBox="1"/>
          <p:nvPr/>
        </p:nvSpPr>
        <p:spPr>
          <a:xfrm>
            <a:off x="540000" y="2748465"/>
            <a:ext cx="52658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的平分线上；</a:t>
            </a:r>
          </a:p>
        </p:txBody>
      </p:sp>
      <p:sp>
        <p:nvSpPr>
          <p:cNvPr id="11" name="yt_shape_10787"/>
          <p:cNvSpPr txBox="1"/>
          <p:nvPr/>
        </p:nvSpPr>
        <p:spPr>
          <a:xfrm>
            <a:off x="615976" y="3268338"/>
            <a:ext cx="531716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的一条角平分线，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2" name="yt_shape_10789"/>
          <p:cNvSpPr txBox="1"/>
          <p:nvPr/>
        </p:nvSpPr>
        <p:spPr>
          <a:xfrm>
            <a:off x="4809088" y="6780794"/>
            <a:ext cx="2331920" cy="14047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800" b="0" i="0" u="none" spc="16234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3" name="yt_image_10788" title="H_122.22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9067" y="4964414"/>
            <a:ext cx="2308860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B997464-063C-A325-9988-DEFCD895DACF}"/>
              </a:ext>
            </a:extLst>
          </p:cNvPr>
          <p:cNvSpPr txBox="1"/>
          <p:nvPr/>
        </p:nvSpPr>
        <p:spPr>
          <a:xfrm>
            <a:off x="525965" y="3221532"/>
            <a:ext cx="508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D0A7278-BFA0-DFCF-8850-E651DAAEDF78}"/>
              </a:ext>
            </a:extLst>
          </p:cNvPr>
          <p:cNvSpPr txBox="1"/>
          <p:nvPr/>
        </p:nvSpPr>
        <p:spPr>
          <a:xfrm>
            <a:off x="525965" y="3697020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的一条角平分线，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5CD22D2-30A7-33FB-4D90-E0285EF72A61}"/>
              </a:ext>
            </a:extLst>
          </p:cNvPr>
          <p:cNvSpPr txBox="1"/>
          <p:nvPr/>
        </p:nvSpPr>
        <p:spPr>
          <a:xfrm>
            <a:off x="525965" y="4172508"/>
            <a:ext cx="174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EBCF2BF-F763-B32B-3A7F-59804F65282B}"/>
              </a:ext>
            </a:extLst>
          </p:cNvPr>
          <p:cNvSpPr txBox="1"/>
          <p:nvPr/>
        </p:nvSpPr>
        <p:spPr>
          <a:xfrm>
            <a:off x="525965" y="4647996"/>
            <a:ext cx="544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404722A-CF3A-2BBE-12DB-195D7F4615B8}"/>
              </a:ext>
            </a:extLst>
          </p:cNvPr>
          <p:cNvSpPr txBox="1"/>
          <p:nvPr/>
        </p:nvSpPr>
        <p:spPr>
          <a:xfrm>
            <a:off x="525965" y="5123484"/>
            <a:ext cx="197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98911E8-AAB9-51A0-A8C3-88A921B7B8DF}"/>
              </a:ext>
            </a:extLst>
          </p:cNvPr>
          <p:cNvSpPr txBox="1"/>
          <p:nvPr/>
        </p:nvSpPr>
        <p:spPr>
          <a:xfrm>
            <a:off x="525965" y="5598972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933E546-5773-8F1F-AD28-9DEAC6C5C7C8}"/>
              </a:ext>
            </a:extLst>
          </p:cNvPr>
          <p:cNvSpPr txBox="1"/>
          <p:nvPr/>
        </p:nvSpPr>
        <p:spPr>
          <a:xfrm>
            <a:off x="525965" y="6074460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91" name="yt_shape_10791"/>
              <p:cNvSpPr txBox="1"/>
              <p:nvPr/>
            </p:nvSpPr>
            <p:spPr>
              <a:xfrm>
                <a:off x="513715" y="2079086"/>
                <a:ext cx="6272551" cy="34637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791" name="yt_shape_107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715" y="2079086"/>
                <a:ext cx="6272551" cy="3463705"/>
              </a:xfrm>
              <a:prstGeom prst="rect">
                <a:avLst/>
              </a:prstGeom>
              <a:blipFill>
                <a:blip r:embed="rId2"/>
                <a:stretch>
                  <a:fillRect l="-2915" t="-1408" r="-2235" b="-4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864096-BD93-198A-1024-602F425E55B9}"/>
              </a:ext>
            </a:extLst>
          </p:cNvPr>
          <p:cNvSpPr txBox="1"/>
          <p:nvPr/>
        </p:nvSpPr>
        <p:spPr>
          <a:xfrm>
            <a:off x="423704" y="2032280"/>
            <a:ext cx="6391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7590C3-529C-434A-36E5-F6639744BAB0}"/>
                  </a:ext>
                </a:extLst>
              </p:cNvPr>
              <p:cNvSpPr txBox="1"/>
              <p:nvPr/>
            </p:nvSpPr>
            <p:spPr>
              <a:xfrm>
                <a:off x="423704" y="2507768"/>
                <a:ext cx="5094795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7590C3-529C-434A-36E5-F6639744BA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704" y="2507768"/>
                <a:ext cx="5094795" cy="630441"/>
              </a:xfrm>
              <a:prstGeom prst="rect">
                <a:avLst/>
              </a:prstGeom>
              <a:blipFill>
                <a:blip r:embed="rId3"/>
                <a:stretch>
                  <a:fillRect l="-1916" r="-2036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66861E9-8C5B-024E-419C-812A60323C8B}"/>
              </a:ext>
            </a:extLst>
          </p:cNvPr>
          <p:cNvSpPr txBox="1"/>
          <p:nvPr/>
        </p:nvSpPr>
        <p:spPr>
          <a:xfrm>
            <a:off x="423704" y="3044597"/>
            <a:ext cx="6017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8D443AB-9B58-CE22-9BC6-44E9E3055A6F}"/>
                  </a:ext>
                </a:extLst>
              </p:cNvPr>
              <p:cNvSpPr txBox="1"/>
              <p:nvPr/>
            </p:nvSpPr>
            <p:spPr>
              <a:xfrm>
                <a:off x="423704" y="3520085"/>
                <a:ext cx="434924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8D443AB-9B58-CE22-9BC6-44E9E3055A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704" y="3520085"/>
                <a:ext cx="4349242" cy="1611643"/>
              </a:xfrm>
              <a:prstGeom prst="rect">
                <a:avLst/>
              </a:prstGeom>
              <a:blipFill>
                <a:blip r:embed="rId4"/>
                <a:stretch>
                  <a:fillRect l="-2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28FEF61-2B46-ABD6-28F5-194FE8993017}"/>
              </a:ext>
            </a:extLst>
          </p:cNvPr>
          <p:cNvSpPr txBox="1"/>
          <p:nvPr/>
        </p:nvSpPr>
        <p:spPr>
          <a:xfrm>
            <a:off x="423704" y="5038116"/>
            <a:ext cx="142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786"/>
          <p:cNvSpPr txBox="1"/>
          <p:nvPr/>
        </p:nvSpPr>
        <p:spPr>
          <a:xfrm>
            <a:off x="513715" y="1423697"/>
            <a:ext cx="4966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5" name="yt_shape_10781" title="H_150.6637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2814771"/>
            <a:ext cx="2153412" cy="1913430"/>
            <a:chOff x="0" y="0"/>
            <a:chExt cx="2153412" cy="1913430"/>
          </a:xfrm>
        </p:grpSpPr>
        <p:pic>
          <p:nvPicPr>
            <p:cNvPr id="16" name="yt_image_10781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153412" cy="15174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yt_shape_10783"/>
            <p:cNvSpPr txBox="1"/>
            <p:nvPr/>
          </p:nvSpPr>
          <p:spPr>
            <a:xfrm>
              <a:off x="467242" y="155343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4" name="yt_shape_10794"/>
          <p:cNvSpPr txBox="1"/>
          <p:nvPr/>
        </p:nvSpPr>
        <p:spPr>
          <a:xfrm>
            <a:off x="5406686" y="2412694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793" name="yt_image_1079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6" name="yt_shape_10796"/>
          <p:cNvSpPr txBox="1"/>
          <p:nvPr/>
        </p:nvSpPr>
        <p:spPr>
          <a:xfrm>
            <a:off x="927960" y="1916832"/>
            <a:ext cx="10236520" cy="199322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角平分线的性质定理是由角之间的数量关系得到线段间的数量关系，因此角平分线的性质定理常用于证明线段相等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到角两边距离相等的点在角的平分线上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来判定角平分线时，需要满足两个条件：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垂直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6" name="yt_shape_10696"/>
          <p:cNvSpPr txBox="1"/>
          <p:nvPr/>
        </p:nvSpPr>
        <p:spPr>
          <a:xfrm>
            <a:off x="539881" y="1262402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95" name="yt_image_10695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6240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8" name="yt_shape_10698"/>
          <p:cNvSpPr txBox="1"/>
          <p:nvPr/>
        </p:nvSpPr>
        <p:spPr>
          <a:xfrm>
            <a:off x="539881" y="1965699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角平分线的性质定理</a:t>
            </a:r>
          </a:p>
        </p:txBody>
      </p:sp>
      <p:sp>
        <p:nvSpPr>
          <p:cNvPr id="10699" name="yt_shape_10699"/>
          <p:cNvSpPr txBox="1"/>
          <p:nvPr/>
        </p:nvSpPr>
        <p:spPr>
          <a:xfrm>
            <a:off x="540000" y="24652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，垂足分别是点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3" name="yt_table_1070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317383"/>
              </p:ext>
            </p:extLst>
          </p:nvPr>
        </p:nvGraphicFramePr>
        <p:xfrm>
          <a:off x="539881" y="3424699"/>
          <a:ext cx="6961506" cy="950976"/>
        </p:xfrm>
        <a:graphic>
          <a:graphicData uri="http://schemas.openxmlformats.org/drawingml/2006/table">
            <a:tbl>
              <a:tblPr/>
              <a:tblGrid>
                <a:gridCol w="3946843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CPO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CPO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DPO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p:grpSp>
        <p:nvGrpSpPr>
          <p:cNvPr id="10700" name="yt_shape_10700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9122" y="3140968"/>
            <a:ext cx="1586433" cy="1951347"/>
            <a:chOff x="0" y="0"/>
            <a:chExt cx="1418463" cy="1744740"/>
          </a:xfrm>
        </p:grpSpPr>
        <p:pic>
          <p:nvPicPr>
            <p:cNvPr id="2" name="yt_image_1070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8463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02" name="yt_shape_10702"/>
            <p:cNvSpPr txBox="1"/>
            <p:nvPr/>
          </p:nvSpPr>
          <p:spPr>
            <a:xfrm>
              <a:off x="175950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33543">
            <a:extLst>
              <a:ext uri="{FF2B5EF4-FFF2-40B4-BE49-F238E27FC236}">
                <a16:creationId xmlns:a16="http://schemas.microsoft.com/office/drawing/2014/main" id="{9FB14327-6A82-8894-00C1-CEC55DC7DE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200502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B2089D9-A028-41DE-9B75-503854C3224B}"/>
              </a:ext>
            </a:extLst>
          </p:cNvPr>
          <p:cNvSpPr txBox="1"/>
          <p:nvPr/>
        </p:nvSpPr>
        <p:spPr>
          <a:xfrm>
            <a:off x="4836252" y="28939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5" name="yt_shape_10705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09" name="yt_shape_10709"/>
          <p:cNvSpPr txBox="1"/>
          <p:nvPr/>
        </p:nvSpPr>
        <p:spPr>
          <a:xfrm>
            <a:off x="539881" y="42019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06" name="yt_shape_10706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478063"/>
            <a:ext cx="1762267" cy="2076373"/>
            <a:chOff x="0" y="0"/>
            <a:chExt cx="1625346" cy="1915047"/>
          </a:xfrm>
        </p:grpSpPr>
        <p:pic>
          <p:nvPicPr>
            <p:cNvPr id="2" name="yt_image_1070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5346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08" name="yt_shape_10708"/>
            <p:cNvSpPr txBox="1"/>
            <p:nvPr/>
          </p:nvSpPr>
          <p:spPr>
            <a:xfrm>
              <a:off x="279392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8A4962-8154-4036-CA36-3B3D7B116BA8}"/>
              </a:ext>
            </a:extLst>
          </p:cNvPr>
          <p:cNvSpPr txBox="1"/>
          <p:nvPr/>
        </p:nvSpPr>
        <p:spPr>
          <a:xfrm>
            <a:off x="8025538" y="1553426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0" name="yt_shape_10710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常德澧县期末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14" name="yt_shape_10714"/>
          <p:cNvSpPr txBox="1"/>
          <p:nvPr/>
        </p:nvSpPr>
        <p:spPr>
          <a:xfrm>
            <a:off x="539881" y="42579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11" name="yt_shape_10711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896" y="2492896"/>
            <a:ext cx="2076790" cy="2256702"/>
            <a:chOff x="0" y="0"/>
            <a:chExt cx="1747647" cy="1899045"/>
          </a:xfrm>
        </p:grpSpPr>
        <p:pic>
          <p:nvPicPr>
            <p:cNvPr id="2" name="yt_image_1071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7647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3" name="yt_shape_10713"/>
            <p:cNvSpPr txBox="1"/>
            <p:nvPr/>
          </p:nvSpPr>
          <p:spPr>
            <a:xfrm>
              <a:off x="340542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57362E7-CE2D-C71D-A4EC-E6266901DB20}"/>
              </a:ext>
            </a:extLst>
          </p:cNvPr>
          <p:cNvSpPr txBox="1"/>
          <p:nvPr/>
        </p:nvSpPr>
        <p:spPr>
          <a:xfrm>
            <a:off x="4261577" y="162543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5" name="yt_shape_10715"/>
          <p:cNvSpPr txBox="1"/>
          <p:nvPr/>
        </p:nvSpPr>
        <p:spPr>
          <a:xfrm>
            <a:off x="539881" y="1201243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角平分线的性质定理的逆定理</a:t>
            </a:r>
          </a:p>
        </p:txBody>
      </p:sp>
      <p:sp>
        <p:nvSpPr>
          <p:cNvPr id="10716" name="yt_shape_10716"/>
          <p:cNvSpPr txBox="1"/>
          <p:nvPr/>
        </p:nvSpPr>
        <p:spPr>
          <a:xfrm>
            <a:off x="540000" y="17008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内部的一条射线，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上任意一点，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EPO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其中能判定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0" name="yt_table_107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713143"/>
              </p:ext>
            </p:extLst>
          </p:nvPr>
        </p:nvGraphicFramePr>
        <p:xfrm>
          <a:off x="539881" y="3140374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grpSp>
        <p:nvGrpSpPr>
          <p:cNvPr id="10717" name="yt_shape_10717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02653" y="2996952"/>
            <a:ext cx="1649346" cy="2068127"/>
            <a:chOff x="0" y="0"/>
            <a:chExt cx="1433322" cy="1797253"/>
          </a:xfrm>
        </p:grpSpPr>
        <p:pic>
          <p:nvPicPr>
            <p:cNvPr id="2" name="yt_image_1071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3322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9" name="yt_shape_10719"/>
            <p:cNvSpPr txBox="1"/>
            <p:nvPr/>
          </p:nvSpPr>
          <p:spPr>
            <a:xfrm>
              <a:off x="183380" y="1368738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33746">
            <a:extLst>
              <a:ext uri="{FF2B5EF4-FFF2-40B4-BE49-F238E27FC236}">
                <a16:creationId xmlns:a16="http://schemas.microsoft.com/office/drawing/2014/main" id="{5FD5C727-AF88-3649-4805-EDC1CD07C9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4057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3C51641-DF8C-1D54-C1FC-3157A18C6024}"/>
              </a:ext>
            </a:extLst>
          </p:cNvPr>
          <p:cNvSpPr txBox="1"/>
          <p:nvPr/>
        </p:nvSpPr>
        <p:spPr>
          <a:xfrm>
            <a:off x="7011127" y="26049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2" name="yt_shape_10722"/>
          <p:cNvSpPr txBox="1"/>
          <p:nvPr/>
        </p:nvSpPr>
        <p:spPr>
          <a:xfrm>
            <a:off x="540001" y="1196752"/>
            <a:ext cx="1023652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如图是一个风筝骨架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为使风筝平衡，须使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应满足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，才能保证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26" name="yt_shape_10726"/>
          <p:cNvSpPr txBox="1"/>
          <p:nvPr/>
        </p:nvSpPr>
        <p:spPr>
          <a:xfrm>
            <a:off x="539881" y="40214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23" name="yt_shape_10723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6977" y="2420888"/>
            <a:ext cx="1818045" cy="2269758"/>
            <a:chOff x="0" y="0"/>
            <a:chExt cx="1331595" cy="1662444"/>
          </a:xfrm>
        </p:grpSpPr>
        <p:pic>
          <p:nvPicPr>
            <p:cNvPr id="2" name="yt_image_1072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1595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25" name="yt_shape_10725"/>
            <p:cNvSpPr txBox="1"/>
            <p:nvPr/>
          </p:nvSpPr>
          <p:spPr>
            <a:xfrm>
              <a:off x="132516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C2DD101-E01C-19A2-0CC6-4F1034783E05}"/>
              </a:ext>
            </a:extLst>
          </p:cNvPr>
          <p:cNvSpPr txBox="1"/>
          <p:nvPr/>
        </p:nvSpPr>
        <p:spPr>
          <a:xfrm>
            <a:off x="4801327" y="1625434"/>
            <a:ext cx="158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7" name="yt_shape_10727"/>
          <p:cNvSpPr txBox="1"/>
          <p:nvPr/>
        </p:nvSpPr>
        <p:spPr>
          <a:xfrm>
            <a:off x="540000" y="12497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0731" name="yt_shape_10731"/>
          <p:cNvSpPr txBox="1"/>
          <p:nvPr/>
        </p:nvSpPr>
        <p:spPr>
          <a:xfrm>
            <a:off x="539881" y="44149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28" name="yt_shape_10728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3476" y="2264743"/>
            <a:ext cx="1898523" cy="2003058"/>
            <a:chOff x="0" y="0"/>
            <a:chExt cx="1898523" cy="2003058"/>
          </a:xfrm>
        </p:grpSpPr>
        <p:pic>
          <p:nvPicPr>
            <p:cNvPr id="2" name="yt_image_10728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8523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30" name="yt_shape_10730"/>
            <p:cNvSpPr txBox="1"/>
            <p:nvPr/>
          </p:nvSpPr>
          <p:spPr>
            <a:xfrm>
              <a:off x="415980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732"/>
              <p:cNvSpPr txBox="1"/>
              <p:nvPr/>
            </p:nvSpPr>
            <p:spPr>
              <a:xfrm>
                <a:off x="539881" y="2216070"/>
                <a:ext cx="5984331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𝐴𝐶𝑃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𝐵𝐷𝑃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𝐴𝑃𝐶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𝐵𝑃𝐷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的角平分线上，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7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216070"/>
                <a:ext cx="5984331" cy="3881897"/>
              </a:xfrm>
              <a:prstGeom prst="rect">
                <a:avLst/>
              </a:prstGeom>
              <a:blipFill>
                <a:blip r:embed="rId3"/>
                <a:stretch>
                  <a:fillRect l="-3160" t="-1415" r="-612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F8A3E36-3CD7-C00F-8D6D-C119FAAD4919}"/>
              </a:ext>
            </a:extLst>
          </p:cNvPr>
          <p:cNvSpPr txBox="1"/>
          <p:nvPr/>
        </p:nvSpPr>
        <p:spPr>
          <a:xfrm>
            <a:off x="449870" y="2169264"/>
            <a:ext cx="422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0CE21AE-3B51-E4EA-1C59-D3603AFDC105}"/>
              </a:ext>
            </a:extLst>
          </p:cNvPr>
          <p:cNvSpPr txBox="1"/>
          <p:nvPr/>
        </p:nvSpPr>
        <p:spPr>
          <a:xfrm>
            <a:off x="449870" y="2644752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E7C16FF-89E5-CDF1-B295-0DADAF27F31E}"/>
                  </a:ext>
                </a:extLst>
              </p:cNvPr>
              <p:cNvSpPr txBox="1"/>
              <p:nvPr/>
            </p:nvSpPr>
            <p:spPr>
              <a:xfrm>
                <a:off x="449870" y="3120240"/>
                <a:ext cx="61065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𝐴𝐶𝑃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𝐵𝐷𝑃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𝐴𝑃𝐶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𝐵𝑃𝐷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E7C16FF-89E5-CDF1-B295-0DADAF27F3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120240"/>
                <a:ext cx="6106541" cy="1611643"/>
              </a:xfrm>
              <a:prstGeom prst="rect">
                <a:avLst/>
              </a:prstGeom>
              <a:blipFill>
                <a:blip r:embed="rId4"/>
                <a:stretch>
                  <a:fillRect l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D067D8D-55A9-5283-33F8-3F3EDA2C22DF}"/>
              </a:ext>
            </a:extLst>
          </p:cNvPr>
          <p:cNvSpPr txBox="1"/>
          <p:nvPr/>
        </p:nvSpPr>
        <p:spPr>
          <a:xfrm>
            <a:off x="449870" y="4638271"/>
            <a:ext cx="466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5C4B21-C699-DC0A-98E3-84A890B90C2B}"/>
              </a:ext>
            </a:extLst>
          </p:cNvPr>
          <p:cNvSpPr txBox="1"/>
          <p:nvPr/>
        </p:nvSpPr>
        <p:spPr>
          <a:xfrm>
            <a:off x="449870" y="5113759"/>
            <a:ext cx="602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的角平分线上，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B96C12-0031-3236-9224-597F950CC0A5}"/>
              </a:ext>
            </a:extLst>
          </p:cNvPr>
          <p:cNvSpPr txBox="1"/>
          <p:nvPr/>
        </p:nvSpPr>
        <p:spPr>
          <a:xfrm>
            <a:off x="449870" y="5589247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4" name="yt_shape_10734"/>
          <p:cNvSpPr txBox="1"/>
          <p:nvPr/>
        </p:nvSpPr>
        <p:spPr>
          <a:xfrm>
            <a:off x="539881" y="1149497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对角平分线性质成立的条件掌握不够而出错</a:t>
            </a:r>
          </a:p>
        </p:txBody>
      </p:sp>
      <p:sp>
        <p:nvSpPr>
          <p:cNvPr id="10735" name="yt_shape_10735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9" name="yt_table_1073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54067"/>
              </p:ext>
            </p:extLst>
          </p:nvPr>
        </p:nvGraphicFramePr>
        <p:xfrm>
          <a:off x="539881" y="2588235"/>
          <a:ext cx="4912043" cy="950976"/>
        </p:xfrm>
        <a:graphic>
          <a:graphicData uri="http://schemas.openxmlformats.org/drawingml/2006/table">
            <a:tbl>
              <a:tblPr/>
              <a:tblGrid>
                <a:gridCol w="2930843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grpSp>
        <p:nvGrpSpPr>
          <p:cNvPr id="10736" name="yt_shape_10736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30633" y="2588235"/>
            <a:ext cx="1319022" cy="1821321"/>
            <a:chOff x="0" y="0"/>
            <a:chExt cx="1319022" cy="1821321"/>
          </a:xfrm>
        </p:grpSpPr>
        <p:pic>
          <p:nvPicPr>
            <p:cNvPr id="2" name="yt_image_1073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9022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38" name="yt_shape_10738"/>
            <p:cNvSpPr txBox="1"/>
            <p:nvPr/>
          </p:nvSpPr>
          <p:spPr>
            <a:xfrm>
              <a:off x="126230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D632AD1-87D1-3377-C5ED-A897DFBC3EBF}"/>
              </a:ext>
            </a:extLst>
          </p:cNvPr>
          <p:cNvSpPr txBox="1"/>
          <p:nvPr/>
        </p:nvSpPr>
        <p:spPr>
          <a:xfrm>
            <a:off x="3396389" y="20574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2" name="yt_shape_10742"/>
          <p:cNvSpPr txBox="1"/>
          <p:nvPr/>
        </p:nvSpPr>
        <p:spPr>
          <a:xfrm>
            <a:off x="539881" y="993433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41" name="yt_image_10741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93433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4" name="yt_shape_10744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，按下列步骤作图：</a:t>
            </a:r>
          </a:p>
        </p:txBody>
      </p:sp>
      <p:sp>
        <p:nvSpPr>
          <p:cNvPr id="10745" name="yt_shape_10745"/>
          <p:cNvSpPr txBox="1"/>
          <p:nvPr/>
        </p:nvSpPr>
        <p:spPr>
          <a:xfrm>
            <a:off x="539881" y="2588235"/>
            <a:ext cx="96837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：以点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为圆心，小于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的长为半径作弧分别交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46" name="yt_shape_10746"/>
              <p:cNvSpPr txBox="1"/>
              <p:nvPr/>
            </p:nvSpPr>
            <p:spPr>
              <a:xfrm>
                <a:off x="539881" y="3067538"/>
                <a:ext cx="974786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步骤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：分别以点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为圆心，大于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的长为半径作弧，两弧交于点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46" name="yt_shape_107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067538"/>
                <a:ext cx="9747861" cy="638893"/>
              </a:xfrm>
              <a:prstGeom prst="rect">
                <a:avLst/>
              </a:prstGeom>
              <a:blipFill>
                <a:blip r:embed="rId3"/>
                <a:stretch>
                  <a:fillRect l="-1939" r="-100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48" name="yt_shape_10748"/>
          <p:cNvSpPr txBox="1"/>
          <p:nvPr/>
        </p:nvSpPr>
        <p:spPr>
          <a:xfrm>
            <a:off x="539881" y="3757219"/>
            <a:ext cx="4025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：作射线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49" name="yt_shape_10749"/>
          <p:cNvSpPr txBox="1"/>
          <p:nvPr/>
        </p:nvSpPr>
        <p:spPr>
          <a:xfrm>
            <a:off x="539881" y="4236522"/>
            <a:ext cx="3042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53" name="yt_table_10753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6644999"/>
                  </p:ext>
                </p:extLst>
              </p:nvPr>
            </p:nvGraphicFramePr>
            <p:xfrm>
              <a:off x="539881" y="4715825"/>
              <a:ext cx="8000747" cy="525082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753" name="yt_table_10753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6644999"/>
                  </p:ext>
                </p:extLst>
              </p:nvPr>
            </p:nvGraphicFramePr>
            <p:xfrm>
              <a:off x="539881" y="4715825"/>
              <a:ext cx="8000747" cy="525082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5000" r="-160789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4514" r="-60367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71304" b="-241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750" name="yt_shape_10750_skip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22777" y="3422603"/>
            <a:ext cx="1263015" cy="2052207"/>
            <a:chOff x="0" y="0"/>
            <a:chExt cx="1263015" cy="2052207"/>
          </a:xfrm>
        </p:grpSpPr>
        <p:pic>
          <p:nvPicPr>
            <p:cNvPr id="2" name="yt_image_10750">
              <a:extLst>
                <a:ext uri="">
  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63015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52" name="yt_shape_10752"/>
            <p:cNvSpPr txBox="1"/>
            <p:nvPr/>
          </p:nvSpPr>
          <p:spPr>
            <a:xfrm>
              <a:off x="98226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501399-CF29-65C3-9D19-62D10F074BBA}"/>
              </a:ext>
            </a:extLst>
          </p:cNvPr>
          <p:cNvSpPr txBox="1"/>
          <p:nvPr/>
        </p:nvSpPr>
        <p:spPr>
          <a:xfrm>
            <a:off x="2650145" y="41897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1514</Words>
  <Application>Microsoft Office PowerPoint</Application>
  <PresentationFormat>宽屏</PresentationFormat>
  <Paragraphs>147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2023-11-02T04:03:04Z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