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70" r:id="rId4"/>
    <p:sldId id="365" r:id="rId5"/>
    <p:sldId id="372" r:id="rId6"/>
    <p:sldId id="367" r:id="rId7"/>
    <p:sldId id="374" r:id="rId8"/>
    <p:sldId id="375" r:id="rId9"/>
    <p:sldId id="369" r:id="rId10"/>
    <p:sldId id="376" r:id="rId11"/>
    <p:sldId id="256" r:id="rId12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54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780" y="60"/>
      </p:cViewPr>
      <p:guideLst>
        <p:guide orient="horz" pos="754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bin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69" name="yt_shape_14669"/>
          <p:cNvSpPr txBox="1"/>
          <p:nvPr/>
        </p:nvSpPr>
        <p:spPr>
          <a:xfrm>
            <a:off x="551384" y="1196975"/>
            <a:ext cx="7954101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利用图表提供的信息建立一次函数模型解决问题</a:t>
            </a:r>
          </a:p>
        </p:txBody>
      </p:sp>
      <p:sp>
        <p:nvSpPr>
          <p:cNvPr id="14670" name="yt_shape_14670"/>
          <p:cNvSpPr txBox="1"/>
          <p:nvPr/>
        </p:nvSpPr>
        <p:spPr>
          <a:xfrm>
            <a:off x="551503" y="169654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荆州市中考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为更新果树品种，某果园计划新购进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两个品种的果树苗栽植培育，若计划购进这两种果树苗共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棵，其中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种苗的单价为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棵，购买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种苗所需费用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与购买数量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之间存在如图所示的函数关系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4674" name="yt_shape_14674"/>
          <p:cNvSpPr txBox="1"/>
          <p:nvPr/>
        </p:nvSpPr>
        <p:spPr>
          <a:xfrm>
            <a:off x="551384" y="550071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671" name="yt_shape_14671" title="H_170.23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24415" y="3302945"/>
            <a:ext cx="1839087" cy="2161935"/>
            <a:chOff x="0" y="0"/>
            <a:chExt cx="1839087" cy="2161935"/>
          </a:xfrm>
        </p:grpSpPr>
        <p:pic>
          <p:nvPicPr>
            <p:cNvPr id="2" name="yt_image_14671">
              <a:extLst>
                <a:ext uri="">
                  <a16:creationId xmlns="" xmlns:a16="http://schemas.microsoft.com/office/drawing/2014/main" xmlns:m="http://schemas.openxmlformats.org/officeDocument/2006/math" xmlns:mc="http://schemas.openxmlformats.org/markup-compatibility/2006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39087" cy="17659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673" name="yt_shape_14673"/>
            <p:cNvSpPr txBox="1"/>
            <p:nvPr/>
          </p:nvSpPr>
          <p:spPr>
            <a:xfrm>
              <a:off x="386262" y="180193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4675" name="yt_shape_14675"/>
          <p:cNvSpPr txBox="1"/>
          <p:nvPr/>
        </p:nvSpPr>
        <p:spPr>
          <a:xfrm>
            <a:off x="716493" y="3279171"/>
            <a:ext cx="381194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的函数关系式；</a:t>
            </a:r>
          </a:p>
        </p:txBody>
      </p:sp>
      <p:pic>
        <p:nvPicPr>
          <p:cNvPr id="4" name="yt_shape_1698822897954">
            <a:extLst>
              <a:ext uri="{FF2B5EF4-FFF2-40B4-BE49-F238E27FC236}">
                <a16:creationId xmlns:a16="http://schemas.microsoft.com/office/drawing/2014/main" id="{8BDF0283-FAF9-8042-37CA-60DA12690A0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36499"/>
            <a:ext cx="1171767" cy="36539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52E3D088-C6B0-206D-6E9F-E9F05FC9639D}"/>
                  </a:ext>
                </a:extLst>
              </p:cNvPr>
              <p:cNvSpPr txBox="1"/>
              <p:nvPr/>
            </p:nvSpPr>
            <p:spPr>
              <a:xfrm>
                <a:off x="551384" y="3608021"/>
                <a:ext cx="7344816" cy="569100"/>
              </a:xfrm>
              <a:prstGeom prst="rect">
                <a:avLst/>
              </a:prstGeom>
              <a:noFill/>
            </p:spPr>
            <p:txBody>
              <a:bodyPr vert="horz" wrap="none" rtlCol="0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+mn-cs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+mn-cs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）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0≤</m:t>
                            </m:r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≤20</m:t>
                            </m:r>
                            <m:r>
                              <m:rPr>
                                <m:nor/>
                              </m:rPr>
                              <a:rPr lang="zh-CN" altLang="zh-CN" sz="2400">
                                <a:solidFill>
                                  <a:srgbClr val="FF0000"/>
                                </a:solid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且</m:t>
                            </m:r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lang="zh-CN" altLang="zh-CN" sz="2400">
                                <a:solidFill>
                                  <a:srgbClr val="FF0000"/>
                                </a:solid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为整数</m:t>
                            </m:r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)</m:t>
                            </m:r>
                            <m:r>
                              <m:rPr>
                                <m:nor/>
                              </m:rPr>
                              <a:rPr lang="en-US" altLang="zh-CN" sz="2400">
                                <a:solidFill>
                                  <a:srgbClr val="FF0000"/>
                                </a:solid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  <m:r>
                              <m:rPr>
                                <m:nor/>
                              </m:rPr>
                              <a:rPr lang="en-US" altLang="zh-CN" sz="2400">
                                <a:solidFill>
                                  <a:srgbClr val="FF0000"/>
                                </a:solid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lang="en-US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+32</m:t>
                            </m:r>
                            <m:r>
                              <a:rPr lang="zh-CN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20&lt;</m:t>
                            </m:r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&lt;45</m:t>
                            </m:r>
                            <m:r>
                              <m:rPr>
                                <m:nor/>
                              </m:rPr>
                              <a:rPr lang="zh-CN" altLang="zh-CN" sz="2400">
                                <a:solidFill>
                                  <a:srgbClr val="FF0000"/>
                                </a:solid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且</m:t>
                            </m:r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lang="zh-CN" altLang="zh-CN" sz="2400">
                                <a:solidFill>
                                  <a:srgbClr val="FF0000"/>
                                </a:solid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为整数</m:t>
                            </m:r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)</m:t>
                            </m:r>
                            <m:r>
                              <m:rPr>
                                <m:nor/>
                              </m:rPr>
                              <a:rPr lang="en-US" altLang="zh-CN" sz="2400">
                                <a:solidFill>
                                  <a:srgbClr val="FF0000"/>
                                </a:solid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52E3D088-C6B0-206D-6E9F-E9F05FC963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3608021"/>
                <a:ext cx="7344816" cy="569100"/>
              </a:xfrm>
              <a:prstGeom prst="rect">
                <a:avLst/>
              </a:prstGeom>
              <a:blipFill>
                <a:blip r:embed="rId4"/>
                <a:stretch>
                  <a:fillRect l="-1245" b="-126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77" name="yt_shape_14677"/>
          <p:cNvSpPr txBox="1"/>
          <p:nvPr/>
        </p:nvSpPr>
        <p:spPr>
          <a:xfrm>
            <a:off x="540000" y="119697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若在购买计划中，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种苗的数量不超过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棵，但不少于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种苗的数量，请设计购买方案，使总费用最低，并求出最低费用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 </a:t>
            </a:r>
            <a:r>
              <a:rPr lang="zh-CN" altLang="zh-CN" sz="100" b="0" i="0" u="none" dirty="0" smtClean="0">
                <a:noFill/>
                <a:effectLst/>
                <a:latin typeface="Times New Roman"/>
                <a:ea typeface="宋体"/>
              </a:rPr>
              <a:t>⁠</a:t>
            </a:r>
            <a:endParaRPr lang="zh-CN" altLang="zh-CN" sz="100" b="0" i="0" u="none" dirty="0">
              <a:noFill/>
              <a:effectLst/>
              <a:latin typeface="Times New Roman"/>
              <a:ea typeface="宋体"/>
            </a:endParaRPr>
          </a:p>
        </p:txBody>
      </p:sp>
      <p:sp>
        <p:nvSpPr>
          <p:cNvPr id="5" name="yt_shape_14679"/>
          <p:cNvSpPr txBox="1"/>
          <p:nvPr/>
        </p:nvSpPr>
        <p:spPr>
          <a:xfrm>
            <a:off x="540000" y="2140183"/>
            <a:ext cx="8608126" cy="37894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设总费用为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w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35.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w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6.4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0.6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347.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w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随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的增大而减小，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故当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w</a:t>
            </a:r>
            <a:r>
              <a:rPr lang="zh-CN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最低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347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326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即购买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种苗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棵，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种苗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棵时总费用最低，最低费用为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326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8A9373C-524A-D4E1-2F32-DBEA6FE8FF6F}"/>
              </a:ext>
            </a:extLst>
          </p:cNvPr>
          <p:cNvSpPr txBox="1"/>
          <p:nvPr/>
        </p:nvSpPr>
        <p:spPr>
          <a:xfrm>
            <a:off x="449989" y="2093377"/>
            <a:ext cx="327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设总费用为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8D495B2-0598-917C-92BB-68F7F59967D1}"/>
              </a:ext>
            </a:extLst>
          </p:cNvPr>
          <p:cNvSpPr txBox="1"/>
          <p:nvPr/>
        </p:nvSpPr>
        <p:spPr>
          <a:xfrm>
            <a:off x="449989" y="2568865"/>
            <a:ext cx="30232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CF647CC-6A76-D370-5D57-2BB120AEE4F4}"/>
              </a:ext>
            </a:extLst>
          </p:cNvPr>
          <p:cNvSpPr txBox="1"/>
          <p:nvPr/>
        </p:nvSpPr>
        <p:spPr>
          <a:xfrm>
            <a:off x="449989" y="3044353"/>
            <a:ext cx="1915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35.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408D441-7C51-681D-56E0-D4E6FC00A858}"/>
              </a:ext>
            </a:extLst>
          </p:cNvPr>
          <p:cNvSpPr txBox="1"/>
          <p:nvPr/>
        </p:nvSpPr>
        <p:spPr>
          <a:xfrm>
            <a:off x="449989" y="3519841"/>
            <a:ext cx="5893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6.4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0.6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347.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C8564AE-0320-CFEA-C4D5-2D4A3E6804E0}"/>
              </a:ext>
            </a:extLst>
          </p:cNvPr>
          <p:cNvSpPr txBox="1"/>
          <p:nvPr/>
        </p:nvSpPr>
        <p:spPr>
          <a:xfrm>
            <a:off x="449989" y="3995329"/>
            <a:ext cx="1932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924B96C-BDA5-FCC1-9D4D-84AD01FCF43A}"/>
              </a:ext>
            </a:extLst>
          </p:cNvPr>
          <p:cNvSpPr txBox="1"/>
          <p:nvPr/>
        </p:nvSpPr>
        <p:spPr>
          <a:xfrm>
            <a:off x="449989" y="4470817"/>
            <a:ext cx="3261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随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的增大而减小，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DBB17D1-B55D-8A88-D677-C99A79D006C7}"/>
              </a:ext>
            </a:extLst>
          </p:cNvPr>
          <p:cNvSpPr txBox="1"/>
          <p:nvPr/>
        </p:nvSpPr>
        <p:spPr>
          <a:xfrm>
            <a:off x="449989" y="4946305"/>
            <a:ext cx="6182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故当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最低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347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326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115CE15-F712-0E51-198B-D4EB6D6CA200}"/>
              </a:ext>
            </a:extLst>
          </p:cNvPr>
          <p:cNvSpPr txBox="1"/>
          <p:nvPr/>
        </p:nvSpPr>
        <p:spPr>
          <a:xfrm>
            <a:off x="449989" y="5421793"/>
            <a:ext cx="87049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即购买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种苗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棵，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种苗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棵时总费用最低，最低费用为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326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grpSp>
        <p:nvGrpSpPr>
          <p:cNvPr id="14" name="yt_shape_14671" title="H_170.23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12912" y="2532485"/>
            <a:ext cx="1839087" cy="2161935"/>
            <a:chOff x="0" y="0"/>
            <a:chExt cx="1839087" cy="2161935"/>
          </a:xfrm>
        </p:grpSpPr>
        <p:pic>
          <p:nvPicPr>
            <p:cNvPr id="15" name="yt_image_14671">
              <a:extLst>
                <a:ext uri="">
                  <a16:creationId xmlns="" xmlns:a16="http://schemas.microsoft.com/office/drawing/2014/main" xmlns:m="http://schemas.openxmlformats.org/officeDocument/2006/math" xmlns:mc="http://schemas.openxmlformats.org/markup-compatibility/2006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39087" cy="17659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yt_shape_14673"/>
            <p:cNvSpPr txBox="1"/>
            <p:nvPr/>
          </p:nvSpPr>
          <p:spPr>
            <a:xfrm>
              <a:off x="386262" y="180193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80" name="yt_shape_14680"/>
          <p:cNvSpPr txBox="1"/>
          <p:nvPr/>
        </p:nvSpPr>
        <p:spPr>
          <a:xfrm>
            <a:off x="551384" y="1124744"/>
            <a:ext cx="826187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一次函数与不等式组的综合运用解决方案设计问题</a:t>
            </a:r>
          </a:p>
        </p:txBody>
      </p:sp>
      <p:sp>
        <p:nvSpPr>
          <p:cNvPr id="14681" name="yt_shape_14681"/>
          <p:cNvSpPr txBox="1"/>
          <p:nvPr/>
        </p:nvSpPr>
        <p:spPr>
          <a:xfrm>
            <a:off x="551503" y="1624309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某工厂现有甲种原料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360kg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，乙种原料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290kg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，计划利用这两种原料生产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两种产品共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已知生产一件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种产品，需要甲种原料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9kg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，乙种原料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3kg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，可获利润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元；生产一件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种产品，需用甲种原料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4kg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，乙种原料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10kg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，可获利润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按要求安排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两种产品的生产件数，有哪几种方案？请你设计出来；</a:t>
            </a:r>
          </a:p>
        </p:txBody>
      </p:sp>
      <p:pic>
        <p:nvPicPr>
          <p:cNvPr id="3" name="yt_shape_1698822898146" title="H_28.770866">
            <a:extLst>
              <a:ext uri="{FF2B5EF4-FFF2-40B4-BE49-F238E27FC236}">
                <a16:creationId xmlns:a16="http://schemas.microsoft.com/office/drawing/2014/main" id="{591409B8-9E39-2F76-F18C-14867F6F6E3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64268"/>
            <a:ext cx="1171767" cy="36539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A50BF088-AA73-522A-0C94-260CB8C1C31E}"/>
              </a:ext>
            </a:extLst>
          </p:cNvPr>
          <p:cNvSpPr txBox="1"/>
          <p:nvPr/>
        </p:nvSpPr>
        <p:spPr>
          <a:xfrm>
            <a:off x="407368" y="3544007"/>
            <a:ext cx="104575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设安排生产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种产品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件，则生产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种产品为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件，依题意得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B747D4C-6FA5-DDC5-DB85-A12E6004A93E}"/>
                  </a:ext>
                </a:extLst>
              </p:cNvPr>
              <p:cNvSpPr txBox="1"/>
              <p:nvPr/>
            </p:nvSpPr>
            <p:spPr>
              <a:xfrm>
                <a:off x="407368" y="3858987"/>
                <a:ext cx="6120003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+4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50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≤360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+10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50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≤290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30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≤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≤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32.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B747D4C-6FA5-DDC5-DB85-A12E6004A93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3858987"/>
                <a:ext cx="6120003" cy="1154189"/>
              </a:xfrm>
              <a:prstGeom prst="rect">
                <a:avLst/>
              </a:prstGeom>
              <a:blipFill>
                <a:blip r:embed="rId3"/>
                <a:stretch>
                  <a:fillRect r="-15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F9F286B1-B0CE-4A10-8C78-3CFBDE3F2F7D}"/>
              </a:ext>
            </a:extLst>
          </p:cNvPr>
          <p:cNvSpPr txBox="1"/>
          <p:nvPr/>
        </p:nvSpPr>
        <p:spPr>
          <a:xfrm>
            <a:off x="407368" y="5080072"/>
            <a:ext cx="185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是整数，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3CF3746-40C4-2BD6-A868-D2AF0DB1F7B2}"/>
              </a:ext>
            </a:extLst>
          </p:cNvPr>
          <p:cNvSpPr txBox="1"/>
          <p:nvPr/>
        </p:nvSpPr>
        <p:spPr>
          <a:xfrm>
            <a:off x="407368" y="5555560"/>
            <a:ext cx="2999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只能取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A0FF8AC-DB60-164A-5A6F-C277A16062B0}"/>
              </a:ext>
            </a:extLst>
          </p:cNvPr>
          <p:cNvSpPr txBox="1"/>
          <p:nvPr/>
        </p:nvSpPr>
        <p:spPr>
          <a:xfrm>
            <a:off x="407368" y="6031048"/>
            <a:ext cx="4523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生产方案有三种，生产方案略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84" name="yt_shape_14684"/>
          <p:cNvSpPr txBox="1"/>
          <p:nvPr/>
        </p:nvSpPr>
        <p:spPr>
          <a:xfrm>
            <a:off x="540000" y="116692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设生产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两种产品获总利润为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，其中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种的生产件数为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，试写出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之间的函数关系式，并利用函数的性质说明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中哪种生产方案获总利润最大？最大利润是多少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？</a:t>
            </a:r>
            <a:r>
              <a:rPr lang="zh-CN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方案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略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sp>
        <p:nvSpPr>
          <p:cNvPr id="8" name="yt_shape_14686"/>
          <p:cNvSpPr txBox="1"/>
          <p:nvPr/>
        </p:nvSpPr>
        <p:spPr>
          <a:xfrm>
            <a:off x="540000" y="2596607"/>
            <a:ext cx="10762562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生产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种产品为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件，则生产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种产品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件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700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500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60000.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随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的增大而减小，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值最大，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最大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45000.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安排生产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种产品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件，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种产品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件时，获得利润最大，最大利润是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45000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EA0255B-F1CF-17C2-E45F-86FCF432ADB2}"/>
              </a:ext>
            </a:extLst>
          </p:cNvPr>
          <p:cNvSpPr txBox="1"/>
          <p:nvPr/>
        </p:nvSpPr>
        <p:spPr>
          <a:xfrm>
            <a:off x="449989" y="2549801"/>
            <a:ext cx="74508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生产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种产品为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件，则生产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种产品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AC76B9B-3EED-1A72-552E-C3088383275C}"/>
              </a:ext>
            </a:extLst>
          </p:cNvPr>
          <p:cNvSpPr txBox="1"/>
          <p:nvPr/>
        </p:nvSpPr>
        <p:spPr>
          <a:xfrm>
            <a:off x="449989" y="3025289"/>
            <a:ext cx="6130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700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60000.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B303F39-A38D-0A9F-EBF4-8C264604F1C9}"/>
              </a:ext>
            </a:extLst>
          </p:cNvPr>
          <p:cNvSpPr txBox="1"/>
          <p:nvPr/>
        </p:nvSpPr>
        <p:spPr>
          <a:xfrm>
            <a:off x="449989" y="3500777"/>
            <a:ext cx="24486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E436D08-BD39-8109-911B-1C2F953B859A}"/>
              </a:ext>
            </a:extLst>
          </p:cNvPr>
          <p:cNvSpPr txBox="1"/>
          <p:nvPr/>
        </p:nvSpPr>
        <p:spPr>
          <a:xfrm>
            <a:off x="449989" y="3976265"/>
            <a:ext cx="3193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随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的增大而减小，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5B712BD0-9E90-2DD4-5026-FAE143486C35}"/>
              </a:ext>
            </a:extLst>
          </p:cNvPr>
          <p:cNvSpPr txBox="1"/>
          <p:nvPr/>
        </p:nvSpPr>
        <p:spPr>
          <a:xfrm>
            <a:off x="449989" y="4451753"/>
            <a:ext cx="5182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值最大，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最大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45000.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1E1F610A-6750-DBCE-E10E-EA6A0F370ACC}"/>
              </a:ext>
            </a:extLst>
          </p:cNvPr>
          <p:cNvSpPr txBox="1"/>
          <p:nvPr/>
        </p:nvSpPr>
        <p:spPr>
          <a:xfrm>
            <a:off x="449989" y="4927241"/>
            <a:ext cx="108385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安排生产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种产品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种产品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件时，获得利润最大，最大利润是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87" name="yt_shape_14687"/>
          <p:cNvSpPr txBox="1"/>
          <p:nvPr/>
        </p:nvSpPr>
        <p:spPr>
          <a:xfrm>
            <a:off x="540000" y="1224434"/>
            <a:ext cx="8569654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一次函数与方程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的综合运用解决方案设计问题</a:t>
            </a:r>
          </a:p>
        </p:txBody>
      </p:sp>
      <p:sp>
        <p:nvSpPr>
          <p:cNvPr id="14688" name="yt_shape_14688"/>
          <p:cNvSpPr txBox="1"/>
          <p:nvPr/>
        </p:nvSpPr>
        <p:spPr>
          <a:xfrm>
            <a:off x="540119" y="1723999"/>
            <a:ext cx="11111999" cy="240065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长沙市中考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自从湖南与欧洲的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湘欧快线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开通后，我省与欧洲各国经贸往来日益频繁，某欧洲客商准备在湖南采购一批特色商品，经调查，用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16000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元采购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型商品的件数是用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7500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元采购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型商品的件数的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倍，一件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型商品的进价比一件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型商品的进价多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求一件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型商品的进价分别为多少元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？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宋体" pitchFamily="24"/>
            </a:endParaRPr>
          </a:p>
        </p:txBody>
      </p:sp>
      <p:pic>
        <p:nvPicPr>
          <p:cNvPr id="3" name="yt_shape_1698822898394" title="H_28.770866">
            <a:extLst>
              <a:ext uri="{FF2B5EF4-FFF2-40B4-BE49-F238E27FC236}">
                <a16:creationId xmlns:a16="http://schemas.microsoft.com/office/drawing/2014/main" id="{F1783909-C832-25F8-E290-B19DC0268D8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263958"/>
            <a:ext cx="1171767" cy="36539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609EA254-B375-08DC-1DB7-F7EB6277BD63}"/>
              </a:ext>
            </a:extLst>
          </p:cNvPr>
          <p:cNvSpPr txBox="1"/>
          <p:nvPr/>
        </p:nvSpPr>
        <p:spPr>
          <a:xfrm>
            <a:off x="524677" y="4077379"/>
            <a:ext cx="5529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设一件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型商品的进价为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FA79DAF-A231-6C07-DE4C-3FD1776B8A2D}"/>
                  </a:ext>
                </a:extLst>
              </p:cNvPr>
              <p:cNvSpPr txBox="1"/>
              <p:nvPr/>
            </p:nvSpPr>
            <p:spPr>
              <a:xfrm>
                <a:off x="524677" y="4552867"/>
                <a:ext cx="4257992" cy="7757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则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16000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7500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160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FA79DAF-A231-6C07-DE4C-3FD1776B8A2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4677" y="4552867"/>
                <a:ext cx="4257992" cy="775793"/>
              </a:xfrm>
              <a:prstGeom prst="rect">
                <a:avLst/>
              </a:prstGeom>
              <a:blipFill>
                <a:blip r:embed="rId3"/>
                <a:stretch>
                  <a:fillRect l="-2146" r="-2146" b="-2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20B9C813-0188-D5CF-A657-BC0243880F70}"/>
              </a:ext>
            </a:extLst>
          </p:cNvPr>
          <p:cNvSpPr txBox="1"/>
          <p:nvPr/>
        </p:nvSpPr>
        <p:spPr>
          <a:xfrm>
            <a:off x="524677" y="5235048"/>
            <a:ext cx="100511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经检验，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是原方程的根且符合题意，此时，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3A419AE-DA6F-DF6A-2692-201CBD5052AE}"/>
              </a:ext>
            </a:extLst>
          </p:cNvPr>
          <p:cNvSpPr txBox="1"/>
          <p:nvPr/>
        </p:nvSpPr>
        <p:spPr>
          <a:xfrm>
            <a:off x="524677" y="5710536"/>
            <a:ext cx="85525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所以一件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型商品的进价为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元，一件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型商品的进价为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2A6717FE-6136-F26D-173A-5FBFE931273C}"/>
              </a:ext>
            </a:extLst>
          </p:cNvPr>
          <p:cNvSpPr txBox="1"/>
          <p:nvPr/>
        </p:nvSpPr>
        <p:spPr>
          <a:xfrm>
            <a:off x="263352" y="3065595"/>
            <a:ext cx="89018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型商品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型商品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件，则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A379438-8DAE-F947-F33E-39C54CCF4EA1}"/>
              </a:ext>
            </a:extLst>
          </p:cNvPr>
          <p:cNvSpPr txBox="1"/>
          <p:nvPr/>
        </p:nvSpPr>
        <p:spPr>
          <a:xfrm>
            <a:off x="91251" y="3541083"/>
            <a:ext cx="1250130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lvl="0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由题意得：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240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160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220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150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250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17500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80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≤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≤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125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）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  <a:p>
            <a:pPr>
              <a:lnSpc>
                <a:spcPct val="129999"/>
              </a:lnSpc>
            </a:pP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63352" y="1052736"/>
            <a:ext cx="11256015" cy="20128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若该欧洲客商购进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型商品共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250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件进行试销，其中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型商品的件数不大于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型的件数，且不小于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80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件，已知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型商品的售价为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240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/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件，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型商品的售价为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220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/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件，且全部售出，设购进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型商品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件，求该客商销售这批商品的利润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之间的函数关系式，并写出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的取值范围；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96" name="yt_shape_14696"/>
          <p:cNvSpPr txBox="1"/>
          <p:nvPr/>
        </p:nvSpPr>
        <p:spPr>
          <a:xfrm>
            <a:off x="569387" y="2781981"/>
            <a:ext cx="11111999" cy="282917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17500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17500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随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的增大而增大，当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时利润最大，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6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max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125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17500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18750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125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；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17500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，利润为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17500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；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随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的增大而减小，当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时利润最大，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6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max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80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17500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18300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80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A4F0476-3CF2-0FE5-CA72-963D407C8A53}"/>
              </a:ext>
            </a:extLst>
          </p:cNvPr>
          <p:cNvSpPr txBox="1"/>
          <p:nvPr/>
        </p:nvSpPr>
        <p:spPr>
          <a:xfrm>
            <a:off x="479376" y="2544237"/>
            <a:ext cx="69206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17500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17500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08F8D68-D24A-A62C-7BC8-EC8568A654FF}"/>
              </a:ext>
            </a:extLst>
          </p:cNvPr>
          <p:cNvSpPr txBox="1"/>
          <p:nvPr/>
        </p:nvSpPr>
        <p:spPr>
          <a:xfrm>
            <a:off x="479376" y="3019725"/>
            <a:ext cx="10830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随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的增大而增大，当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时利润最大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C2ECE7F-3885-7DFD-9F89-535774B71DB8}"/>
              </a:ext>
            </a:extLst>
          </p:cNvPr>
          <p:cNvSpPr txBox="1"/>
          <p:nvPr/>
        </p:nvSpPr>
        <p:spPr>
          <a:xfrm>
            <a:off x="479376" y="3495213"/>
            <a:ext cx="734481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en-US" altLang="zh-CN" sz="2400" i="1" dirty="0" err="1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i="1" baseline="-25000" dirty="0" err="1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max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1250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125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dirty="0" smtClean="0">
                <a:solidFill>
                  <a:srgbClr val="FF0000"/>
                </a:solidFill>
                <a:latin typeface="宋体" pitchFamily="24"/>
                <a:ea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17500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18750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125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；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438751D-5A1B-CE2B-E495-395693EBDFB4}"/>
              </a:ext>
            </a:extLst>
          </p:cNvPr>
          <p:cNvSpPr txBox="1"/>
          <p:nvPr/>
        </p:nvSpPr>
        <p:spPr>
          <a:xfrm>
            <a:off x="479376" y="3970701"/>
            <a:ext cx="5344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17500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，利润为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17500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E071BF7-C254-C8F8-1EB8-989E351B5416}"/>
              </a:ext>
            </a:extLst>
          </p:cNvPr>
          <p:cNvSpPr txBox="1"/>
          <p:nvPr/>
        </p:nvSpPr>
        <p:spPr>
          <a:xfrm>
            <a:off x="479376" y="4446189"/>
            <a:ext cx="10982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随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的增大而减小，当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时利润最大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2A29444-E1A1-AD86-414E-F79C4D921572}"/>
              </a:ext>
            </a:extLst>
          </p:cNvPr>
          <p:cNvSpPr txBox="1"/>
          <p:nvPr/>
        </p:nvSpPr>
        <p:spPr>
          <a:xfrm>
            <a:off x="479376" y="4921677"/>
            <a:ext cx="669674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en-US" altLang="zh-CN" sz="2400" i="1" dirty="0" err="1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i="1" baseline="-25000" dirty="0" err="1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max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800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80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17500</a:t>
            </a:r>
            <a:r>
              <a:rPr lang="zh-CN" altLang="zh-CN" sz="2400" dirty="0" smtClean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18300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yt_shape_14692"/>
          <p:cNvSpPr txBox="1"/>
          <p:nvPr/>
        </p:nvSpPr>
        <p:spPr>
          <a:xfrm>
            <a:off x="479376" y="1155459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的条件下，欧洲客商决定在试销活动中每售出一件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型商品，就从一件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型商品的利润中捐献慈善资金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元，求该客商售完所有商品并捐献资金后获得的最大利益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 </a:t>
            </a:r>
            <a:r>
              <a:rPr lang="zh-CN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97" name="yt_shape_14697"/>
          <p:cNvSpPr txBox="1"/>
          <p:nvPr/>
        </p:nvSpPr>
        <p:spPr>
          <a:xfrm>
            <a:off x="540000" y="1196975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为了贯彻落实市委、市政府提出的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精准扶贫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精神，某校特制定了一系列关于帮扶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两贫困村的计划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现决定从某地运送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箱鱼苗到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两村养殖，若用大、小两种货车共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辆，则恰好能一次性运完这批鱼苗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已知这两种大、小货车的载货能力分别为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辆和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辆，其运往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两村的运费如下表：</a:t>
            </a:r>
          </a:p>
        </p:txBody>
      </p:sp>
      <p:graphicFrame>
        <p:nvGraphicFramePr>
          <p:cNvPr id="14698" name="yt_table_14698" title="H_171.3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8706614"/>
              </p:ext>
            </p:extLst>
          </p:nvPr>
        </p:nvGraphicFramePr>
        <p:xfrm>
          <a:off x="539880" y="3116685"/>
          <a:ext cx="11111998" cy="217627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7042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49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02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042416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　　目的地</a:t>
                      </a:r>
                    </a:p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车型　　　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lnTlToBr w="9522" cap="flat" cmpd="sng" algn="ctr">
                      <a:solidFill>
                        <a:srgbClr val="000000"/>
                      </a:solidFill>
                      <a:prstDash val="solid"/>
                      <a:round/>
                    </a:lnTlToBr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村</a:t>
                      </a:r>
                    </a:p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辆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村</a:t>
                      </a:r>
                    </a:p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/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辆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928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大货车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928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小货车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4700" name="yt_shape_14700"/>
          <p:cNvSpPr txBox="1"/>
          <p:nvPr/>
        </p:nvSpPr>
        <p:spPr>
          <a:xfrm>
            <a:off x="539999" y="5343757"/>
            <a:ext cx="11111999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辆车中大、小货车各多少辆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？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宋体" pitchFamily="24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9055431-E7CC-7402-E6EF-925E107E9401}"/>
              </a:ext>
            </a:extLst>
          </p:cNvPr>
          <p:cNvSpPr txBox="1"/>
          <p:nvPr/>
        </p:nvSpPr>
        <p:spPr>
          <a:xfrm>
            <a:off x="539880" y="5823072"/>
            <a:ext cx="551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大货车为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辆，小货车为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辆；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02" name="yt_shape_14702"/>
          <p:cNvSpPr txBox="1"/>
          <p:nvPr/>
        </p:nvSpPr>
        <p:spPr>
          <a:xfrm>
            <a:off x="356097" y="2326897"/>
            <a:ext cx="11141760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的条件下，若运往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村的鱼苗不少于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箱，请你写出使总费用最少的货车调配方案，并求出最少总费用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 </a:t>
            </a:r>
            <a:endParaRPr lang="zh-CN" altLang="zh-CN" sz="100" b="0" i="0" u="none" dirty="0">
              <a:noFill/>
              <a:effectLst/>
              <a:latin typeface="Times New Roman"/>
              <a:ea typeface="宋体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38BED31-56D5-AE7F-4528-39A341E2FD5C}"/>
              </a:ext>
            </a:extLst>
          </p:cNvPr>
          <p:cNvSpPr txBox="1"/>
          <p:nvPr/>
        </p:nvSpPr>
        <p:spPr>
          <a:xfrm>
            <a:off x="356097" y="1867704"/>
            <a:ext cx="6282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9400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，且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为整数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A17DC17-091B-479E-2505-9863A639E843}"/>
              </a:ext>
            </a:extLst>
          </p:cNvPr>
          <p:cNvSpPr txBox="1"/>
          <p:nvPr/>
        </p:nvSpPr>
        <p:spPr>
          <a:xfrm>
            <a:off x="270716" y="3231943"/>
            <a:ext cx="7290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由题意，得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7EA97A8-BA1C-A199-A58C-436D17091C6E}"/>
              </a:ext>
            </a:extLst>
          </p:cNvPr>
          <p:cNvSpPr txBox="1"/>
          <p:nvPr/>
        </p:nvSpPr>
        <p:spPr>
          <a:xfrm>
            <a:off x="270716" y="3707431"/>
            <a:ext cx="6164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不会超过大货车的总辆数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1A31CBF-C275-4B85-30FC-E535B8C78A30}"/>
              </a:ext>
            </a:extLst>
          </p:cNvPr>
          <p:cNvSpPr txBox="1"/>
          <p:nvPr/>
        </p:nvSpPr>
        <p:spPr>
          <a:xfrm>
            <a:off x="270716" y="4182919"/>
            <a:ext cx="5749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9400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知，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随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的增大而增大，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1D90C9B-4196-982A-6C6D-46EA98243891}"/>
              </a:ext>
            </a:extLst>
          </p:cNvPr>
          <p:cNvSpPr txBox="1"/>
          <p:nvPr/>
        </p:nvSpPr>
        <p:spPr>
          <a:xfrm>
            <a:off x="270716" y="4658407"/>
            <a:ext cx="3345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取最小值，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4A6E6D6-67E1-8888-92A3-5FDCB18B2018}"/>
              </a:ext>
            </a:extLst>
          </p:cNvPr>
          <p:cNvSpPr txBox="1"/>
          <p:nvPr/>
        </p:nvSpPr>
        <p:spPr>
          <a:xfrm>
            <a:off x="270716" y="5133895"/>
            <a:ext cx="3972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9400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9900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3C93317-F998-7955-B398-80E3593B5A14}"/>
              </a:ext>
            </a:extLst>
          </p:cNvPr>
          <p:cNvSpPr txBox="1"/>
          <p:nvPr/>
        </p:nvSpPr>
        <p:spPr>
          <a:xfrm>
            <a:off x="270716" y="5609384"/>
            <a:ext cx="112194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总运费最少的货车调配方案为：前往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村的大货车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辆，小货车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辆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38E5192-9243-9915-C222-E84A64C7B664}"/>
              </a:ext>
            </a:extLst>
          </p:cNvPr>
          <p:cNvSpPr txBox="1"/>
          <p:nvPr/>
        </p:nvSpPr>
        <p:spPr>
          <a:xfrm>
            <a:off x="270716" y="6084871"/>
            <a:ext cx="87776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前往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村的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大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货车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辆，小货车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辆，最少总费用为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9900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35360" y="908720"/>
            <a:ext cx="11162496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30000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现安排其中的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辆货车前往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村，其余货车前往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村，设前往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村的大货车为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辆，前往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两村总费用为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元，试求出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的函数表达式；</a:t>
            </a:r>
          </a:p>
        </p:txBody>
      </p:sp>
      <p:graphicFrame>
        <p:nvGraphicFramePr>
          <p:cNvPr id="14" name="yt_table_14698" title="H_171.3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9693058"/>
              </p:ext>
            </p:extLst>
          </p:nvPr>
        </p:nvGraphicFramePr>
        <p:xfrm>
          <a:off x="7320136" y="2979847"/>
          <a:ext cx="4799120" cy="2329355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7281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841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67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954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　　目的地</a:t>
                      </a:r>
                    </a:p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车型　　　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lnTlToBr w="9522" cap="flat" cmpd="sng" algn="ctr">
                      <a:solidFill>
                        <a:srgbClr val="000000"/>
                      </a:solidFill>
                      <a:prstDash val="solid"/>
                      <a:round/>
                    </a:lnTlToBr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村</a:t>
                      </a:r>
                    </a:p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辆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村</a:t>
                      </a:r>
                    </a:p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/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辆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9858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大货车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59858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小货车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1916</Words>
  <Application>Microsoft Office PowerPoint</Application>
  <PresentationFormat>宽屏</PresentationFormat>
  <Paragraphs>107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3" baseType="lpstr">
      <vt:lpstr>Finished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阳鑫</cp:lastModifiedBy>
  <cp:revision>44</cp:revision>
  <dcterms:created xsi:type="dcterms:W3CDTF">2023-05-05T05:33:04Z</dcterms:created>
  <dcterms:modified xsi:type="dcterms:W3CDTF">2023-11-02T04:49:52Z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