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5" r:id="rId4"/>
    <p:sldId id="366" r:id="rId5"/>
    <p:sldId id="367" r:id="rId6"/>
    <p:sldId id="368" r:id="rId7"/>
    <p:sldId id="369" r:id="rId8"/>
    <p:sldId id="370" r:id="rId9"/>
    <p:sldId id="371" r:id="rId10"/>
    <p:sldId id="372" r:id="rId11"/>
    <p:sldId id="373" r:id="rId12"/>
    <p:sldId id="375" r:id="rId13"/>
    <p:sldId id="377" r:id="rId14"/>
    <p:sldId id="378" r:id="rId15"/>
    <p:sldId id="379" r:id="rId16"/>
    <p:sldId id="380" r:id="rId17"/>
    <p:sldId id="381" r:id="rId18"/>
    <p:sldId id="382" r:id="rId19"/>
    <p:sldId id="383" r:id="rId20"/>
    <p:sldId id="256" r:id="rId21"/>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0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55" d="100"/>
          <a:sy n="55" d="100"/>
        </p:scale>
        <p:origin x="292" y="32"/>
      </p:cViewPr>
      <p:guideLst>
        <p:guide orient="horz" pos="709"/>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3.bin"/></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0207" name="yt_shape_10207"/>
          <p:cNvSpPr txBox="1"/>
          <p:nvPr/>
        </p:nvSpPr>
        <p:spPr>
          <a:xfrm>
            <a:off x="551384" y="931217"/>
            <a:ext cx="4128631" cy="650178"/>
          </a:xfrm>
          <a:prstGeom prst="rect">
            <a:avLst/>
          </a:prstGeom>
        </p:spPr>
        <p:txBody>
          <a:bodyPr vert="horz" wrap="none" lIns="0" tIns="0" rIns="0" bIns="0" rtlCol="0">
            <a:spAutoFit/>
          </a:bodyPr>
          <a:lstStyle/>
          <a:p>
            <a:pPr algn="just"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0206" name="yt_image_10206" title="H_50.94">
            <a:extLst>
              <a:ext uri="">
                <a16:creationId xmlns="" xmlns:mc="http://schemas.openxmlformats.org/markup-compatibility/2006" xmlns:m="http://schemas.openxmlformats.org/officeDocument/2006/math"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51384" y="931217"/>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0209" name="yt_shape_10209"/>
          <p:cNvSpPr txBox="1"/>
          <p:nvPr/>
        </p:nvSpPr>
        <p:spPr>
          <a:xfrm>
            <a:off x="551384" y="1628800"/>
            <a:ext cx="10506081"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rPr>
              <a:t>　　直角三角形两直角边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的平方和，等于斜边</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的平方，即</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rPr>
              <a:t>a</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rPr>
              <a:t>b</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rPr>
              <a:t>c</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10210" name="yt_image_10210" title="H_51.39">
            <a:extLst>
              <a:ext uri="">
                <a16:creationId xmlns="" xmlns:mc="http://schemas.openxmlformats.org/markup-compatibility/2006" xmlns:m="http://schemas.openxmlformats.org/officeDocument/2006/math"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551384" y="2260467"/>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0212" name="yt_shape_10212"/>
          <p:cNvSpPr txBox="1"/>
          <p:nvPr/>
        </p:nvSpPr>
        <p:spPr>
          <a:xfrm>
            <a:off x="551384" y="2963764"/>
            <a:ext cx="2907847" cy="500137"/>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勾股定理</a:t>
            </a:r>
          </a:p>
        </p:txBody>
      </p:sp>
      <mc:AlternateContent xmlns:mc="http://schemas.openxmlformats.org/markup-compatibility/2006" xmlns:a14="http://schemas.microsoft.com/office/drawing/2010/main">
        <mc:Choice Requires="a14">
          <p:sp>
            <p:nvSpPr>
              <p:cNvPr id="10213" name="yt_shape_10213"/>
              <p:cNvSpPr txBox="1"/>
              <p:nvPr/>
            </p:nvSpPr>
            <p:spPr>
              <a:xfrm>
                <a:off x="551504" y="3463329"/>
                <a:ext cx="11111999" cy="150233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勾股定理在《九章算术》中的表述是</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勾股术曰：勾股各自乘，并而开方除之，即弦</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，即</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宋体" pitchFamily="24"/>
                    <a:ea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𝑎</m:t>
                            </m:r>
                          </m:e>
                          <m:sup>
                            <m:r>
                              <a:rPr lang="en-US" altLang="zh-CN" sz="2400" b="0" i="0">
                                <a:solidFill>
                                  <a:srgbClr val="010000"/>
                                </a:solidFill>
                                <a:effectLst/>
                                <a:latin typeface="Cambria Math" panose="02040503050406030204" pitchFamily="48" charset="0"/>
                                <a:ea typeface="Cambria Math" panose="02040503050406030204" pitchFamily="48" charset="0"/>
                              </a:rPr>
                              <m:t>2</m:t>
                            </m:r>
                          </m:sup>
                        </m:sSup>
                        <m:r>
                          <a:rPr lang="zh-CN" altLang="zh-CN" sz="2400" b="0" i="0">
                            <a:solidFill>
                              <a:srgbClr val="010000"/>
                            </a:solidFill>
                            <a:effectLst/>
                            <a:latin typeface="Cambria Math" panose="02040503050406030204" pitchFamily="48" charset="0"/>
                            <a:ea typeface="Cambria Math" panose="02040503050406030204" pitchFamily="48" charset="0"/>
                          </a:rPr>
                          <m:t>＋</m:t>
                        </m:r>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𝑏</m:t>
                            </m:r>
                          </m:e>
                          <m:sup>
                            <m:r>
                              <a:rPr lang="en-US" altLang="zh-CN" sz="2400" b="0" i="0">
                                <a:solidFill>
                                  <a:srgbClr val="010000"/>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为勾，</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为股，</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为弦</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勾</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股</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Times New Roman" pitchFamily="24"/>
                    <a:ea typeface="宋体" pitchFamily="24"/>
                  </a:rPr>
                  <a:t>，则</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弦</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C</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mc:Choice>
        <mc:Fallback xmlns="">
          <p:sp>
            <p:nvSpPr>
              <p:cNvPr id="10213" name="yt_shape_10213"/>
              <p:cNvSpPr txBox="1">
                <a:spLocks noRot="1" noChangeAspect="1" noMove="1" noResize="1" noEditPoints="1" noAdjustHandles="1" noChangeArrowheads="1" noChangeShapeType="1" noTextEdit="1"/>
              </p:cNvSpPr>
              <p:nvPr/>
            </p:nvSpPr>
            <p:spPr>
              <a:xfrm>
                <a:off x="551504" y="3463329"/>
                <a:ext cx="11111999" cy="1502334"/>
              </a:xfrm>
              <a:prstGeom prst="rect">
                <a:avLst/>
              </a:prstGeom>
              <a:blipFill>
                <a:blip r:embed="rId4"/>
                <a:stretch>
                  <a:fillRect l="-1646" t="-3239" r="-1700" b="-850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0215" name="yt_table_10215" title="H_36.3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58561581"/>
                  </p:ext>
                </p:extLst>
              </p:nvPr>
            </p:nvGraphicFramePr>
            <p:xfrm>
              <a:off x="551384" y="5076127"/>
              <a:ext cx="7752843" cy="461074"/>
            </p:xfrm>
            <a:graphic>
              <a:graphicData uri="http://schemas.openxmlformats.org/drawingml/2006/table">
                <a:tbl>
                  <a:tblPr/>
                  <a:tblGrid>
                    <a:gridCol w="1965643">
                      <a:extLst>
                        <a:ext uri="{9D8B030D-6E8A-4147-A177-3AD203B41FA5}">
                          <a16:colId xmlns:a16="http://schemas.microsoft.com/office/drawing/2014/main" val="10038"/>
                        </a:ext>
                      </a:extLst>
                    </a:gridCol>
                    <a:gridCol w="2100580">
                      <a:extLst>
                        <a:ext uri="{9D8B030D-6E8A-4147-A177-3AD203B41FA5}">
                          <a16:colId xmlns:a16="http://schemas.microsoft.com/office/drawing/2014/main" val="10039"/>
                        </a:ext>
                      </a:extLst>
                    </a:gridCol>
                    <a:gridCol w="2100580">
                      <a:extLst>
                        <a:ext uri="{9D8B030D-6E8A-4147-A177-3AD203B41FA5}">
                          <a16:colId xmlns:a16="http://schemas.microsoft.com/office/drawing/2014/main" val="10040"/>
                        </a:ext>
                      </a:extLst>
                    </a:gridCol>
                    <a:gridCol w="1586040">
                      <a:extLst>
                        <a:ext uri="{9D8B030D-6E8A-4147-A177-3AD203B41FA5}">
                          <a16:colId xmlns:a16="http://schemas.microsoft.com/office/drawing/2014/main" val="1004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B.12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C.13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D.</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119</m:t>
                                  </m:r>
                                </m:e>
                              </m:rad>
                            </m:oMath>
                          </a14:m>
                          <a:endParaRPr lang="en-US" altLang="zh-CN" sz="2400" b="0" i="0" u="none" dirty="0">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4"/>
                      </a:ext>
                    </a:extLst>
                  </a:tr>
                </a:tbl>
              </a:graphicData>
            </a:graphic>
          </p:graphicFrame>
        </mc:Choice>
        <mc:Fallback xmlns="">
          <p:graphicFrame>
            <p:nvGraphicFramePr>
              <p:cNvPr id="10215" name="yt_table_10215" title="H_36.3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58561581"/>
                  </p:ext>
                </p:extLst>
              </p:nvPr>
            </p:nvGraphicFramePr>
            <p:xfrm>
              <a:off x="551384" y="5076127"/>
              <a:ext cx="7752843" cy="461074"/>
            </p:xfrm>
            <a:graphic>
              <a:graphicData uri="http://schemas.openxmlformats.org/drawingml/2006/table">
                <a:tbl>
                  <a:tblPr/>
                  <a:tblGrid>
                    <a:gridCol w="1965643">
                      <a:extLst>
                        <a:ext uri="{9D8B030D-6E8A-4147-A177-3AD203B41FA5}">
                          <a16:colId xmlns:a16="http://schemas.microsoft.com/office/drawing/2014/main" val="10038"/>
                        </a:ext>
                      </a:extLst>
                    </a:gridCol>
                    <a:gridCol w="2100580">
                      <a:extLst>
                        <a:ext uri="{9D8B030D-6E8A-4147-A177-3AD203B41FA5}">
                          <a16:colId xmlns:a16="http://schemas.microsoft.com/office/drawing/2014/main" val="10039"/>
                        </a:ext>
                      </a:extLst>
                    </a:gridCol>
                    <a:gridCol w="2100580">
                      <a:extLst>
                        <a:ext uri="{9D8B030D-6E8A-4147-A177-3AD203B41FA5}">
                          <a16:colId xmlns:a16="http://schemas.microsoft.com/office/drawing/2014/main" val="10040"/>
                        </a:ext>
                      </a:extLst>
                    </a:gridCol>
                    <a:gridCol w="1586040">
                      <a:extLst>
                        <a:ext uri="{9D8B030D-6E8A-4147-A177-3AD203B41FA5}">
                          <a16:colId xmlns:a16="http://schemas.microsoft.com/office/drawing/2014/main" val="10041"/>
                        </a:ext>
                      </a:extLst>
                    </a:gridCol>
                  </a:tblGrid>
                  <a:tr h="461074">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B.12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C.13</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l="-389615" t="-1299" b="-38961"/>
                          </a:stretch>
                        </a:blipFill>
                      </a:tcPr>
                    </a:tc>
                    <a:extLst>
                      <a:ext uri="{0D108BD9-81ED-4DB2-BD59-A6C34878D82A}">
                        <a16:rowId xmlns:a16="http://schemas.microsoft.com/office/drawing/2014/main" val="10014"/>
                      </a:ext>
                    </a:extLst>
                  </a:tr>
                </a:tbl>
              </a:graphicData>
            </a:graphic>
          </p:graphicFrame>
        </mc:Fallback>
      </mc:AlternateContent>
      <p:pic>
        <p:nvPicPr>
          <p:cNvPr id="3" name="yt_shape_1698822036616" title="H_28.801733">
            <a:extLst>
              <a:ext uri="{FF2B5EF4-FFF2-40B4-BE49-F238E27FC236}">
                <a16:creationId xmlns:a16="http://schemas.microsoft.com/office/drawing/2014/main" id="{DC45FECE-7DC9-99CF-2794-D179B473018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1384" y="3003091"/>
            <a:ext cx="1355917" cy="365782"/>
          </a:xfrm>
          <a:prstGeom prst="rect">
            <a:avLst/>
          </a:prstGeom>
        </p:spPr>
      </p:pic>
      <p:sp>
        <p:nvSpPr>
          <p:cNvPr id="2" name="文本框 1">
            <a:extLst>
              <a:ext uri="{FF2B5EF4-FFF2-40B4-BE49-F238E27FC236}">
                <a16:creationId xmlns:a16="http://schemas.microsoft.com/office/drawing/2014/main" id="{C56350C0-0F7E-B2AD-4440-5DEC38FB992A}"/>
              </a:ext>
            </a:extLst>
          </p:cNvPr>
          <p:cNvSpPr txBox="1"/>
          <p:nvPr/>
        </p:nvSpPr>
        <p:spPr>
          <a:xfrm>
            <a:off x="9130710" y="1581994"/>
            <a:ext cx="1839024" cy="517983"/>
          </a:xfrm>
          <a:prstGeom prst="rect">
            <a:avLst/>
          </a:prstGeom>
          <a:noFill/>
        </p:spPr>
        <p:txBody>
          <a:bodyPr vert="horz" wrap="none" rtlCol="0">
            <a:noAutofit/>
          </a:bodyPr>
          <a:lstStyle/>
          <a:p>
            <a:pPr algn="just">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a</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b</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c</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3E6F2561-B985-DF79-A752-A9C1E6128F07}"/>
              </a:ext>
            </a:extLst>
          </p:cNvPr>
          <p:cNvSpPr txBox="1"/>
          <p:nvPr/>
        </p:nvSpPr>
        <p:spPr>
          <a:xfrm>
            <a:off x="2137893" y="4428840"/>
            <a:ext cx="3832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259" name="yt_shape_10259"/>
              <p:cNvSpPr txBox="1"/>
              <p:nvPr/>
            </p:nvSpPr>
            <p:spPr>
              <a:xfrm>
                <a:off x="540000" y="1125538"/>
                <a:ext cx="11111999" cy="142584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rPr>
                  <a:t>【易错点】</a:t>
                </a:r>
                <a:r>
                  <a:rPr lang="zh-CN" altLang="zh-CN" sz="2400" b="0" i="0" u="none" dirty="0">
                    <a:solidFill>
                      <a:srgbClr val="FF0000"/>
                    </a:solidFill>
                    <a:effectLst/>
                    <a:latin typeface="Times New Roman" pitchFamily="24"/>
                    <a:ea typeface="宋体" pitchFamily="24"/>
                  </a:rPr>
                  <a:t>　</a:t>
                </a:r>
                <a:r>
                  <a:rPr lang="zh-CN" altLang="zh-CN" sz="2400" b="0" i="0" u="none" dirty="0">
                    <a:solidFill>
                      <a:srgbClr val="FF0000"/>
                    </a:solidFill>
                    <a:effectLst/>
                    <a:latin typeface="Times New Roman" pitchFamily="24"/>
                    <a:ea typeface="黑体" pitchFamily="24"/>
                  </a:rPr>
                  <a:t>在直角三角形中，已知两边求另一边长度时未进行分类讨论，导致运用勾股定理时漏解</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Times New Roman" pitchFamily="24"/>
                    <a:ea typeface="宋体" pitchFamily="24"/>
                  </a:rPr>
                  <a:t>已知直角三角形两边长分别是</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Times New Roman" pitchFamily="24"/>
                    <a:ea typeface="宋体" pitchFamily="24"/>
                  </a:rPr>
                  <a:t>和</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Times New Roman" pitchFamily="24"/>
                    <a:ea typeface="宋体" pitchFamily="24"/>
                  </a:rPr>
                  <a:t>，则第三边长为</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4</a:t>
                </a:r>
                <a:r>
                  <a:rPr lang="zh-CN" altLang="zh-CN" sz="2400" b="0" i="0" u="sng" dirty="0">
                    <a:solidFill>
                      <a:srgbClr val="FF0000">
                        <a:alpha val="0"/>
                      </a:srgbClr>
                    </a:solidFill>
                    <a:effectLst/>
                    <a:uFill>
                      <a:solidFill>
                        <a:srgbClr val="000000"/>
                      </a:solidFill>
                    </a:uFill>
                    <a:latin typeface="Times New Roman" pitchFamily="24"/>
                    <a:ea typeface="楷体" pitchFamily="24"/>
                  </a:rPr>
                  <a:t>或</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34</m:t>
                        </m:r>
                      </m:e>
                    </m:rad>
                  </m:oMath>
                </a14:m>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mc:Choice>
        <mc:Fallback xmlns="">
          <p:sp>
            <p:nvSpPr>
              <p:cNvPr id="10259" name="yt_shape_10259"/>
              <p:cNvSpPr txBox="1">
                <a:spLocks noRot="1" noChangeAspect="1" noMove="1" noResize="1" noEditPoints="1" noAdjustHandles="1" noChangeArrowheads="1" noChangeShapeType="1" noTextEdit="1"/>
              </p:cNvSpPr>
              <p:nvPr/>
            </p:nvSpPr>
            <p:spPr>
              <a:xfrm>
                <a:off x="540000" y="1125538"/>
                <a:ext cx="11111999" cy="1425840"/>
              </a:xfrm>
              <a:prstGeom prst="rect">
                <a:avLst/>
              </a:prstGeom>
              <a:blipFill>
                <a:blip r:embed="rId2"/>
                <a:stretch>
                  <a:fillRect l="-1701" t="-3846" r="-439" b="-1196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A59987E9-EAC9-1F65-1595-B6BA0DBCD6AC}"/>
                  </a:ext>
                </a:extLst>
              </p:cNvPr>
              <p:cNvSpPr txBox="1"/>
              <p:nvPr/>
            </p:nvSpPr>
            <p:spPr>
              <a:xfrm>
                <a:off x="7688988" y="1948758"/>
                <a:ext cx="1478789" cy="55468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rPr>
                  <a:t>或</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34</m:t>
                        </m:r>
                      </m:e>
                    </m:rad>
                  </m:oMath>
                </a14:m>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xmlns="">
          <p:sp>
            <p:nvSpPr>
              <p:cNvPr id="2" name="文本框 1">
                <a:extLst>
                  <a:ext uri="{FF2B5EF4-FFF2-40B4-BE49-F238E27FC236}">
                    <a16:creationId xmlns:a16="http://schemas.microsoft.com/office/drawing/2014/main" id="{A59987E9-EAC9-1F65-1595-B6BA0DBCD6AC}"/>
                  </a:ext>
                </a:extLst>
              </p:cNvPr>
              <p:cNvSpPr txBox="1">
                <a:spLocks noRot="1" noChangeAspect="1" noMove="1" noResize="1" noEditPoints="1" noAdjustHandles="1" noChangeArrowheads="1" noChangeShapeType="1" noTextEdit="1"/>
              </p:cNvSpPr>
              <p:nvPr/>
            </p:nvSpPr>
            <p:spPr>
              <a:xfrm>
                <a:off x="7688988" y="1948758"/>
                <a:ext cx="1478789" cy="554686"/>
              </a:xfrm>
              <a:prstGeom prst="rect">
                <a:avLst/>
              </a:prstGeom>
              <a:blipFill>
                <a:blip r:embed="rId3"/>
                <a:stretch>
                  <a:fillRect l="-6173" t="-1099" b="-1978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63" name="yt_shape_10263"/>
          <p:cNvSpPr txBox="1"/>
          <p:nvPr/>
        </p:nvSpPr>
        <p:spPr>
          <a:xfrm>
            <a:off x="539881" y="1093818"/>
            <a:ext cx="3953198" cy="567335"/>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Times New Roman" pitchFamily="32"/>
                <a:ea typeface="宋体" pitchFamily="32"/>
              </a:rPr>
              <a:t> </a:t>
            </a:r>
            <a:r>
              <a:rPr lang="en-US" altLang="zh-CN" sz="3150" b="0" i="0" u="none" spc="30039">
                <a:solidFill>
                  <a:srgbClr val="1EE3CF"/>
                </a:solidFill>
                <a:effectLst/>
                <a:latin typeface="Times New Roman" pitchFamily="32"/>
                <a:ea typeface="宋体" pitchFamily="32"/>
              </a:rPr>
              <a:t> </a:t>
            </a:r>
          </a:p>
        </p:txBody>
      </p:sp>
      <p:pic>
        <p:nvPicPr>
          <p:cNvPr id="10262" name="yt_image_10262">
            <a:extLst>
              <a:ext uri="">
                <a16:creationId xmlns="" xmlns:mc="http://schemas.openxmlformats.org/markup-compatibility/2006" xmlns:p14="http://schemas.microsoft.com/office/powerpoint/2010/main" xmlns:m="http://schemas.openxmlformats.org/officeDocument/2006/math"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39881" y="1093818"/>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0265" name="yt_shape_10265"/>
          <p:cNvSpPr txBox="1"/>
          <p:nvPr/>
        </p:nvSpPr>
        <p:spPr>
          <a:xfrm>
            <a:off x="540000" y="177997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rPr>
              <a:t>如图，在直线</a:t>
            </a:r>
            <a:r>
              <a:rPr lang="en-US" altLang="zh-CN" sz="2400" b="0" i="1" u="none">
                <a:solidFill>
                  <a:srgbClr val="000000"/>
                </a:solidFill>
                <a:effectLst/>
                <a:latin typeface="Times New Roman" pitchFamily="24"/>
                <a:ea typeface="Times New Roman" pitchFamily="24"/>
              </a:rPr>
              <a:t>l</a:t>
            </a:r>
            <a:r>
              <a:rPr lang="zh-CN" altLang="zh-CN" sz="2400" b="0" i="0" u="none">
                <a:solidFill>
                  <a:srgbClr val="000000"/>
                </a:solidFill>
                <a:effectLst/>
                <a:latin typeface="Times New Roman" pitchFamily="24"/>
                <a:ea typeface="宋体" pitchFamily="24"/>
              </a:rPr>
              <a:t>上依次摆放着三个正方形，已知中间斜放置的正方形的面积是</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，则正放置的两个正方形的面积之和为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0269" name="yt_table_10269_skip" title="H_36.3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74228721"/>
                  </p:ext>
                </p:extLst>
              </p:nvPr>
            </p:nvGraphicFramePr>
            <p:xfrm>
              <a:off x="539881" y="2739408"/>
              <a:ext cx="7263893" cy="520319"/>
            </p:xfrm>
            <a:graphic>
              <a:graphicData uri="http://schemas.openxmlformats.org/drawingml/2006/table">
                <a:tbl>
                  <a:tblPr/>
                  <a:tblGrid>
                    <a:gridCol w="1965643">
                      <a:extLst>
                        <a:ext uri="{9D8B030D-6E8A-4147-A177-3AD203B41FA5}">
                          <a16:colId xmlns:a16="http://schemas.microsoft.com/office/drawing/2014/main" val="10050"/>
                        </a:ext>
                      </a:extLst>
                    </a:gridCol>
                    <a:gridCol w="1948180">
                      <a:extLst>
                        <a:ext uri="{9D8B030D-6E8A-4147-A177-3AD203B41FA5}">
                          <a16:colId xmlns:a16="http://schemas.microsoft.com/office/drawing/2014/main" val="10051"/>
                        </a:ext>
                      </a:extLst>
                    </a:gridCol>
                    <a:gridCol w="2164207">
                      <a:extLst>
                        <a:ext uri="{9D8B030D-6E8A-4147-A177-3AD203B41FA5}">
                          <a16:colId xmlns:a16="http://schemas.microsoft.com/office/drawing/2014/main" val="10052"/>
                        </a:ext>
                      </a:extLst>
                    </a:gridCol>
                    <a:gridCol w="1185863">
                      <a:extLst>
                        <a:ext uri="{9D8B030D-6E8A-4147-A177-3AD203B41FA5}">
                          <a16:colId xmlns:a16="http://schemas.microsoft.com/office/drawing/2014/main" val="10053"/>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A.6</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6</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D.36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7"/>
                      </a:ext>
                    </a:extLst>
                  </a:tr>
                </a:tbl>
              </a:graphicData>
            </a:graphic>
          </p:graphicFrame>
        </mc:Choice>
        <mc:Fallback xmlns="">
          <p:graphicFrame>
            <p:nvGraphicFramePr>
              <p:cNvPr id="10269" name="yt_table_10269_skip" title="H_36.3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74228721"/>
                  </p:ext>
                </p:extLst>
              </p:nvPr>
            </p:nvGraphicFramePr>
            <p:xfrm>
              <a:off x="539881" y="2739408"/>
              <a:ext cx="7263893" cy="520319"/>
            </p:xfrm>
            <a:graphic>
              <a:graphicData uri="http://schemas.openxmlformats.org/drawingml/2006/table">
                <a:tbl>
                  <a:tblPr/>
                  <a:tblGrid>
                    <a:gridCol w="1965643">
                      <a:extLst>
                        <a:ext uri="{9D8B030D-6E8A-4147-A177-3AD203B41FA5}">
                          <a16:colId xmlns:a16="http://schemas.microsoft.com/office/drawing/2014/main" val="10050"/>
                        </a:ext>
                      </a:extLst>
                    </a:gridCol>
                    <a:gridCol w="1948180">
                      <a:extLst>
                        <a:ext uri="{9D8B030D-6E8A-4147-A177-3AD203B41FA5}">
                          <a16:colId xmlns:a16="http://schemas.microsoft.com/office/drawing/2014/main" val="10051"/>
                        </a:ext>
                      </a:extLst>
                    </a:gridCol>
                    <a:gridCol w="2164207">
                      <a:extLst>
                        <a:ext uri="{9D8B030D-6E8A-4147-A177-3AD203B41FA5}">
                          <a16:colId xmlns:a16="http://schemas.microsoft.com/office/drawing/2014/main" val="10052"/>
                        </a:ext>
                      </a:extLst>
                    </a:gridCol>
                    <a:gridCol w="1185863">
                      <a:extLst>
                        <a:ext uri="{9D8B030D-6E8A-4147-A177-3AD203B41FA5}">
                          <a16:colId xmlns:a16="http://schemas.microsoft.com/office/drawing/2014/main" val="10053"/>
                        </a:ext>
                      </a:extLst>
                    </a:gridCol>
                  </a:tblGrid>
                  <a:tr h="520319">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A.6</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B.5</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81127" r="-54930" b="-24419"/>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D.36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7"/>
                      </a:ext>
                    </a:extLst>
                  </a:tr>
                </a:tbl>
              </a:graphicData>
            </a:graphic>
          </p:graphicFrame>
        </mc:Fallback>
      </mc:AlternateContent>
      <p:grpSp>
        <p:nvGrpSpPr>
          <p:cNvPr id="10266" name="yt_shape_10266_skip" title="H_94.6311">
            <a:extLst>
              <a:ext uri="{FF2B5EF4-FFF2-40B4-BE49-F238E27FC236}">
                <a16:creationId xmlns:a16="http://schemas.microsoft.com/office/drawing/2014/main" id="{249740F1-2B05-4C5A-B423-6F681AEFABC2}"/>
              </a:ext>
            </a:extLst>
          </p:cNvPr>
          <p:cNvGrpSpPr/>
          <p:nvPr/>
        </p:nvGrpSpPr>
        <p:grpSpPr>
          <a:xfrm>
            <a:off x="9147906" y="2691514"/>
            <a:ext cx="2504093" cy="1481680"/>
            <a:chOff x="0" y="0"/>
            <a:chExt cx="2031111" cy="1201815"/>
          </a:xfrm>
        </p:grpSpPr>
        <p:pic>
          <p:nvPicPr>
            <p:cNvPr id="2" name="yt_image_10266">
              <a:extLst>
                <a:ext uri="">
                  <a16:creationId xmlns="" xmlns:m="http://schemas.openxmlformats.org/officeDocument/2006/math" xmlns:mc="http://schemas.openxmlformats.org/markup-compatibility/2006" xmlns:a16="http://schemas.microsoft.com/office/drawing/2014/main" xmlns:a14="http://schemas.microsoft.com/office/drawing/2010/main" xmlns:p14="http://schemas.microsoft.com/office/powerpoint/2010/main" id="{5351258F-BC95-41E6-9372-C2FE361B0291}"/>
                </a:ext>
              </a:extLst>
            </p:cNvPr>
            <p:cNvPicPr>
              <a:picLocks noChangeAspect="1" noChangeArrowheads="1"/>
            </p:cNvPicPr>
            <p:nvPr/>
          </p:nvPicPr>
          <p:blipFill>
            <a:blip r:embed="rId4" cstate="print"/>
            <a:srcRect/>
            <a:stretch>
              <a:fillRect/>
            </a:stretch>
          </p:blipFill>
          <p:spPr bwMode="auto">
            <a:xfrm>
              <a:off x="0" y="0"/>
              <a:ext cx="2031111" cy="805815"/>
            </a:xfrm>
            <a:prstGeom prst="rect">
              <a:avLst/>
            </a:prstGeom>
            <a:noFill/>
            <a:extLst>
              <a:ext uri="{909E8E84-426E-40DD-AFC4-6F175D3DCCD1}">
                <a14:hiddenFill xmlns:a14="http://schemas.microsoft.com/office/drawing/2010/main">
                  <a:solidFill>
                    <a:srgbClr val="FFFFFF"/>
                  </a:solidFill>
                </a14:hiddenFill>
              </a:ext>
            </a:extLst>
          </p:spPr>
        </p:pic>
        <p:sp>
          <p:nvSpPr>
            <p:cNvPr id="10268" name="yt_shape_10268"/>
            <p:cNvSpPr txBox="1"/>
            <p:nvPr/>
          </p:nvSpPr>
          <p:spPr>
            <a:xfrm>
              <a:off x="482274" y="841815"/>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6C602C92-37C1-3C2B-EED0-B977219AF2D1}"/>
              </a:ext>
            </a:extLst>
          </p:cNvPr>
          <p:cNvSpPr txBox="1"/>
          <p:nvPr/>
        </p:nvSpPr>
        <p:spPr>
          <a:xfrm>
            <a:off x="5936389" y="220865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70" name="yt_shape_10270"/>
          <p:cNvSpPr txBox="1"/>
          <p:nvPr/>
        </p:nvSpPr>
        <p:spPr>
          <a:xfrm>
            <a:off x="540000" y="980728"/>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北海市期末改编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如图，在等腰三角形</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为底边上一动点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不与点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重合</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DE</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DF</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Times New Roman" pitchFamily="24"/>
                <a:ea typeface="宋体" pitchFamily="24"/>
              </a:rPr>
              <a:t>，垂足分别为</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Times New Roman" pitchFamily="24"/>
                <a:ea typeface="宋体" pitchFamily="24"/>
              </a:rPr>
              <a:t>，则</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DF</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274" name="yt_table_10274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4222797"/>
              </p:ext>
            </p:extLst>
          </p:nvPr>
        </p:nvGraphicFramePr>
        <p:xfrm>
          <a:off x="539881" y="2420294"/>
          <a:ext cx="7276466" cy="475488"/>
        </p:xfrm>
        <a:graphic>
          <a:graphicData uri="http://schemas.openxmlformats.org/drawingml/2006/table">
            <a:tbl>
              <a:tblPr/>
              <a:tblGrid>
                <a:gridCol w="1965643">
                  <a:extLst>
                    <a:ext uri="{9D8B030D-6E8A-4147-A177-3AD203B41FA5}">
                      <a16:colId xmlns:a16="http://schemas.microsoft.com/office/drawing/2014/main" val="10054"/>
                    </a:ext>
                  </a:extLst>
                </a:gridCol>
                <a:gridCol w="1948180">
                  <a:extLst>
                    <a:ext uri="{9D8B030D-6E8A-4147-A177-3AD203B41FA5}">
                      <a16:colId xmlns:a16="http://schemas.microsoft.com/office/drawing/2014/main" val="10055"/>
                    </a:ext>
                  </a:extLst>
                </a:gridCol>
                <a:gridCol w="2100580">
                  <a:extLst>
                    <a:ext uri="{9D8B030D-6E8A-4147-A177-3AD203B41FA5}">
                      <a16:colId xmlns:a16="http://schemas.microsoft.com/office/drawing/2014/main" val="10056"/>
                    </a:ext>
                  </a:extLst>
                </a:gridCol>
                <a:gridCol w="1262063">
                  <a:extLst>
                    <a:ext uri="{9D8B030D-6E8A-4147-A177-3AD203B41FA5}">
                      <a16:colId xmlns:a16="http://schemas.microsoft.com/office/drawing/2014/main" val="1005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B.8</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D.4.8</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8"/>
                  </a:ext>
                </a:extLst>
              </a:tr>
            </a:tbl>
          </a:graphicData>
        </a:graphic>
      </p:graphicFrame>
      <p:grpSp>
        <p:nvGrpSpPr>
          <p:cNvPr id="10271" name="yt_shape_10271_skip" title="H_150.3411">
            <a:extLst>
              <a:ext uri="{FF2B5EF4-FFF2-40B4-BE49-F238E27FC236}">
                <a16:creationId xmlns:a16="http://schemas.microsoft.com/office/drawing/2014/main" id="{249740F1-2B05-4C5A-B423-6F681AEFABC2}"/>
              </a:ext>
            </a:extLst>
          </p:cNvPr>
          <p:cNvGrpSpPr/>
          <p:nvPr/>
        </p:nvGrpSpPr>
        <p:grpSpPr>
          <a:xfrm>
            <a:off x="9566134" y="2420294"/>
            <a:ext cx="2083689" cy="1909332"/>
            <a:chOff x="0" y="0"/>
            <a:chExt cx="2083689" cy="1909332"/>
          </a:xfrm>
        </p:grpSpPr>
        <p:pic>
          <p:nvPicPr>
            <p:cNvPr id="2" name="yt_image_10271">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2083689" cy="1513332"/>
            </a:xfrm>
            <a:prstGeom prst="rect">
              <a:avLst/>
            </a:prstGeom>
            <a:noFill/>
            <a:extLst>
              <a:ext uri="{909E8E84-426E-40DD-AFC4-6F175D3DCCD1}">
                <a14:hiddenFill xmlns:a14="http://schemas.microsoft.com/office/drawing/2010/main">
                  <a:solidFill>
                    <a:srgbClr val="FFFFFF"/>
                  </a:solidFill>
                </a14:hiddenFill>
              </a:ext>
            </a:extLst>
          </p:spPr>
        </p:pic>
        <p:sp>
          <p:nvSpPr>
            <p:cNvPr id="10273" name="yt_shape_10273"/>
            <p:cNvSpPr txBox="1"/>
            <p:nvPr/>
          </p:nvSpPr>
          <p:spPr>
            <a:xfrm>
              <a:off x="432380" y="1549332"/>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40DD5DA8-CC6F-6D4A-5465-245A23862ACD}"/>
              </a:ext>
            </a:extLst>
          </p:cNvPr>
          <p:cNvSpPr txBox="1"/>
          <p:nvPr/>
        </p:nvSpPr>
        <p:spPr>
          <a:xfrm>
            <a:off x="1770789" y="188489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276" name="yt_shape_10276"/>
              <p:cNvSpPr txBox="1"/>
              <p:nvPr/>
            </p:nvSpPr>
            <p:spPr>
              <a:xfrm>
                <a:off x="540000" y="1052736"/>
                <a:ext cx="11111999" cy="94570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益阳市中考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如图，在正方形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Times New Roman"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Times New Roman" pitchFamily="24"/>
                    <a:ea typeface="宋体" pitchFamily="24"/>
                  </a:rPr>
                  <a:t>为</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的中点，连接</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Times New Roman" pitchFamily="24"/>
                    <a:ea typeface="宋体" pitchFamily="24"/>
                  </a:rPr>
                  <a:t>，将</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DAE</a:t>
                </a:r>
                <a:r>
                  <a:rPr lang="zh-CN" altLang="zh-CN" sz="2400" b="0" i="0" u="none">
                    <a:solidFill>
                      <a:srgbClr val="000000"/>
                    </a:solidFill>
                    <a:effectLst/>
                    <a:latin typeface="Times New Roman" pitchFamily="24"/>
                    <a:ea typeface="宋体" pitchFamily="24"/>
                  </a:rPr>
                  <a:t>绕点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按逆时针方向旋转</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Times New Roman" pitchFamily="24"/>
                    <a:ea typeface="宋体" pitchFamily="24"/>
                  </a:rPr>
                  <a:t>得到</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DCF</a:t>
                </a:r>
                <a:r>
                  <a:rPr lang="zh-CN" altLang="zh-CN" sz="2400" b="0" i="0" u="none">
                    <a:solidFill>
                      <a:srgbClr val="000000"/>
                    </a:solidFill>
                    <a:effectLst/>
                    <a:latin typeface="Times New Roman" pitchFamily="24"/>
                    <a:ea typeface="宋体" pitchFamily="24"/>
                  </a:rPr>
                  <a:t>，连接</a:t>
                </a:r>
                <a:r>
                  <a:rPr lang="en-US" altLang="zh-CN" sz="2400" b="0" i="1" u="none">
                    <a:solidFill>
                      <a:srgbClr val="000000"/>
                    </a:solidFill>
                    <a:effectLst/>
                    <a:latin typeface="Times New Roman" pitchFamily="24"/>
                    <a:ea typeface="Times New Roman" pitchFamily="24"/>
                  </a:rPr>
                  <a:t>EF</a:t>
                </a:r>
                <a:r>
                  <a:rPr lang="zh-CN" altLang="zh-CN" sz="2400" b="0" i="0" u="none">
                    <a:solidFill>
                      <a:srgbClr val="000000"/>
                    </a:solidFill>
                    <a:effectLst/>
                    <a:latin typeface="Times New Roman" pitchFamily="24"/>
                    <a:ea typeface="宋体" pitchFamily="24"/>
                  </a:rPr>
                  <a:t>，则</a:t>
                </a:r>
                <a:r>
                  <a:rPr lang="en-US" altLang="zh-CN" sz="2400" b="0" i="1" u="none">
                    <a:solidFill>
                      <a:srgbClr val="000000"/>
                    </a:solidFill>
                    <a:effectLst/>
                    <a:latin typeface="Times New Roman" pitchFamily="24"/>
                    <a:ea typeface="Times New Roman" pitchFamily="24"/>
                  </a:rPr>
                  <a:t>EF</a:t>
                </a:r>
                <a:r>
                  <a:rPr lang="zh-CN" altLang="zh-CN" sz="2400" b="0" i="0" u="none">
                    <a:solidFill>
                      <a:srgbClr val="000000"/>
                    </a:solidFill>
                    <a:effectLst/>
                    <a:latin typeface="Times New Roman" pitchFamily="24"/>
                    <a:ea typeface="宋体" pitchFamily="24"/>
                  </a:rPr>
                  <a:t>的长为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2</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10</m:t>
                        </m:r>
                      </m:e>
                    </m:rad>
                  </m:oMath>
                </a14:m>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xmlns="">
          <p:sp>
            <p:nvSpPr>
              <p:cNvPr id="10276" name="yt_shape_10276"/>
              <p:cNvSpPr txBox="1">
                <a:spLocks noRot="1" noChangeAspect="1" noMove="1" noResize="1" noEditPoints="1" noAdjustHandles="1" noChangeArrowheads="1" noChangeShapeType="1" noTextEdit="1"/>
              </p:cNvSpPr>
              <p:nvPr/>
            </p:nvSpPr>
            <p:spPr>
              <a:xfrm>
                <a:off x="540000" y="1052736"/>
                <a:ext cx="11111999" cy="945708"/>
              </a:xfrm>
              <a:prstGeom prst="rect">
                <a:avLst/>
              </a:prstGeom>
              <a:blipFill>
                <a:blip r:embed="rId2"/>
                <a:stretch>
                  <a:fillRect l="-1701" t="-5806" b="-18710"/>
                </a:stretch>
              </a:blipFill>
            </p:spPr>
            <p:txBody>
              <a:bodyPr/>
              <a:lstStyle/>
              <a:p>
                <a:r>
                  <a:rPr lang="zh-CN" altLang="en-US">
                    <a:noFill/>
                  </a:rPr>
                  <a:t> </a:t>
                </a:r>
              </a:p>
            </p:txBody>
          </p:sp>
        </mc:Fallback>
      </mc:AlternateContent>
      <p:sp>
        <p:nvSpPr>
          <p:cNvPr id="10281" name="yt_shape_10281"/>
          <p:cNvSpPr txBox="1"/>
          <p:nvPr/>
        </p:nvSpPr>
        <p:spPr>
          <a:xfrm>
            <a:off x="539881" y="4233288"/>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278" name="yt_shape_10278" title="H_156.01111">
            <a:extLst>
              <a:ext uri="{FF2B5EF4-FFF2-40B4-BE49-F238E27FC236}">
                <a16:creationId xmlns:a16="http://schemas.microsoft.com/office/drawing/2014/main" id="{249740F1-2B05-4C5A-B423-6F681AEFABC2}"/>
              </a:ext>
            </a:extLst>
          </p:cNvPr>
          <p:cNvGrpSpPr/>
          <p:nvPr/>
        </p:nvGrpSpPr>
        <p:grpSpPr>
          <a:xfrm>
            <a:off x="5087888" y="2375474"/>
            <a:ext cx="2244383" cy="2179575"/>
            <a:chOff x="0" y="0"/>
            <a:chExt cx="2040255" cy="1981341"/>
          </a:xfrm>
        </p:grpSpPr>
        <p:pic>
          <p:nvPicPr>
            <p:cNvPr id="2" name="yt_image_10278">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0" y="0"/>
              <a:ext cx="2040255" cy="1585341"/>
            </a:xfrm>
            <a:prstGeom prst="rect">
              <a:avLst/>
            </a:prstGeom>
            <a:noFill/>
            <a:extLst>
              <a:ext uri="{909E8E84-426E-40DD-AFC4-6F175D3DCCD1}">
                <a14:hiddenFill xmlns:a14="http://schemas.microsoft.com/office/drawing/2010/main">
                  <a:solidFill>
                    <a:srgbClr val="FFFFFF"/>
                  </a:solidFill>
                </a14:hiddenFill>
              </a:ext>
            </a:extLst>
          </p:spPr>
        </p:pic>
        <p:sp>
          <p:nvSpPr>
            <p:cNvPr id="10280" name="yt_shape_10280"/>
            <p:cNvSpPr txBox="1"/>
            <p:nvPr/>
          </p:nvSpPr>
          <p:spPr>
            <a:xfrm>
              <a:off x="410663" y="1621341"/>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题图</a:t>
              </a:r>
            </a:p>
          </p:txBody>
        </p:sp>
      </p:gr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4DE710B6-E0C2-0171-CE2A-04AA6CF1C1FC}"/>
                  </a:ext>
                </a:extLst>
              </p:cNvPr>
              <p:cNvSpPr txBox="1"/>
              <p:nvPr/>
            </p:nvSpPr>
            <p:spPr>
              <a:xfrm>
                <a:off x="10052777" y="1400469"/>
                <a:ext cx="1173988" cy="55468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rPr>
                  <a:t>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10</m:t>
                        </m:r>
                      </m:e>
                    </m:rad>
                  </m:oMath>
                </a14:m>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xmlns="">
          <p:sp>
            <p:nvSpPr>
              <p:cNvPr id="3" name="文本框 2">
                <a:extLst>
                  <a:ext uri="{FF2B5EF4-FFF2-40B4-BE49-F238E27FC236}">
                    <a16:creationId xmlns:a16="http://schemas.microsoft.com/office/drawing/2014/main" id="{4DE710B6-E0C2-0171-CE2A-04AA6CF1C1FC}"/>
                  </a:ext>
                </a:extLst>
              </p:cNvPr>
              <p:cNvSpPr txBox="1">
                <a:spLocks noRot="1" noChangeAspect="1" noMove="1" noResize="1" noEditPoints="1" noAdjustHandles="1" noChangeArrowheads="1" noChangeShapeType="1" noTextEdit="1"/>
              </p:cNvSpPr>
              <p:nvPr/>
            </p:nvSpPr>
            <p:spPr>
              <a:xfrm>
                <a:off x="10052777" y="1400469"/>
                <a:ext cx="1173988" cy="554686"/>
              </a:xfrm>
              <a:prstGeom prst="rect">
                <a:avLst/>
              </a:prstGeom>
              <a:blipFill>
                <a:blip r:embed="rId4"/>
                <a:stretch>
                  <a:fillRect l="-7772" b="-1978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82" name="yt_shape_10282"/>
          <p:cNvSpPr txBox="1"/>
          <p:nvPr/>
        </p:nvSpPr>
        <p:spPr>
          <a:xfrm>
            <a:off x="551384" y="1054803"/>
            <a:ext cx="714458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Times New Roman" pitchFamily="24"/>
                <a:ea typeface="宋体" pitchFamily="24"/>
              </a:rPr>
              <a:t>如图，在等腰</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CD</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于点</a:t>
            </a:r>
            <a:r>
              <a:rPr lang="en-US" altLang="zh-CN" sz="2400" b="0" i="1" u="none">
                <a:solidFill>
                  <a:srgbClr val="000000"/>
                </a:solidFill>
                <a:effectLst/>
                <a:latin typeface="Times New Roman" pitchFamily="24"/>
                <a:ea typeface="Times New Roman" pitchFamily="24"/>
              </a:rPr>
              <a:t>D</a:t>
            </a:r>
            <a:r>
              <a:rPr lang="en-US" altLang="zh-CN" sz="2400" b="0" i="0" u="none">
                <a:solidFill>
                  <a:srgbClr val="000000"/>
                </a:solidFill>
                <a:effectLst/>
                <a:latin typeface="Times New Roman" pitchFamily="24"/>
                <a:ea typeface="Times New Roman" pitchFamily="24"/>
              </a:rPr>
              <a:t>.</a:t>
            </a:r>
          </a:p>
        </p:txBody>
      </p:sp>
      <p:sp>
        <p:nvSpPr>
          <p:cNvPr id="10286" name="yt_shape_10286"/>
          <p:cNvSpPr txBox="1"/>
          <p:nvPr/>
        </p:nvSpPr>
        <p:spPr>
          <a:xfrm>
            <a:off x="490760" y="127743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283" name="yt_shape_10283" title="H_161.1411">
            <a:extLst>
              <a:ext uri="{FF2B5EF4-FFF2-40B4-BE49-F238E27FC236}">
                <a16:creationId xmlns:a16="http://schemas.microsoft.com/office/drawing/2014/main" id="{249740F1-2B05-4C5A-B423-6F681AEFABC2}"/>
              </a:ext>
            </a:extLst>
          </p:cNvPr>
          <p:cNvGrpSpPr/>
          <p:nvPr/>
        </p:nvGrpSpPr>
        <p:grpSpPr>
          <a:xfrm>
            <a:off x="9491760" y="1617438"/>
            <a:ext cx="1584176" cy="2539300"/>
            <a:chOff x="0" y="0"/>
            <a:chExt cx="1276731" cy="2046492"/>
          </a:xfrm>
        </p:grpSpPr>
        <p:pic>
          <p:nvPicPr>
            <p:cNvPr id="2" name="yt_image_10283">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276731" cy="1650492"/>
            </a:xfrm>
            <a:prstGeom prst="rect">
              <a:avLst/>
            </a:prstGeom>
            <a:noFill/>
            <a:extLst>
              <a:ext uri="{909E8E84-426E-40DD-AFC4-6F175D3DCCD1}">
                <a14:hiddenFill xmlns:a14="http://schemas.microsoft.com/office/drawing/2010/main">
                  <a:solidFill>
                    <a:srgbClr val="FFFFFF"/>
                  </a:solidFill>
                </a14:hiddenFill>
              </a:ext>
            </a:extLst>
          </p:spPr>
        </p:pic>
        <p:sp>
          <p:nvSpPr>
            <p:cNvPr id="10285" name="yt_shape_10285"/>
            <p:cNvSpPr txBox="1"/>
            <p:nvPr/>
          </p:nvSpPr>
          <p:spPr>
            <a:xfrm>
              <a:off x="28901" y="1686492"/>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Times New Roman" pitchFamily="24"/>
                  <a:ea typeface="宋体" pitchFamily="24"/>
                </a:rPr>
                <a:t>题图</a:t>
              </a:r>
            </a:p>
          </p:txBody>
        </p:sp>
      </p:grpSp>
      <p:sp>
        <p:nvSpPr>
          <p:cNvPr id="10287" name="yt_shape_10287"/>
          <p:cNvSpPr txBox="1"/>
          <p:nvPr/>
        </p:nvSpPr>
        <p:spPr>
          <a:xfrm>
            <a:off x="490760" y="1650875"/>
            <a:ext cx="508151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40°</a:t>
            </a:r>
            <a:r>
              <a:rPr lang="zh-CN" altLang="zh-CN" sz="2400" b="0" i="0" u="none">
                <a:solidFill>
                  <a:srgbClr val="000000"/>
                </a:solidFill>
                <a:effectLst/>
                <a:latin typeface="Times New Roman" pitchFamily="24"/>
                <a:ea typeface="宋体" pitchFamily="24"/>
              </a:rPr>
              <a:t>，求</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DCB</a:t>
            </a:r>
            <a:r>
              <a:rPr lang="zh-CN" altLang="zh-CN" sz="2400" b="0" i="0" u="none">
                <a:solidFill>
                  <a:srgbClr val="000000"/>
                </a:solidFill>
                <a:effectLst/>
                <a:latin typeface="Times New Roman" pitchFamily="24"/>
                <a:ea typeface="宋体" pitchFamily="24"/>
              </a:rPr>
              <a:t>的度数；</a:t>
            </a:r>
          </a:p>
        </p:txBody>
      </p:sp>
      <p:sp>
        <p:nvSpPr>
          <p:cNvPr id="10288" name="yt_shape_10288"/>
          <p:cNvSpPr txBox="1"/>
          <p:nvPr/>
        </p:nvSpPr>
        <p:spPr>
          <a:xfrm>
            <a:off x="490760" y="3680655"/>
            <a:ext cx="513762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若</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CD</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12</a:t>
            </a:r>
            <a:r>
              <a:rPr lang="zh-CN" altLang="zh-CN" sz="2400" b="0" i="0" u="none" dirty="0">
                <a:solidFill>
                  <a:srgbClr val="000000"/>
                </a:solidFill>
                <a:effectLst/>
                <a:latin typeface="Times New Roman" pitchFamily="24"/>
                <a:ea typeface="宋体" pitchFamily="24"/>
              </a:rPr>
              <a:t>，求</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Times New Roman" pitchFamily="24"/>
                <a:ea typeface="宋体" pitchFamily="24"/>
              </a:rPr>
              <a:t>的长</a:t>
            </a:r>
            <a:r>
              <a:rPr lang="en-US" altLang="zh-CN" sz="2400" b="0" i="0" u="none" dirty="0">
                <a:solidFill>
                  <a:srgbClr val="000000"/>
                </a:solidFill>
                <a:effectLst/>
                <a:latin typeface="Times New Roman" pitchFamily="24"/>
                <a:ea typeface="Times New Roman" pitchFamily="24"/>
              </a:rPr>
              <a:t>.</a:t>
            </a:r>
          </a:p>
        </p:txBody>
      </p:sp>
      <p:sp>
        <p:nvSpPr>
          <p:cNvPr id="10289" name="yt_shape_10289"/>
          <p:cNvSpPr txBox="1"/>
          <p:nvPr/>
        </p:nvSpPr>
        <p:spPr>
          <a:xfrm>
            <a:off x="490760" y="2609481"/>
            <a:ext cx="5251438"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ACB</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40°</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70°.</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DCB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zh-CN" altLang="zh-CN" sz="100" b="0" i="0" u="none">
                <a:noFill/>
                <a:effectLst/>
                <a:latin typeface="Times New Roman"/>
                <a:ea typeface="宋体"/>
              </a:rPr>
              <a:t>⁠</a:t>
            </a:r>
          </a:p>
        </p:txBody>
      </p:sp>
      <p:sp>
        <p:nvSpPr>
          <p:cNvPr id="3" name="文本框 2">
            <a:extLst>
              <a:ext uri="{FF2B5EF4-FFF2-40B4-BE49-F238E27FC236}">
                <a16:creationId xmlns:a16="http://schemas.microsoft.com/office/drawing/2014/main" id="{93889286-A319-C6EA-6C9C-DBDE263158D9}"/>
              </a:ext>
            </a:extLst>
          </p:cNvPr>
          <p:cNvSpPr txBox="1"/>
          <p:nvPr/>
        </p:nvSpPr>
        <p:spPr>
          <a:xfrm>
            <a:off x="390099" y="2133607"/>
            <a:ext cx="52823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ACB</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F0271C2E-2B5F-ADFE-CC35-65AD2BA9EC28}"/>
              </a:ext>
            </a:extLst>
          </p:cNvPr>
          <p:cNvSpPr txBox="1"/>
          <p:nvPr/>
        </p:nvSpPr>
        <p:spPr>
          <a:xfrm>
            <a:off x="390099" y="2609095"/>
            <a:ext cx="40392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70°.</a:t>
            </a:r>
            <a:endParaRPr lang="zh-CN" altLang="en-US">
              <a:solidFill>
                <a:srgbClr val="FF0000"/>
              </a:solidFill>
            </a:endParaRPr>
          </a:p>
        </p:txBody>
      </p:sp>
      <p:sp>
        <p:nvSpPr>
          <p:cNvPr id="5" name="文本框 4">
            <a:extLst>
              <a:ext uri="{FF2B5EF4-FFF2-40B4-BE49-F238E27FC236}">
                <a16:creationId xmlns:a16="http://schemas.microsoft.com/office/drawing/2014/main" id="{E5A823CB-3533-9EBD-B9CF-FA777AE9AEE9}"/>
              </a:ext>
            </a:extLst>
          </p:cNvPr>
          <p:cNvSpPr txBox="1"/>
          <p:nvPr/>
        </p:nvSpPr>
        <p:spPr>
          <a:xfrm>
            <a:off x="390099" y="3084583"/>
            <a:ext cx="538073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3" name="yt_shape_10290"/>
              <p:cNvSpPr txBox="1"/>
              <p:nvPr/>
            </p:nvSpPr>
            <p:spPr>
              <a:xfrm>
                <a:off x="480110" y="4234065"/>
                <a:ext cx="7689926" cy="241181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BCD</a:t>
                </a:r>
                <a:r>
                  <a:rPr lang="zh-CN" altLang="zh-CN" sz="2400" b="0" i="0" u="none">
                    <a:solidFill>
                      <a:srgbClr val="FF0000">
                        <a:alpha val="0"/>
                      </a:srgbClr>
                    </a:solidFill>
                    <a:effectLst/>
                    <a:latin typeface="Times New Roman" pitchFamily="24"/>
                    <a:ea typeface="楷体" pitchFamily="24"/>
                  </a:rPr>
                  <a:t>中，</a:t>
                </a:r>
                <a:r>
                  <a:rPr lang="en-US" altLang="zh-CN" sz="2400" b="0" i="1" u="none">
                    <a:solidFill>
                      <a:srgbClr val="FF0000">
                        <a:alpha val="0"/>
                      </a:srgbClr>
                    </a:solidFill>
                    <a:effectLst/>
                    <a:latin typeface="Times New Roman" pitchFamily="24"/>
                    <a:ea typeface="Times New Roman" pitchFamily="24"/>
                  </a:rPr>
                  <a:t>BD</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设</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Times New Roman" pitchFamily="24"/>
                    <a:ea typeface="楷体" pitchFamily="24"/>
                  </a:rPr>
                  <a:t>，则</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ACD</a:t>
                </a:r>
                <a:r>
                  <a:rPr lang="zh-CN" altLang="zh-CN" sz="2400" b="0" i="0" u="none">
                    <a:solidFill>
                      <a:srgbClr val="FF0000">
                        <a:alpha val="0"/>
                      </a:srgbClr>
                    </a:solidFill>
                    <a:effectLst/>
                    <a:latin typeface="Times New Roman" pitchFamily="24"/>
                    <a:ea typeface="楷体" pitchFamily="24"/>
                  </a:rPr>
                  <a:t>中，</a:t>
                </a:r>
                <a:r>
                  <a:rPr lang="en-US" altLang="zh-CN" sz="2400" b="0" i="1" u="none">
                    <a:solidFill>
                      <a:srgbClr val="FF0000">
                        <a:alpha val="0"/>
                      </a:srgbClr>
                    </a:solidFill>
                    <a:effectLst/>
                    <a:latin typeface="Times New Roman" pitchFamily="24"/>
                    <a:ea typeface="Times New Roman" pitchFamily="24"/>
                  </a:rPr>
                  <a:t>AD</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a:t>
                </a:r>
                <a:r>
                  <a:rPr lang="zh-CN" altLang="zh-CN" sz="2400" b="0" i="0" u="none">
                    <a:solidFill>
                      <a:srgbClr val="FF0000">
                        <a:alpha val="0"/>
                      </a:srgbClr>
                    </a:solidFill>
                    <a:effectLst/>
                    <a:latin typeface="宋体" pitchFamily="24"/>
                    <a:ea typeface="宋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，解得</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12.5</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12.5.</a:t>
                </a:r>
                <a:r>
                  <a:rPr lang="zh-CN" altLang="zh-CN" sz="100" b="0" i="0" u="none">
                    <a:noFill/>
                    <a:effectLst/>
                    <a:latin typeface="Times New Roman"/>
                    <a:ea typeface="宋体"/>
                  </a:rPr>
                  <a:t>⁠</a:t>
                </a:r>
              </a:p>
            </p:txBody>
          </p:sp>
        </mc:Choice>
        <mc:Fallback xmlns="">
          <p:sp>
            <p:nvSpPr>
              <p:cNvPr id="13" name="yt_shape_10290"/>
              <p:cNvSpPr txBox="1">
                <a:spLocks noRot="1" noChangeAspect="1" noMove="1" noResize="1" noEditPoints="1" noAdjustHandles="1" noChangeArrowheads="1" noChangeShapeType="1" noTextEdit="1"/>
              </p:cNvSpPr>
              <p:nvPr/>
            </p:nvSpPr>
            <p:spPr>
              <a:xfrm>
                <a:off x="480110" y="4234065"/>
                <a:ext cx="7689926" cy="2411814"/>
              </a:xfrm>
              <a:prstGeom prst="rect">
                <a:avLst/>
              </a:prstGeom>
              <a:blipFill>
                <a:blip r:embed="rId3"/>
                <a:stretch>
                  <a:fillRect l="-2458" t="-506" r="-1586" b="-708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2F9B25E3-9969-87AB-7E17-7CD03CBCB25A}"/>
                  </a:ext>
                </a:extLst>
              </p:cNvPr>
              <p:cNvSpPr txBox="1"/>
              <p:nvPr/>
            </p:nvSpPr>
            <p:spPr>
              <a:xfrm>
                <a:off x="390099" y="4187259"/>
                <a:ext cx="7795641" cy="631267"/>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BCD</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a:t>
                </a:r>
                <a:endParaRPr lang="zh-CN" altLang="en-US">
                  <a:solidFill>
                    <a:srgbClr val="FF0000"/>
                  </a:solidFill>
                </a:endParaRPr>
              </a:p>
            </p:txBody>
          </p:sp>
        </mc:Choice>
        <mc:Fallback xmlns="">
          <p:sp>
            <p:nvSpPr>
              <p:cNvPr id="14" name="文本框 13">
                <a:extLst>
                  <a:ext uri="{FF2B5EF4-FFF2-40B4-BE49-F238E27FC236}">
                    <a16:creationId xmlns:a16="http://schemas.microsoft.com/office/drawing/2014/main" id="{2F9B25E3-9969-87AB-7E17-7CD03CBCB25A}"/>
                  </a:ext>
                </a:extLst>
              </p:cNvPr>
              <p:cNvSpPr txBox="1">
                <a:spLocks noRot="1" noChangeAspect="1" noMove="1" noResize="1" noEditPoints="1" noAdjustHandles="1" noChangeArrowheads="1" noChangeShapeType="1" noTextEdit="1"/>
              </p:cNvSpPr>
              <p:nvPr/>
            </p:nvSpPr>
            <p:spPr>
              <a:xfrm>
                <a:off x="390099" y="4187259"/>
                <a:ext cx="7795641" cy="631267"/>
              </a:xfrm>
              <a:prstGeom prst="rect">
                <a:avLst/>
              </a:prstGeom>
              <a:blipFill>
                <a:blip r:embed="rId4"/>
                <a:stretch>
                  <a:fillRect l="-1251" r="-1329" b="-12621"/>
                </a:stretch>
              </a:blipFill>
            </p:spPr>
            <p:txBody>
              <a:bodyPr/>
              <a:lstStyle/>
              <a:p>
                <a:r>
                  <a:rPr lang="zh-CN" altLang="en-US">
                    <a:noFill/>
                  </a:rPr>
                  <a:t> </a:t>
                </a:r>
              </a:p>
            </p:txBody>
          </p:sp>
        </mc:Fallback>
      </mc:AlternateContent>
      <p:sp>
        <p:nvSpPr>
          <p:cNvPr id="15" name="文本框 14">
            <a:extLst>
              <a:ext uri="{FF2B5EF4-FFF2-40B4-BE49-F238E27FC236}">
                <a16:creationId xmlns:a16="http://schemas.microsoft.com/office/drawing/2014/main" id="{521EE638-8C5D-3DE6-6CD1-B2A90E481898}"/>
              </a:ext>
            </a:extLst>
          </p:cNvPr>
          <p:cNvSpPr txBox="1"/>
          <p:nvPr/>
        </p:nvSpPr>
        <p:spPr>
          <a:xfrm>
            <a:off x="390099" y="4724914"/>
            <a:ext cx="42075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6" name="文本框 15">
            <a:extLst>
              <a:ext uri="{FF2B5EF4-FFF2-40B4-BE49-F238E27FC236}">
                <a16:creationId xmlns:a16="http://schemas.microsoft.com/office/drawing/2014/main" id="{0B7DBD1A-0B7D-C799-3BE3-F604F23744CD}"/>
              </a:ext>
            </a:extLst>
          </p:cNvPr>
          <p:cNvSpPr txBox="1"/>
          <p:nvPr/>
        </p:nvSpPr>
        <p:spPr>
          <a:xfrm>
            <a:off x="390099" y="5200402"/>
            <a:ext cx="4734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ACD</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7" name="文本框 16">
            <a:extLst>
              <a:ext uri="{FF2B5EF4-FFF2-40B4-BE49-F238E27FC236}">
                <a16:creationId xmlns:a16="http://schemas.microsoft.com/office/drawing/2014/main" id="{E00E4227-CD52-FB58-46EB-D5F5A314655D}"/>
              </a:ext>
            </a:extLst>
          </p:cNvPr>
          <p:cNvSpPr txBox="1"/>
          <p:nvPr/>
        </p:nvSpPr>
        <p:spPr>
          <a:xfrm>
            <a:off x="390099" y="5675890"/>
            <a:ext cx="52330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8" name="文本框 17">
            <a:extLst>
              <a:ext uri="{FF2B5EF4-FFF2-40B4-BE49-F238E27FC236}">
                <a16:creationId xmlns:a16="http://schemas.microsoft.com/office/drawing/2014/main" id="{75673C2E-EAEB-0A6F-95BB-E7CF43735BA2}"/>
              </a:ext>
            </a:extLst>
          </p:cNvPr>
          <p:cNvSpPr txBox="1"/>
          <p:nvPr/>
        </p:nvSpPr>
        <p:spPr>
          <a:xfrm>
            <a:off x="390099" y="6151378"/>
            <a:ext cx="1788223"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12.5.</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blinds(horizontal)">
                                      <p:cBhvr>
                                        <p:cTn id="22" dur="500"/>
                                        <p:tgtEl>
                                          <p:spTgt spid="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blinds(horizontal)">
                                      <p:cBhvr>
                                        <p:cTn id="27" dur="500"/>
                                        <p:tgtEl>
                                          <p:spTgt spid="1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xEl>
                                              <p:pRg st="0" end="0"/>
                                            </p:txEl>
                                          </p:spTgt>
                                        </p:tgtEl>
                                        <p:attrNameLst>
                                          <p:attrName>style.visibility</p:attrName>
                                        </p:attrNameLst>
                                      </p:cBhvr>
                                      <p:to>
                                        <p:strVal val="visible"/>
                                      </p:to>
                                    </p:set>
                                    <p:animEffect transition="in" filter="blinds(horizontal)">
                                      <p:cBhvr>
                                        <p:cTn id="32" dur="500"/>
                                        <p:tgtEl>
                                          <p:spTgt spid="1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xEl>
                                              <p:pRg st="0" end="0"/>
                                            </p:txEl>
                                          </p:spTgt>
                                        </p:tgtEl>
                                        <p:attrNameLst>
                                          <p:attrName>style.visibility</p:attrName>
                                        </p:attrNameLst>
                                      </p:cBhvr>
                                      <p:to>
                                        <p:strVal val="visible"/>
                                      </p:to>
                                    </p:set>
                                    <p:animEffect transition="in" filter="blinds(horizontal)">
                                      <p:cBhvr>
                                        <p:cTn id="37" dur="500"/>
                                        <p:tgtEl>
                                          <p:spTgt spid="1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xEl>
                                              <p:pRg st="0" end="0"/>
                                            </p:txEl>
                                          </p:spTgt>
                                        </p:tgtEl>
                                        <p:attrNameLst>
                                          <p:attrName>style.visibility</p:attrName>
                                        </p:attrNameLst>
                                      </p:cBhvr>
                                      <p:to>
                                        <p:strVal val="visible"/>
                                      </p:to>
                                    </p:set>
                                    <p:animEffect transition="in" filter="blinds(horizontal)">
                                      <p:cBhvr>
                                        <p:cTn id="4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14" grpId="0" build="allAtOnce"/>
      <p:bldP spid="15" grpId="0" build="allAtOnce"/>
      <p:bldP spid="16" grpId="0" build="allAtOnce"/>
      <p:bldP spid="17" grpId="0" build="allAtOnce"/>
      <p:bldP spid="18"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93" name="yt_shape_10293"/>
          <p:cNvSpPr txBox="1"/>
          <p:nvPr/>
        </p:nvSpPr>
        <p:spPr>
          <a:xfrm>
            <a:off x="596211" y="1219361"/>
            <a:ext cx="5392245" cy="342210"/>
          </a:xfrm>
          <a:prstGeom prst="rect">
            <a:avLst/>
          </a:prstGeom>
        </p:spPr>
        <p:txBody>
          <a:bodyPr vert="horz" wrap="none" lIns="0" tIns="0" rIns="0" bIns="0" rtlCol="0">
            <a:spAutoFit/>
          </a:bodyPr>
          <a:lstStyle/>
          <a:p>
            <a:pPr algn="l" eaLnBrk="1" latinLnBrk="0" hangingPunct="0">
              <a:lnSpc>
                <a:spcPct val="129999"/>
              </a:lnSpc>
            </a:pPr>
            <a:r>
              <a:rPr lang="en-US" altLang="zh-CN" sz="1900" b="0" i="0" u="none" spc="41573">
                <a:solidFill>
                  <a:srgbClr val="1EE3CF"/>
                </a:solidFill>
                <a:effectLst/>
                <a:latin typeface="Times New Roman" pitchFamily="19"/>
                <a:ea typeface="宋体" pitchFamily="19"/>
              </a:rPr>
              <a:t> </a:t>
            </a:r>
          </a:p>
        </p:txBody>
      </p:sp>
      <p:pic>
        <p:nvPicPr>
          <p:cNvPr id="10292" name="yt_image_10292" title="H_29.7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3426523" y="1268760"/>
            <a:ext cx="5338953" cy="378333"/>
          </a:xfrm>
          <a:prstGeom prst="rect">
            <a:avLst/>
          </a:prstGeom>
          <a:noFill/>
          <a:extLst>
            <a:ext uri="{909E8E84-426E-40DD-AFC4-6F175D3DCCD1}">
              <a14:hiddenFill xmlns:a14="http://schemas.microsoft.com/office/drawing/2010/main">
                <a:solidFill>
                  <a:srgbClr val="FFFFFF"/>
                </a:solidFill>
              </a14:hiddenFill>
            </a:ext>
          </a:extLst>
        </p:spPr>
      </p:pic>
      <p:sp>
        <p:nvSpPr>
          <p:cNvPr id="10295" name="yt_shape_10295"/>
          <p:cNvSpPr txBox="1"/>
          <p:nvPr/>
        </p:nvSpPr>
        <p:spPr>
          <a:xfrm>
            <a:off x="596211" y="1697786"/>
            <a:ext cx="11111999" cy="1388778"/>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黑体" pitchFamily="24"/>
              </a:rPr>
              <a:t>勾股定理的证明</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黑体" pitchFamily="24"/>
              </a:rPr>
              <a:t>方法指导</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勾股定理的证明一般都用等面积法寻找各部分与整体之间的数量关系列等式，也就是用两种不同的方法计算同一图形的面积，得到的结果相等</a:t>
            </a:r>
            <a:r>
              <a:rPr lang="en-US" altLang="zh-CN" sz="2400" b="0" i="0" u="none" dirty="0" smtClean="0">
                <a:solidFill>
                  <a:srgbClr val="000000"/>
                </a:solidFill>
                <a:effectLst/>
                <a:latin typeface="Times New Roman" pitchFamily="24"/>
                <a:ea typeface="Times New Roman" pitchFamily="24"/>
              </a:rPr>
              <a:t>.</a:t>
            </a:r>
            <a:endParaRPr lang="en-US" altLang="zh-CN" sz="2400" b="0" i="0" u="none" dirty="0">
              <a:solidFill>
                <a:srgbClr val="000000"/>
              </a:solidFill>
              <a:effectLst/>
              <a:latin typeface="Times New Roman" pitchFamily="24"/>
              <a:ea typeface="Times New Roman" pitchFamily="2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98" name="yt_shape_10298"/>
          <p:cNvSpPr txBox="1"/>
          <p:nvPr/>
        </p:nvSpPr>
        <p:spPr>
          <a:xfrm>
            <a:off x="540000" y="148478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13.</a:t>
            </a:r>
            <a:r>
              <a:rPr lang="zh-CN" altLang="zh-CN" sz="2400" b="0" i="0" u="none" dirty="0">
                <a:solidFill>
                  <a:srgbClr val="000000"/>
                </a:solidFill>
                <a:effectLst/>
                <a:latin typeface="Times New Roman" pitchFamily="24"/>
                <a:ea typeface="宋体" pitchFamily="24"/>
              </a:rPr>
              <a:t>请你用图中的赵爽弦图证明勾股定理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图中的四个阴影三角形为全等的直角三角形</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p:sp>
        <p:nvSpPr>
          <p:cNvPr id="10301" name="yt_shape_10301"/>
          <p:cNvSpPr txBox="1"/>
          <p:nvPr/>
        </p:nvSpPr>
        <p:spPr>
          <a:xfrm>
            <a:off x="556896" y="2138285"/>
            <a:ext cx="3467616" cy="1755994"/>
          </a:xfrm>
          <a:prstGeom prst="rect">
            <a:avLst/>
          </a:prstGeom>
        </p:spPr>
        <p:txBody>
          <a:bodyPr vert="horz" wrap="none" lIns="0" tIns="0" rIns="0" bIns="0" rtlCol="0">
            <a:spAutoFit/>
          </a:bodyPr>
          <a:lstStyle/>
          <a:p>
            <a:pPr algn="l" eaLnBrk="1" latinLnBrk="0" hangingPunct="0">
              <a:lnSpc>
                <a:spcPct val="129999"/>
              </a:lnSpc>
            </a:pPr>
            <a:r>
              <a:rPr lang="en-US" altLang="zh-CN" sz="9750" b="0" i="0" u="none" spc="-9750">
                <a:solidFill>
                  <a:srgbClr val="1EE3CF"/>
                </a:solidFill>
                <a:effectLst/>
                <a:latin typeface="Times New Roman" pitchFamily="98"/>
                <a:ea typeface="宋体" pitchFamily="98"/>
              </a:rPr>
              <a:t> </a:t>
            </a:r>
            <a:r>
              <a:rPr lang="en-US" altLang="zh-CN" sz="9750" b="0" i="0" u="none" spc="11510">
                <a:solidFill>
                  <a:srgbClr val="1EE3CF"/>
                </a:solidFill>
                <a:effectLst/>
                <a:latin typeface="Times New Roman" pitchFamily="98"/>
                <a:ea typeface="宋体" pitchFamily="98"/>
              </a:rPr>
              <a:t> </a:t>
            </a:r>
            <a:r>
              <a:rPr lang="en-US" altLang="zh-CN" sz="8550" b="0" i="0" u="none" spc="10955">
                <a:solidFill>
                  <a:srgbClr val="1EE3CF"/>
                </a:solidFill>
                <a:effectLst/>
                <a:latin typeface="Times New Roman" pitchFamily="86"/>
                <a:ea typeface="宋体" pitchFamily="86"/>
              </a:rPr>
              <a:t> </a:t>
            </a:r>
            <a:r>
              <a:rPr lang="zh-CN" altLang="zh-CN" sz="100" b="0" i="0" u="none">
                <a:noFill/>
                <a:effectLst/>
                <a:latin typeface="Times New Roman"/>
                <a:ea typeface="宋体"/>
              </a:rPr>
              <a:t>⁠</a:t>
            </a:r>
          </a:p>
        </p:txBody>
      </p:sp>
      <p:pic>
        <p:nvPicPr>
          <p:cNvPr id="10299" name="yt_image_10299" title="H_153.15315">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9723124" y="1939107"/>
            <a:ext cx="1769364" cy="1945045"/>
          </a:xfrm>
          <a:prstGeom prst="rect">
            <a:avLst/>
          </a:prstGeom>
          <a:noFill/>
          <a:extLst>
            <a:ext uri="{909E8E84-426E-40DD-AFC4-6F175D3DCCD1}">
              <a14:hiddenFill xmlns:a14="http://schemas.microsoft.com/office/drawing/2010/main">
                <a:solidFill>
                  <a:srgbClr val="FFFFFF"/>
                </a:solidFill>
              </a14:hiddenFill>
            </a:ext>
          </a:extLst>
        </p:spPr>
      </p:pic>
      <p:pic>
        <p:nvPicPr>
          <p:cNvPr id="10300" name="yt_image_10300" title="H_134.28">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9723124" y="4418998"/>
            <a:ext cx="1769364" cy="1816856"/>
          </a:xfrm>
          <a:prstGeom prst="rect">
            <a:avLst/>
          </a:prstGeom>
          <a:noFill/>
          <a:extLst>
            <a:ext uri="{909E8E84-426E-40DD-AFC4-6F175D3DCCD1}">
              <a14:hiddenFill xmlns:a14="http://schemas.microsoft.com/office/drawing/2010/main">
                <a:solidFill>
                  <a:srgbClr val="FFFFFF"/>
                </a:solidFill>
              </a14:hiddenFill>
            </a:ext>
          </a:extLst>
        </p:spPr>
      </p:pic>
      <p:sp>
        <p:nvSpPr>
          <p:cNvPr id="10303" name="yt_shape_10303"/>
          <p:cNvSpPr txBox="1"/>
          <p:nvPr/>
        </p:nvSpPr>
        <p:spPr>
          <a:xfrm>
            <a:off x="9992253" y="3768120"/>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第</a:t>
            </a:r>
            <a:r>
              <a:rPr lang="en-US" altLang="zh-CN" sz="2400" b="0" i="0" u="none" dirty="0">
                <a:solidFill>
                  <a:srgbClr val="000000"/>
                </a:solidFill>
                <a:effectLst/>
                <a:latin typeface="Times New Roman" pitchFamily="24"/>
                <a:ea typeface="Times New Roman" pitchFamily="24"/>
              </a:rPr>
              <a:t>13</a:t>
            </a:r>
            <a:r>
              <a:rPr lang="zh-CN" altLang="zh-CN" sz="2400" b="0" i="0" u="none" dirty="0">
                <a:solidFill>
                  <a:srgbClr val="000000"/>
                </a:solidFill>
                <a:effectLst/>
                <a:latin typeface="Times New Roman" pitchFamily="24"/>
                <a:ea typeface="宋体" pitchFamily="24"/>
              </a:rPr>
              <a:t>题</a:t>
            </a:r>
            <a:r>
              <a:rPr lang="zh-CN" altLang="zh-CN" sz="2400" b="0" i="0" u="none" dirty="0" smtClean="0">
                <a:solidFill>
                  <a:srgbClr val="000000"/>
                </a:solidFill>
                <a:effectLst/>
                <a:latin typeface="Times New Roman" pitchFamily="24"/>
                <a:ea typeface="宋体" pitchFamily="24"/>
              </a:rPr>
              <a:t>图</a:t>
            </a:r>
            <a:endParaRPr lang="zh-CN" altLang="zh-CN" sz="2400" b="0" i="0" u="none" dirty="0">
              <a:solidFill>
                <a:srgbClr val="000000"/>
              </a:solidFill>
              <a:effectLst/>
              <a:latin typeface="Times New Roman" pitchFamily="24"/>
              <a:ea typeface="宋体" pitchFamily="24"/>
            </a:endParaRPr>
          </a:p>
        </p:txBody>
      </p:sp>
      <p:sp>
        <p:nvSpPr>
          <p:cNvPr id="2" name="文本框 1">
            <a:extLst>
              <a:ext uri="{FF2B5EF4-FFF2-40B4-BE49-F238E27FC236}">
                <a16:creationId xmlns:a16="http://schemas.microsoft.com/office/drawing/2014/main" id="{8B0509B6-6637-FD83-D386-C39AFADD4B20}"/>
              </a:ext>
            </a:extLst>
          </p:cNvPr>
          <p:cNvSpPr txBox="1"/>
          <p:nvPr/>
        </p:nvSpPr>
        <p:spPr>
          <a:xfrm>
            <a:off x="431068" y="2477832"/>
            <a:ext cx="91542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证明：设每个直角三角形的短直角边为</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，长直角边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，斜边为</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，则</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93652D78-0E57-6DCD-FBB7-2467CBAEF89E}"/>
                  </a:ext>
                </a:extLst>
              </p:cNvPr>
              <p:cNvSpPr txBox="1"/>
              <p:nvPr/>
            </p:nvSpPr>
            <p:spPr>
              <a:xfrm>
                <a:off x="431068" y="2953320"/>
                <a:ext cx="3237611" cy="765061"/>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endParaRPr lang="zh-CN" altLang="en-US">
                  <a:solidFill>
                    <a:srgbClr val="FF0000"/>
                  </a:solidFill>
                </a:endParaRPr>
              </a:p>
            </p:txBody>
          </p:sp>
        </mc:Choice>
        <mc:Fallback xmlns="">
          <p:sp>
            <p:nvSpPr>
              <p:cNvPr id="3" name="文本框 2">
                <a:extLst>
                  <a:ext uri="{FF2B5EF4-FFF2-40B4-BE49-F238E27FC236}">
                    <a16:creationId xmlns:a16="http://schemas.microsoft.com/office/drawing/2014/main" id="{93652D78-0E57-6DCD-FBB7-2467CBAEF89E}"/>
                  </a:ext>
                </a:extLst>
              </p:cNvPr>
              <p:cNvSpPr txBox="1">
                <a:spLocks noRot="1" noChangeAspect="1" noMove="1" noResize="1" noEditPoints="1" noAdjustHandles="1" noChangeArrowheads="1" noChangeShapeType="1" noTextEdit="1"/>
              </p:cNvSpPr>
              <p:nvPr/>
            </p:nvSpPr>
            <p:spPr>
              <a:xfrm>
                <a:off x="431068" y="2953320"/>
                <a:ext cx="3237611" cy="765061"/>
              </a:xfrm>
              <a:prstGeom prst="rect">
                <a:avLst/>
              </a:prstGeom>
              <a:blipFill>
                <a:blip r:embed="rId4"/>
                <a:stretch>
                  <a:fillRect l="-3013" r="-1130" b="-3175"/>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9DBAA05A-D13D-8CC1-D18A-F61A11B02D5F}"/>
              </a:ext>
            </a:extLst>
          </p:cNvPr>
          <p:cNvSpPr txBox="1"/>
          <p:nvPr/>
        </p:nvSpPr>
        <p:spPr>
          <a:xfrm>
            <a:off x="646738" y="3624769"/>
            <a:ext cx="424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5" name="文本框 4">
            <a:extLst>
              <a:ext uri="{FF2B5EF4-FFF2-40B4-BE49-F238E27FC236}">
                <a16:creationId xmlns:a16="http://schemas.microsoft.com/office/drawing/2014/main" id="{E5A89CAB-4317-8154-666A-35760FDE026A}"/>
              </a:ext>
            </a:extLst>
          </p:cNvPr>
          <p:cNvSpPr txBox="1"/>
          <p:nvPr/>
        </p:nvSpPr>
        <p:spPr>
          <a:xfrm>
            <a:off x="434995" y="4160007"/>
            <a:ext cx="19152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7" name="矩形 6"/>
          <p:cNvSpPr/>
          <p:nvPr/>
        </p:nvSpPr>
        <p:spPr>
          <a:xfrm>
            <a:off x="402167" y="1005013"/>
            <a:ext cx="1620957" cy="572464"/>
          </a:xfrm>
          <a:prstGeom prst="rect">
            <a:avLst/>
          </a:prstGeom>
        </p:spPr>
        <p:txBody>
          <a:bodyPr wrap="none">
            <a:spAutoFit/>
          </a:bodyPr>
          <a:lstStyle/>
          <a:p>
            <a:pPr lvl="0" hangingPunct="0">
              <a:lnSpc>
                <a:spcPct val="129999"/>
              </a:lnSpc>
            </a:pPr>
            <a:r>
              <a:rPr lang="en-US" altLang="zh-CN" sz="2400" dirty="0">
                <a:solidFill>
                  <a:srgbClr val="000000"/>
                </a:solidFill>
                <a:latin typeface="Times New Roman" pitchFamily="24"/>
                <a:ea typeface="Times New Roman" pitchFamily="24"/>
              </a:rPr>
              <a:t>[</a:t>
            </a:r>
            <a:r>
              <a:rPr lang="zh-CN" altLang="zh-CN" sz="2400" dirty="0">
                <a:solidFill>
                  <a:srgbClr val="000000"/>
                </a:solidFill>
                <a:latin typeface="Times New Roman" pitchFamily="24"/>
                <a:ea typeface="黑体" pitchFamily="24"/>
              </a:rPr>
              <a:t>变式应用</a:t>
            </a:r>
            <a:r>
              <a:rPr lang="en-US" altLang="zh-CN" sz="2400" dirty="0">
                <a:solidFill>
                  <a:srgbClr val="000000"/>
                </a:solidFill>
                <a:latin typeface="Times New Roman" pitchFamily="24"/>
                <a:ea typeface="Times New Roman"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300"/>
                                        </p:tgtEl>
                                        <p:attrNameLst>
                                          <p:attrName>style.visibility</p:attrName>
                                        </p:attrNameLst>
                                      </p:cBhvr>
                                      <p:to>
                                        <p:strVal val="visible"/>
                                      </p:to>
                                    </p:set>
                                    <p:animEffect transition="in" filter="blinds(horizontal)">
                                      <p:cBhvr>
                                        <p:cTn id="12" dur="500"/>
                                        <p:tgtEl>
                                          <p:spTgt spid="1030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06" name="yt_shape_10306"/>
          <p:cNvSpPr txBox="1"/>
          <p:nvPr/>
        </p:nvSpPr>
        <p:spPr>
          <a:xfrm>
            <a:off x="623392" y="1105723"/>
            <a:ext cx="877163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Times New Roman" pitchFamily="24"/>
                <a:ea typeface="宋体" pitchFamily="24"/>
              </a:rPr>
              <a:t>毕达哥拉斯学派勾股定理证明，请你用以如图形证明勾股定理</a:t>
            </a:r>
            <a:r>
              <a:rPr lang="en-US" altLang="zh-CN" sz="2400" b="0" i="0" u="none">
                <a:solidFill>
                  <a:srgbClr val="000000"/>
                </a:solidFill>
                <a:effectLst/>
                <a:latin typeface="Times New Roman" pitchFamily="24"/>
                <a:ea typeface="Times New Roman" pitchFamily="24"/>
              </a:rPr>
              <a:t>.</a:t>
            </a:r>
          </a:p>
        </p:txBody>
      </p:sp>
      <p:sp>
        <p:nvSpPr>
          <p:cNvPr id="10310" name="yt_shape_10310"/>
          <p:cNvSpPr txBox="1"/>
          <p:nvPr/>
        </p:nvSpPr>
        <p:spPr>
          <a:xfrm>
            <a:off x="684056" y="1366209"/>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307" name="yt_shape_10307" title="H_161.5911">
            <a:extLst>
              <a:ext uri="{FF2B5EF4-FFF2-40B4-BE49-F238E27FC236}">
                <a16:creationId xmlns:a16="http://schemas.microsoft.com/office/drawing/2014/main" id="{249740F1-2B05-4C5A-B423-6F681AEFABC2}"/>
              </a:ext>
            </a:extLst>
          </p:cNvPr>
          <p:cNvGrpSpPr/>
          <p:nvPr/>
        </p:nvGrpSpPr>
        <p:grpSpPr>
          <a:xfrm>
            <a:off x="8760296" y="1987003"/>
            <a:ext cx="1656207" cy="2052207"/>
            <a:chOff x="0" y="0"/>
            <a:chExt cx="1656207" cy="2052207"/>
          </a:xfrm>
        </p:grpSpPr>
        <p:pic>
          <p:nvPicPr>
            <p:cNvPr id="2" name="yt_image_10307">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656207" cy="1656207"/>
            </a:xfrm>
            <a:prstGeom prst="rect">
              <a:avLst/>
            </a:prstGeom>
            <a:noFill/>
            <a:extLst>
              <a:ext uri="{909E8E84-426E-40DD-AFC4-6F175D3DCCD1}">
                <a14:hiddenFill xmlns:a14="http://schemas.microsoft.com/office/drawing/2010/main">
                  <a:solidFill>
                    <a:srgbClr val="FFFFFF"/>
                  </a:solidFill>
                </a14:hiddenFill>
              </a:ext>
            </a:extLst>
          </p:spPr>
        </p:pic>
        <p:sp>
          <p:nvSpPr>
            <p:cNvPr id="10309" name="yt_shape_10309"/>
            <p:cNvSpPr txBox="1"/>
            <p:nvPr/>
          </p:nvSpPr>
          <p:spPr>
            <a:xfrm>
              <a:off x="218639" y="1692207"/>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Times New Roman" pitchFamily="24"/>
                  <a:ea typeface="宋体" pitchFamily="24"/>
                </a:rPr>
                <a:t>题图</a:t>
              </a:r>
            </a:p>
          </p:txBody>
        </p:sp>
      </p:grpSp>
      <mc:AlternateContent xmlns:mc="http://schemas.openxmlformats.org/markup-compatibility/2006" xmlns:a14="http://schemas.microsoft.com/office/drawing/2010/main">
        <mc:Choice Requires="a14">
          <p:sp>
            <p:nvSpPr>
              <p:cNvPr id="10311" name="yt_shape_10311"/>
              <p:cNvSpPr txBox="1"/>
              <p:nvPr/>
            </p:nvSpPr>
            <p:spPr>
              <a:xfrm>
                <a:off x="684056" y="1739649"/>
                <a:ext cx="5253041" cy="254691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证明：易得四边形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Times New Roman" pitchFamily="24"/>
                    <a:ea typeface="楷体" pitchFamily="24"/>
                  </a:rPr>
                  <a:t>是正方形，则</a:t>
                </a:r>
                <a:r>
                  <a:rPr lang="zh-CN" altLang="zh-CN" sz="100" b="0" i="0" u="none">
                    <a:noFill/>
                    <a:effectLst/>
                    <a:latin typeface="Times New Roman"/>
                    <a:ea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S</a:t>
                </a:r>
                <a:r>
                  <a:rPr lang="zh-CN" altLang="zh-CN" sz="1600" b="0" i="0" u="none">
                    <a:solidFill>
                      <a:srgbClr val="FF0000">
                        <a:alpha val="0"/>
                      </a:srgbClr>
                    </a:solidFill>
                    <a:effectLst/>
                    <a:latin typeface="Times New Roman" pitchFamily="24"/>
                    <a:ea typeface="楷体" pitchFamily="24"/>
                  </a:rPr>
                  <a:t>正方形</a:t>
                </a:r>
                <a:r>
                  <a:rPr lang="en-US" altLang="zh-CN" sz="16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S</a:t>
                </a:r>
                <a:r>
                  <a:rPr lang="zh-CN" altLang="zh-CN" sz="1600" b="0" i="0" u="none">
                    <a:solidFill>
                      <a:srgbClr val="FF0000">
                        <a:alpha val="0"/>
                      </a:srgbClr>
                    </a:solidFill>
                    <a:effectLst/>
                    <a:latin typeface="Times New Roman" pitchFamily="24"/>
                    <a:ea typeface="楷体" pitchFamily="24"/>
                  </a:rPr>
                  <a:t>正方形</a:t>
                </a:r>
                <a:r>
                  <a:rPr lang="en-US" altLang="zh-CN" sz="16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en-US" altLang="zh-CN" sz="2400" b="0" i="0" u="none" baseline="30000">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p:txBody>
          </p:sp>
        </mc:Choice>
        <mc:Fallback xmlns="">
          <p:sp>
            <p:nvSpPr>
              <p:cNvPr id="10311" name="yt_shape_10311"/>
              <p:cNvSpPr txBox="1">
                <a:spLocks noRot="1" noChangeAspect="1" noMove="1" noResize="1" noEditPoints="1" noAdjustHandles="1" noChangeArrowheads="1" noChangeShapeType="1" noTextEdit="1"/>
              </p:cNvSpPr>
              <p:nvPr/>
            </p:nvSpPr>
            <p:spPr>
              <a:xfrm>
                <a:off x="684056" y="1739649"/>
                <a:ext cx="5253041" cy="2546916"/>
              </a:xfrm>
              <a:prstGeom prst="rect">
                <a:avLst/>
              </a:prstGeom>
              <a:blipFill>
                <a:blip r:embed="rId3"/>
                <a:stretch>
                  <a:fillRect l="-3480" t="-1914" r="-928" b="-6699"/>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F6458C53-3597-9801-A69B-1E2E9C76D4A3}"/>
              </a:ext>
            </a:extLst>
          </p:cNvPr>
          <p:cNvSpPr txBox="1"/>
          <p:nvPr/>
        </p:nvSpPr>
        <p:spPr>
          <a:xfrm>
            <a:off x="594045" y="1692844"/>
            <a:ext cx="5242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证明：易得四边形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是正方形，则</a:t>
            </a:r>
            <a:endParaRPr lang="zh-CN" altLang="en-US">
              <a:solidFill>
                <a:srgbClr val="FF0000"/>
              </a:solidFill>
            </a:endParaRPr>
          </a:p>
        </p:txBody>
      </p:sp>
      <p:sp>
        <p:nvSpPr>
          <p:cNvPr id="4" name="文本框 3">
            <a:extLst>
              <a:ext uri="{FF2B5EF4-FFF2-40B4-BE49-F238E27FC236}">
                <a16:creationId xmlns:a16="http://schemas.microsoft.com/office/drawing/2014/main" id="{CCA7416B-9CDF-CC30-F2BB-AB5A69DD0D72}"/>
              </a:ext>
            </a:extLst>
          </p:cNvPr>
          <p:cNvSpPr txBox="1"/>
          <p:nvPr/>
        </p:nvSpPr>
        <p:spPr>
          <a:xfrm>
            <a:off x="594045" y="2168331"/>
            <a:ext cx="5280723"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zh-CN" altLang="zh-CN" sz="2400" b="0" i="0" strike="noStrike" kern="1200" cap="none" spc="0" normalizeH="0" baseline="-25000" noProof="0">
                <a:ln>
                  <a:noFill/>
                </a:ln>
                <a:solidFill>
                  <a:srgbClr val="FF0000"/>
                </a:solidFill>
                <a:effectLst/>
                <a:uLnTx/>
                <a:uFillTx/>
                <a:latin typeface="Times New Roman" pitchFamily="24"/>
                <a:ea typeface="楷体" pitchFamily="24"/>
                <a:cs typeface="+mn-cs"/>
              </a:rPr>
              <a:t>正方形</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EB984B57-FFB5-B674-6EF9-C63078CD3968}"/>
                  </a:ext>
                </a:extLst>
              </p:cNvPr>
              <p:cNvSpPr txBox="1"/>
              <p:nvPr/>
            </p:nvSpPr>
            <p:spPr>
              <a:xfrm>
                <a:off x="594045" y="2643819"/>
                <a:ext cx="5120386" cy="765061"/>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S</a:t>
                </a:r>
                <a:r>
                  <a:rPr kumimoji="0" lang="zh-CN" altLang="zh-CN" sz="2400" b="0" i="0" strike="noStrike" kern="1200" cap="none" spc="0" normalizeH="0" baseline="-25000" noProof="0">
                    <a:ln>
                      <a:noFill/>
                    </a:ln>
                    <a:solidFill>
                      <a:srgbClr val="FF0000"/>
                    </a:solidFill>
                    <a:effectLst/>
                    <a:uLnTx/>
                    <a:uFillTx/>
                    <a:latin typeface="Times New Roman" pitchFamily="24"/>
                    <a:ea typeface="楷体" pitchFamily="24"/>
                  </a:rPr>
                  <a:t>正方形</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rPr>
                  <a:t>ABCD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EB984B57-FFB5-B674-6EF9-C63078CD3968}"/>
                  </a:ext>
                </a:extLst>
              </p:cNvPr>
              <p:cNvSpPr txBox="1">
                <a:spLocks noRot="1" noChangeAspect="1" noMove="1" noResize="1" noEditPoints="1" noAdjustHandles="1" noChangeArrowheads="1" noChangeShapeType="1" noTextEdit="1"/>
              </p:cNvSpPr>
              <p:nvPr/>
            </p:nvSpPr>
            <p:spPr>
              <a:xfrm>
                <a:off x="594045" y="2643819"/>
                <a:ext cx="5120386" cy="765061"/>
              </a:xfrm>
              <a:prstGeom prst="rect">
                <a:avLst/>
              </a:prstGeom>
              <a:blipFill>
                <a:blip r:embed="rId4"/>
                <a:stretch>
                  <a:fillRect l="-1786" r="-2143" b="-3200"/>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CA544CBD-D044-7776-25E8-C9A82963C453}"/>
              </a:ext>
            </a:extLst>
          </p:cNvPr>
          <p:cNvSpPr txBox="1"/>
          <p:nvPr/>
        </p:nvSpPr>
        <p:spPr>
          <a:xfrm>
            <a:off x="594045" y="3315269"/>
            <a:ext cx="36678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93116EB2-B0F5-93E9-2EF4-A0ED71793AAF}"/>
              </a:ext>
            </a:extLst>
          </p:cNvPr>
          <p:cNvSpPr txBox="1"/>
          <p:nvPr/>
        </p:nvSpPr>
        <p:spPr>
          <a:xfrm>
            <a:off x="594045" y="3790756"/>
            <a:ext cx="19152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13" name="yt_shape_10313"/>
          <p:cNvSpPr txBox="1"/>
          <p:nvPr/>
        </p:nvSpPr>
        <p:spPr>
          <a:xfrm>
            <a:off x="425371" y="1000126"/>
            <a:ext cx="538609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Times New Roman" pitchFamily="24"/>
                <a:ea typeface="宋体" pitchFamily="24"/>
              </a:rPr>
              <a:t>总统证明，请你用如图证明勾股定理</a:t>
            </a:r>
            <a:r>
              <a:rPr lang="en-US" altLang="zh-CN" sz="2400" b="0" i="0" u="none">
                <a:solidFill>
                  <a:srgbClr val="000000"/>
                </a:solidFill>
                <a:effectLst/>
                <a:latin typeface="Times New Roman" pitchFamily="24"/>
                <a:ea typeface="Times New Roman" pitchFamily="24"/>
              </a:rPr>
              <a:t>.</a:t>
            </a:r>
          </a:p>
        </p:txBody>
      </p:sp>
      <p:sp>
        <p:nvSpPr>
          <p:cNvPr id="10317" name="yt_shape_10317"/>
          <p:cNvSpPr txBox="1"/>
          <p:nvPr/>
        </p:nvSpPr>
        <p:spPr>
          <a:xfrm>
            <a:off x="425371" y="324638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314" name="yt_shape_10314" title="H_123.1611">
            <a:extLst>
              <a:ext uri="{FF2B5EF4-FFF2-40B4-BE49-F238E27FC236}">
                <a16:creationId xmlns:a16="http://schemas.microsoft.com/office/drawing/2014/main" id="{249740F1-2B05-4C5A-B423-6F681AEFABC2}"/>
              </a:ext>
            </a:extLst>
          </p:cNvPr>
          <p:cNvGrpSpPr/>
          <p:nvPr/>
        </p:nvGrpSpPr>
        <p:grpSpPr>
          <a:xfrm>
            <a:off x="5057567" y="1641297"/>
            <a:ext cx="1900795" cy="1811390"/>
            <a:chOff x="0" y="0"/>
            <a:chExt cx="1641348" cy="1564146"/>
          </a:xfrm>
        </p:grpSpPr>
        <p:pic>
          <p:nvPicPr>
            <p:cNvPr id="2" name="yt_image_10314">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641348" cy="1168146"/>
            </a:xfrm>
            <a:prstGeom prst="rect">
              <a:avLst/>
            </a:prstGeom>
            <a:noFill/>
            <a:extLst>
              <a:ext uri="{909E8E84-426E-40DD-AFC4-6F175D3DCCD1}">
                <a14:hiddenFill xmlns:a14="http://schemas.microsoft.com/office/drawing/2010/main">
                  <a:solidFill>
                    <a:srgbClr val="FFFFFF"/>
                  </a:solidFill>
                </a14:hiddenFill>
              </a:ext>
            </a:extLst>
          </p:spPr>
        </p:pic>
        <p:sp>
          <p:nvSpPr>
            <p:cNvPr id="10316" name="yt_shape_10316"/>
            <p:cNvSpPr txBox="1"/>
            <p:nvPr/>
          </p:nvSpPr>
          <p:spPr>
            <a:xfrm>
              <a:off x="211210" y="1204146"/>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Times New Roman" pitchFamily="24"/>
                  <a:ea typeface="宋体" pitchFamily="24"/>
                </a:rPr>
                <a:t>题图</a:t>
              </a:r>
            </a:p>
          </p:txBody>
        </p:sp>
      </p:grpSp>
      <mc:AlternateContent xmlns:mc="http://schemas.openxmlformats.org/markup-compatibility/2006" xmlns:a14="http://schemas.microsoft.com/office/drawing/2010/main">
        <mc:Choice Requires="a14">
          <p:sp>
            <p:nvSpPr>
              <p:cNvPr id="10318" name="yt_shape_10318"/>
              <p:cNvSpPr txBox="1"/>
              <p:nvPr/>
            </p:nvSpPr>
            <p:spPr>
              <a:xfrm>
                <a:off x="425371" y="3619822"/>
                <a:ext cx="10286470" cy="246253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zh-CN" altLang="zh-CN" sz="1600" b="0" i="0" u="none">
                    <a:solidFill>
                      <a:srgbClr val="FF0000">
                        <a:alpha val="0"/>
                      </a:srgbClr>
                    </a:solidFill>
                    <a:effectLst/>
                    <a:latin typeface="Times New Roman" pitchFamily="24"/>
                    <a:ea typeface="楷体" pitchFamily="24"/>
                  </a:rPr>
                  <a:t>梯形</a:t>
                </a:r>
                <a:r>
                  <a:rPr lang="en-US" altLang="zh-CN" sz="16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b</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S</a:t>
                </a:r>
                <a:r>
                  <a:rPr lang="zh-CN" altLang="zh-CN" sz="1600" b="0" i="0" u="none">
                    <a:solidFill>
                      <a:srgbClr val="FF0000">
                        <a:alpha val="0"/>
                      </a:srgbClr>
                    </a:solidFill>
                    <a:effectLst/>
                    <a:latin typeface="Times New Roman" pitchFamily="24"/>
                    <a:ea typeface="楷体" pitchFamily="24"/>
                  </a:rPr>
                  <a:t>梯形</a:t>
                </a:r>
                <a:r>
                  <a:rPr lang="en-US" altLang="zh-CN" sz="16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ab</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c</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c</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b</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c</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en-US" altLang="zh-CN" sz="2400" b="0" i="0" u="none" baseline="30000">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p:txBody>
          </p:sp>
        </mc:Choice>
        <mc:Fallback xmlns="">
          <p:sp>
            <p:nvSpPr>
              <p:cNvPr id="10318" name="yt_shape_10318"/>
              <p:cNvSpPr txBox="1">
                <a:spLocks noRot="1" noChangeAspect="1" noMove="1" noResize="1" noEditPoints="1" noAdjustHandles="1" noChangeArrowheads="1" noChangeShapeType="1" noTextEdit="1"/>
              </p:cNvSpPr>
              <p:nvPr/>
            </p:nvSpPr>
            <p:spPr>
              <a:xfrm>
                <a:off x="425371" y="3619822"/>
                <a:ext cx="10286470" cy="2462534"/>
              </a:xfrm>
              <a:prstGeom prst="rect">
                <a:avLst/>
              </a:prstGeom>
              <a:blipFill>
                <a:blip r:embed="rId3"/>
                <a:stretch>
                  <a:fillRect l="-1838" b="-668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6BB1579B-3FD7-B7D7-06C7-510B6B204C1E}"/>
                  </a:ext>
                </a:extLst>
              </p:cNvPr>
              <p:cNvSpPr txBox="1"/>
              <p:nvPr/>
            </p:nvSpPr>
            <p:spPr>
              <a:xfrm>
                <a:off x="335360" y="3573016"/>
                <a:ext cx="10265473"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S</a:t>
                </a:r>
                <a:r>
                  <a:rPr kumimoji="0" lang="zh-CN" altLang="zh-CN" sz="2400" b="0" i="0" strike="noStrike" kern="1200" cap="none" spc="0" normalizeH="0" baseline="-25000" noProof="0">
                    <a:ln>
                      <a:noFill/>
                    </a:ln>
                    <a:solidFill>
                      <a:srgbClr val="FF0000"/>
                    </a:solidFill>
                    <a:effectLst/>
                    <a:uLnTx/>
                    <a:uFillTx/>
                    <a:latin typeface="Times New Roman" pitchFamily="24"/>
                    <a:ea typeface="楷体" pitchFamily="24"/>
                  </a:rPr>
                  <a:t>梯形</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rPr>
                  <a:t>ABCD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
          <p:sp>
            <p:nvSpPr>
              <p:cNvPr id="3" name="文本框 2">
                <a:extLst>
                  <a:ext uri="{FF2B5EF4-FFF2-40B4-BE49-F238E27FC236}">
                    <a16:creationId xmlns:a16="http://schemas.microsoft.com/office/drawing/2014/main" id="{6BB1579B-3FD7-B7D7-06C7-510B6B204C1E}"/>
                  </a:ext>
                </a:extLst>
              </p:cNvPr>
              <p:cNvSpPr txBox="1">
                <a:spLocks noRot="1" noChangeAspect="1" noMove="1" noResize="1" noEditPoints="1" noAdjustHandles="1" noChangeArrowheads="1" noChangeShapeType="1" noTextEdit="1"/>
              </p:cNvSpPr>
              <p:nvPr/>
            </p:nvSpPr>
            <p:spPr>
              <a:xfrm>
                <a:off x="335360" y="3573016"/>
                <a:ext cx="10265473" cy="765061"/>
              </a:xfrm>
              <a:prstGeom prst="rect">
                <a:avLst/>
              </a:prstGeom>
              <a:blipFill>
                <a:blip r:embed="rId4"/>
                <a:stretch>
                  <a:fillRect l="-891" r="-1069" b="-23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800540CB-DDF4-3A6F-312A-8E37835C6704}"/>
                  </a:ext>
                </a:extLst>
              </p:cNvPr>
              <p:cNvSpPr txBox="1"/>
              <p:nvPr/>
            </p:nvSpPr>
            <p:spPr>
              <a:xfrm>
                <a:off x="335360" y="4244465"/>
                <a:ext cx="4717161" cy="765061"/>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S</a:t>
                </a:r>
                <a:r>
                  <a:rPr kumimoji="0" lang="zh-CN" altLang="zh-CN" sz="2400" b="0" i="0" strike="noStrike" kern="1200" cap="none" spc="0" normalizeH="0" baseline="-25000" noProof="0">
                    <a:ln>
                      <a:noFill/>
                    </a:ln>
                    <a:solidFill>
                      <a:srgbClr val="FF0000"/>
                    </a:solidFill>
                    <a:effectLst/>
                    <a:uLnTx/>
                    <a:uFillTx/>
                    <a:latin typeface="Times New Roman" pitchFamily="24"/>
                    <a:ea typeface="楷体" pitchFamily="24"/>
                  </a:rPr>
                  <a:t>梯形</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rPr>
                  <a:t>ABCD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
          <p:sp>
            <p:nvSpPr>
              <p:cNvPr id="4" name="文本框 3">
                <a:extLst>
                  <a:ext uri="{FF2B5EF4-FFF2-40B4-BE49-F238E27FC236}">
                    <a16:creationId xmlns:a16="http://schemas.microsoft.com/office/drawing/2014/main" id="{800540CB-DDF4-3A6F-312A-8E37835C6704}"/>
                  </a:ext>
                </a:extLst>
              </p:cNvPr>
              <p:cNvSpPr txBox="1">
                <a:spLocks noRot="1" noChangeAspect="1" noMove="1" noResize="1" noEditPoints="1" noAdjustHandles="1" noChangeArrowheads="1" noChangeShapeType="1" noTextEdit="1"/>
              </p:cNvSpPr>
              <p:nvPr/>
            </p:nvSpPr>
            <p:spPr>
              <a:xfrm>
                <a:off x="335360" y="4244465"/>
                <a:ext cx="4717161" cy="765061"/>
              </a:xfrm>
              <a:prstGeom prst="rect">
                <a:avLst/>
              </a:prstGeom>
              <a:blipFill>
                <a:blip r:embed="rId5"/>
                <a:stretch>
                  <a:fillRect l="-1938" r="-2196" b="-23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F569991E-2482-9ECD-C06C-6B71AF221B2C}"/>
                  </a:ext>
                </a:extLst>
              </p:cNvPr>
              <p:cNvSpPr txBox="1"/>
              <p:nvPr/>
            </p:nvSpPr>
            <p:spPr>
              <a:xfrm>
                <a:off x="335360" y="4915914"/>
                <a:ext cx="3748786"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F569991E-2482-9ECD-C06C-6B71AF221B2C}"/>
                  </a:ext>
                </a:extLst>
              </p:cNvPr>
              <p:cNvSpPr txBox="1">
                <a:spLocks noRot="1" noChangeAspect="1" noMove="1" noResize="1" noEditPoints="1" noAdjustHandles="1" noChangeArrowheads="1" noChangeShapeType="1" noTextEdit="1"/>
              </p:cNvSpPr>
              <p:nvPr/>
            </p:nvSpPr>
            <p:spPr>
              <a:xfrm>
                <a:off x="335360" y="4915914"/>
                <a:ext cx="3748786" cy="765061"/>
              </a:xfrm>
              <a:prstGeom prst="rect">
                <a:avLst/>
              </a:prstGeom>
              <a:blipFill>
                <a:blip r:embed="rId6"/>
                <a:stretch>
                  <a:fillRect l="-2439" r="-2764" b="-3175"/>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A9079DE7-70B2-C6A1-6490-465D6B10CE9D}"/>
              </a:ext>
            </a:extLst>
          </p:cNvPr>
          <p:cNvSpPr txBox="1"/>
          <p:nvPr/>
        </p:nvSpPr>
        <p:spPr>
          <a:xfrm>
            <a:off x="335360" y="5587363"/>
            <a:ext cx="19152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16" name="yt_shape_10216"/>
          <p:cNvSpPr txBox="1"/>
          <p:nvPr/>
        </p:nvSpPr>
        <p:spPr>
          <a:xfrm>
            <a:off x="540000" y="1125538"/>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河池五中月考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如图，在边长为</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个单位长度的小正方形组成的网格中，点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都是格点，则线段</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的长度为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220" name="yt_table_10220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50504544"/>
              </p:ext>
            </p:extLst>
          </p:nvPr>
        </p:nvGraphicFramePr>
        <p:xfrm>
          <a:off x="539881" y="2084973"/>
          <a:ext cx="7962266" cy="475488"/>
        </p:xfrm>
        <a:graphic>
          <a:graphicData uri="http://schemas.openxmlformats.org/drawingml/2006/table">
            <a:tbl>
              <a:tblPr/>
              <a:tblGrid>
                <a:gridCol w="1965643">
                  <a:extLst>
                    <a:ext uri="{9D8B030D-6E8A-4147-A177-3AD203B41FA5}">
                      <a16:colId xmlns:a16="http://schemas.microsoft.com/office/drawing/2014/main" val="10042"/>
                    </a:ext>
                  </a:extLst>
                </a:gridCol>
                <a:gridCol w="1948180">
                  <a:extLst>
                    <a:ext uri="{9D8B030D-6E8A-4147-A177-3AD203B41FA5}">
                      <a16:colId xmlns:a16="http://schemas.microsoft.com/office/drawing/2014/main" val="10043"/>
                    </a:ext>
                  </a:extLst>
                </a:gridCol>
                <a:gridCol w="1948180">
                  <a:extLst>
                    <a:ext uri="{9D8B030D-6E8A-4147-A177-3AD203B41FA5}">
                      <a16:colId xmlns:a16="http://schemas.microsoft.com/office/drawing/2014/main" val="10044"/>
                    </a:ext>
                  </a:extLst>
                </a:gridCol>
                <a:gridCol w="2100263">
                  <a:extLst>
                    <a:ext uri="{9D8B030D-6E8A-4147-A177-3AD203B41FA5}">
                      <a16:colId xmlns:a16="http://schemas.microsoft.com/office/drawing/2014/main" val="1004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C.7</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不能确定</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5"/>
                  </a:ext>
                </a:extLst>
              </a:tr>
            </a:tbl>
          </a:graphicData>
        </a:graphic>
      </p:graphicFrame>
      <p:grpSp>
        <p:nvGrpSpPr>
          <p:cNvPr id="10217" name="yt_shape_10217_skip" title="H_152.9511">
            <a:extLst>
              <a:ext uri="{FF2B5EF4-FFF2-40B4-BE49-F238E27FC236}">
                <a16:creationId xmlns:a16="http://schemas.microsoft.com/office/drawing/2014/main" id="{249740F1-2B05-4C5A-B423-6F681AEFABC2}"/>
              </a:ext>
            </a:extLst>
          </p:cNvPr>
          <p:cNvGrpSpPr/>
          <p:nvPr/>
        </p:nvGrpSpPr>
        <p:grpSpPr>
          <a:xfrm>
            <a:off x="10103226" y="2084973"/>
            <a:ext cx="1546479" cy="2010994"/>
            <a:chOff x="0" y="0"/>
            <a:chExt cx="1546479" cy="2010994"/>
          </a:xfrm>
        </p:grpSpPr>
        <p:pic>
          <p:nvPicPr>
            <p:cNvPr id="2" name="yt_image_10217">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1546479" cy="1546479"/>
            </a:xfrm>
            <a:prstGeom prst="rect">
              <a:avLst/>
            </a:prstGeom>
            <a:noFill/>
            <a:extLst>
              <a:ext uri="{909E8E84-426E-40DD-AFC4-6F175D3DCCD1}">
                <a14:hiddenFill xmlns:a14="http://schemas.microsoft.com/office/drawing/2010/main">
                  <a:solidFill>
                    <a:srgbClr val="FFFFFF"/>
                  </a:solidFill>
                </a14:hiddenFill>
              </a:ext>
            </a:extLst>
          </p:spPr>
        </p:pic>
        <p:sp>
          <p:nvSpPr>
            <p:cNvPr id="10219" name="yt_shape_10219"/>
            <p:cNvSpPr txBox="1"/>
            <p:nvPr/>
          </p:nvSpPr>
          <p:spPr>
            <a:xfrm>
              <a:off x="239958" y="1582479"/>
              <a:ext cx="1102562" cy="428515"/>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F935FD59-8E51-90F7-3C27-8BEB399151D0}"/>
              </a:ext>
            </a:extLst>
          </p:cNvPr>
          <p:cNvSpPr txBox="1"/>
          <p:nvPr/>
        </p:nvSpPr>
        <p:spPr>
          <a:xfrm>
            <a:off x="5274402" y="1554220"/>
            <a:ext cx="400748"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22" name="yt_shape_10222"/>
          <p:cNvSpPr txBox="1"/>
          <p:nvPr/>
        </p:nvSpPr>
        <p:spPr>
          <a:xfrm>
            <a:off x="540001" y="1093928"/>
            <a:ext cx="10884592" cy="96026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Times New Roman" pitchFamily="24"/>
                <a:ea typeface="宋体" pitchFamily="24"/>
              </a:rPr>
              <a:t>如图，正方形</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Times New Roman" pitchFamily="24"/>
                <a:ea typeface="宋体" pitchFamily="24"/>
              </a:rPr>
              <a:t>的面积为</a:t>
            </a:r>
            <a:r>
              <a:rPr lang="en-US" altLang="zh-CN" sz="2400" b="0" i="0" u="none" dirty="0">
                <a:solidFill>
                  <a:srgbClr val="000000"/>
                </a:solidFill>
                <a:effectLst/>
                <a:latin typeface="Times New Roman" pitchFamily="24"/>
                <a:ea typeface="Times New Roman" pitchFamily="24"/>
              </a:rPr>
              <a:t>169</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ABM</a:t>
            </a:r>
            <a:r>
              <a:rPr lang="zh-CN" altLang="zh-CN" sz="2400" b="0" i="0" u="none" dirty="0">
                <a:solidFill>
                  <a:srgbClr val="000000"/>
                </a:solidFill>
                <a:effectLst/>
                <a:latin typeface="Times New Roman" pitchFamily="24"/>
                <a:ea typeface="宋体" pitchFamily="24"/>
              </a:rPr>
              <a:t>为直角三角形，</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90°</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AM</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12</a:t>
            </a:r>
            <a:r>
              <a:rPr lang="zh-CN" altLang="zh-CN" sz="2400" b="0" i="0" u="none" dirty="0">
                <a:solidFill>
                  <a:srgbClr val="000000"/>
                </a:solidFill>
                <a:effectLst/>
                <a:latin typeface="Times New Roman" pitchFamily="24"/>
                <a:ea typeface="宋体" pitchFamily="24"/>
              </a:rPr>
              <a:t>，则</a:t>
            </a:r>
            <a:r>
              <a:rPr lang="en-US" altLang="zh-CN" sz="2400" b="0" i="1" u="none" dirty="0">
                <a:solidFill>
                  <a:srgbClr val="000000"/>
                </a:solidFill>
                <a:effectLst/>
                <a:latin typeface="Times New Roman" pitchFamily="24"/>
                <a:ea typeface="Times New Roman" pitchFamily="24"/>
              </a:rPr>
              <a:t>MB</a:t>
            </a:r>
            <a:r>
              <a:rPr lang="zh-CN" altLang="zh-CN" sz="2400" b="0" i="0" u="none" dirty="0">
                <a:solidFill>
                  <a:srgbClr val="000000"/>
                </a:solidFill>
                <a:effectLst/>
                <a:latin typeface="Times New Roman" pitchFamily="24"/>
                <a:ea typeface="宋体" pitchFamily="24"/>
              </a:rPr>
              <a:t>长为</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graphicFrame>
        <p:nvGraphicFramePr>
          <p:cNvPr id="10226" name="yt_table_10226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696527772"/>
              </p:ext>
            </p:extLst>
          </p:nvPr>
        </p:nvGraphicFramePr>
        <p:xfrm>
          <a:off x="539881" y="2053363"/>
          <a:ext cx="7962266" cy="475488"/>
        </p:xfrm>
        <a:graphic>
          <a:graphicData uri="http://schemas.openxmlformats.org/drawingml/2006/table">
            <a:tbl>
              <a:tblPr/>
              <a:tblGrid>
                <a:gridCol w="1965643">
                  <a:extLst>
                    <a:ext uri="{9D8B030D-6E8A-4147-A177-3AD203B41FA5}">
                      <a16:colId xmlns:a16="http://schemas.microsoft.com/office/drawing/2014/main" val="10046"/>
                    </a:ext>
                  </a:extLst>
                </a:gridCol>
                <a:gridCol w="1948180">
                  <a:extLst>
                    <a:ext uri="{9D8B030D-6E8A-4147-A177-3AD203B41FA5}">
                      <a16:colId xmlns:a16="http://schemas.microsoft.com/office/drawing/2014/main" val="10047"/>
                    </a:ext>
                  </a:extLst>
                </a:gridCol>
                <a:gridCol w="1948180">
                  <a:extLst>
                    <a:ext uri="{9D8B030D-6E8A-4147-A177-3AD203B41FA5}">
                      <a16:colId xmlns:a16="http://schemas.microsoft.com/office/drawing/2014/main" val="10048"/>
                    </a:ext>
                  </a:extLst>
                </a:gridCol>
                <a:gridCol w="2100263">
                  <a:extLst>
                    <a:ext uri="{9D8B030D-6E8A-4147-A177-3AD203B41FA5}">
                      <a16:colId xmlns:a16="http://schemas.microsoft.com/office/drawing/2014/main" val="1004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C.7</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不能确定</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6"/>
                  </a:ext>
                </a:extLst>
              </a:tr>
            </a:tbl>
          </a:graphicData>
        </a:graphic>
      </p:graphicFrame>
      <p:grpSp>
        <p:nvGrpSpPr>
          <p:cNvPr id="10223" name="yt_shape_10223_skip" title="H_146.9211">
            <a:extLst>
              <a:ext uri="{FF2B5EF4-FFF2-40B4-BE49-F238E27FC236}">
                <a16:creationId xmlns:a16="http://schemas.microsoft.com/office/drawing/2014/main" id="{249740F1-2B05-4C5A-B423-6F681AEFABC2}"/>
              </a:ext>
            </a:extLst>
          </p:cNvPr>
          <p:cNvGrpSpPr/>
          <p:nvPr/>
        </p:nvGrpSpPr>
        <p:grpSpPr>
          <a:xfrm>
            <a:off x="9914786" y="1780710"/>
            <a:ext cx="1737213" cy="2608947"/>
            <a:chOff x="0" y="0"/>
            <a:chExt cx="1242441" cy="1865898"/>
          </a:xfrm>
        </p:grpSpPr>
        <p:pic>
          <p:nvPicPr>
            <p:cNvPr id="2" name="yt_image_10223">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1242441" cy="1469898"/>
            </a:xfrm>
            <a:prstGeom prst="rect">
              <a:avLst/>
            </a:prstGeom>
            <a:noFill/>
            <a:extLst>
              <a:ext uri="{909E8E84-426E-40DD-AFC4-6F175D3DCCD1}">
                <a14:hiddenFill xmlns:a14="http://schemas.microsoft.com/office/drawing/2010/main">
                  <a:solidFill>
                    <a:srgbClr val="FFFFFF"/>
                  </a:solidFill>
                </a14:hiddenFill>
              </a:ext>
            </a:extLst>
          </p:spPr>
        </p:pic>
        <p:sp>
          <p:nvSpPr>
            <p:cNvPr id="10225" name="yt_shape_10225"/>
            <p:cNvSpPr txBox="1"/>
            <p:nvPr/>
          </p:nvSpPr>
          <p:spPr>
            <a:xfrm>
              <a:off x="87939" y="150589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0A1007B2-3520-6393-F190-B15249163E59}"/>
              </a:ext>
            </a:extLst>
          </p:cNvPr>
          <p:cNvSpPr txBox="1"/>
          <p:nvPr/>
        </p:nvSpPr>
        <p:spPr>
          <a:xfrm>
            <a:off x="2413727" y="152261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28" name="yt_shape_10228"/>
          <p:cNvSpPr txBox="1"/>
          <p:nvPr/>
        </p:nvSpPr>
        <p:spPr>
          <a:xfrm>
            <a:off x="540001" y="1052736"/>
            <a:ext cx="10308528" cy="96026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如图所示，阴影部分是一个等腰直角三角形，则此等腰直角三角形的面积为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40.5cm</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0232" name="yt_shape_10232"/>
          <p:cNvSpPr txBox="1"/>
          <p:nvPr/>
        </p:nvSpPr>
        <p:spPr>
          <a:xfrm>
            <a:off x="539881" y="3998531"/>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229" name="yt_shape_10229" title="H_140.4411">
            <a:extLst>
              <a:ext uri="{FF2B5EF4-FFF2-40B4-BE49-F238E27FC236}">
                <a16:creationId xmlns:a16="http://schemas.microsoft.com/office/drawing/2014/main" id="{249740F1-2B05-4C5A-B423-6F681AEFABC2}"/>
              </a:ext>
            </a:extLst>
          </p:cNvPr>
          <p:cNvGrpSpPr/>
          <p:nvPr/>
        </p:nvGrpSpPr>
        <p:grpSpPr>
          <a:xfrm>
            <a:off x="4678560" y="2164535"/>
            <a:ext cx="2834640" cy="1783602"/>
            <a:chOff x="0" y="0"/>
            <a:chExt cx="2834640" cy="1783602"/>
          </a:xfrm>
        </p:grpSpPr>
        <p:pic>
          <p:nvPicPr>
            <p:cNvPr id="2" name="yt_image_1022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2834640" cy="1387602"/>
            </a:xfrm>
            <a:prstGeom prst="rect">
              <a:avLst/>
            </a:prstGeom>
            <a:noFill/>
            <a:extLst>
              <a:ext uri="{909E8E84-426E-40DD-AFC4-6F175D3DCCD1}">
                <a14:hiddenFill xmlns:a14="http://schemas.microsoft.com/office/drawing/2010/main">
                  <a:solidFill>
                    <a:srgbClr val="FFFFFF"/>
                  </a:solidFill>
                </a14:hiddenFill>
              </a:ext>
            </a:extLst>
          </p:spPr>
        </p:pic>
        <p:sp>
          <p:nvSpPr>
            <p:cNvPr id="10231" name="yt_shape_10231"/>
            <p:cNvSpPr txBox="1"/>
            <p:nvPr/>
          </p:nvSpPr>
          <p:spPr>
            <a:xfrm>
              <a:off x="884039" y="142360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1DDBC51D-0984-C1DE-F1D3-84C5F0EE67DD}"/>
              </a:ext>
            </a:extLst>
          </p:cNvPr>
          <p:cNvSpPr txBox="1"/>
          <p:nvPr/>
        </p:nvSpPr>
        <p:spPr>
          <a:xfrm>
            <a:off x="1059589" y="1481418"/>
            <a:ext cx="1491362"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40.5cm</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33" name="yt_shape_10233"/>
          <p:cNvSpPr txBox="1"/>
          <p:nvPr/>
        </p:nvSpPr>
        <p:spPr>
          <a:xfrm>
            <a:off x="540000" y="98072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如图，以</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的三边为边向外作正方形，其面积分别为</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，且</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64</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289</a:t>
            </a:r>
            <a:r>
              <a:rPr lang="zh-CN" altLang="zh-CN" sz="2400" b="0" i="0" u="none">
                <a:solidFill>
                  <a:srgbClr val="000000"/>
                </a:solidFill>
                <a:effectLst/>
                <a:latin typeface="Times New Roman" pitchFamily="24"/>
                <a:ea typeface="宋体" pitchFamily="24"/>
              </a:rPr>
              <a:t>，则</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225</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0237" name="yt_shape_10237"/>
          <p:cNvSpPr txBox="1"/>
          <p:nvPr/>
        </p:nvSpPr>
        <p:spPr>
          <a:xfrm>
            <a:off x="539881" y="4063653"/>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234" name="yt_shape_10234" title="H_151.2411">
            <a:extLst>
              <a:ext uri="{FF2B5EF4-FFF2-40B4-BE49-F238E27FC236}">
                <a16:creationId xmlns:a16="http://schemas.microsoft.com/office/drawing/2014/main" id="{249740F1-2B05-4C5A-B423-6F681AEFABC2}"/>
              </a:ext>
            </a:extLst>
          </p:cNvPr>
          <p:cNvGrpSpPr/>
          <p:nvPr/>
        </p:nvGrpSpPr>
        <p:grpSpPr>
          <a:xfrm>
            <a:off x="5228915" y="2092527"/>
            <a:ext cx="1733931" cy="1920762"/>
            <a:chOff x="0" y="0"/>
            <a:chExt cx="1733931" cy="1920762"/>
          </a:xfrm>
        </p:grpSpPr>
        <p:pic>
          <p:nvPicPr>
            <p:cNvPr id="2" name="yt_image_1023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733931" cy="1524762"/>
            </a:xfrm>
            <a:prstGeom prst="rect">
              <a:avLst/>
            </a:prstGeom>
            <a:noFill/>
            <a:extLst>
              <a:ext uri="{909E8E84-426E-40DD-AFC4-6F175D3DCCD1}">
                <a14:hiddenFill xmlns:a14="http://schemas.microsoft.com/office/drawing/2010/main">
                  <a:solidFill>
                    <a:srgbClr val="FFFFFF"/>
                  </a:solidFill>
                </a14:hiddenFill>
              </a:ext>
            </a:extLst>
          </p:spPr>
        </p:pic>
        <p:sp>
          <p:nvSpPr>
            <p:cNvPr id="10236" name="yt_shape_10236"/>
            <p:cNvSpPr txBox="1"/>
            <p:nvPr/>
          </p:nvSpPr>
          <p:spPr>
            <a:xfrm>
              <a:off x="333684" y="156076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392ED653-1A9A-C9C2-3C7E-131C1214B5AF}"/>
              </a:ext>
            </a:extLst>
          </p:cNvPr>
          <p:cNvSpPr txBox="1"/>
          <p:nvPr/>
        </p:nvSpPr>
        <p:spPr>
          <a:xfrm>
            <a:off x="3548789" y="1409410"/>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225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38" name="yt_shape_10238"/>
          <p:cNvSpPr txBox="1"/>
          <p:nvPr/>
        </p:nvSpPr>
        <p:spPr>
          <a:xfrm>
            <a:off x="540000" y="1125538"/>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rPr>
              <a:t>【变式</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黑体" pitchFamily="24"/>
              </a:rPr>
              <a:t>】</a:t>
            </a:r>
            <a:r>
              <a:rPr lang="zh-CN" altLang="zh-CN" sz="2400" b="0" i="0" u="none">
                <a:solidFill>
                  <a:srgbClr val="000000"/>
                </a:solidFill>
                <a:effectLst/>
                <a:latin typeface="Times New Roman" pitchFamily="24"/>
                <a:ea typeface="宋体" pitchFamily="24"/>
              </a:rPr>
              <a:t>如图所示，所有的四边形都是正方形，所有的三角形都是直角三角形，其中最大的正方形的边长为</a:t>
            </a:r>
            <a:r>
              <a:rPr lang="en-US" altLang="zh-CN" sz="2400" b="0" i="0" u="none">
                <a:solidFill>
                  <a:srgbClr val="000000"/>
                </a:solidFill>
                <a:effectLst/>
                <a:latin typeface="Times New Roman" pitchFamily="24"/>
                <a:ea typeface="Times New Roman" pitchFamily="24"/>
              </a:rPr>
              <a:t>7cm</a:t>
            </a:r>
            <a:r>
              <a:rPr lang="zh-CN" altLang="zh-CN" sz="2400" b="0" i="0" u="none">
                <a:solidFill>
                  <a:srgbClr val="000000"/>
                </a:solidFill>
                <a:effectLst/>
                <a:latin typeface="Times New Roman" pitchFamily="24"/>
                <a:ea typeface="宋体" pitchFamily="24"/>
              </a:rPr>
              <a:t>，则正方形</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的面积和是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49</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cm</a:t>
            </a:r>
            <a:r>
              <a:rPr lang="en-US" altLang="zh-CN" sz="2400" b="0" i="0" u="none" baseline="30000">
                <a:solidFill>
                  <a:srgbClr val="000000"/>
                </a:solidFill>
                <a:effectLst/>
                <a:latin typeface="Times New Roman" pitchFamily="24"/>
                <a:ea typeface="Times New Roman" pitchFamily="24"/>
              </a:rPr>
              <a:t>2</a:t>
            </a:r>
            <a:r>
              <a:rPr lang="en-US" altLang="zh-CN" sz="2400" b="0" i="0" u="none">
                <a:solidFill>
                  <a:srgbClr val="000000"/>
                </a:solidFill>
                <a:effectLst/>
                <a:latin typeface="Times New Roman" pitchFamily="24"/>
                <a:ea typeface="Times New Roman" pitchFamily="24"/>
              </a:rPr>
              <a:t>.</a:t>
            </a:r>
          </a:p>
        </p:txBody>
      </p:sp>
      <p:pic>
        <p:nvPicPr>
          <p:cNvPr id="10239" name="yt_image_10239" title="H_129.06">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110162" y="2636912"/>
            <a:ext cx="1971675" cy="1639062"/>
          </a:xfrm>
          <a:prstGeom prst="rect">
            <a:avLst/>
          </a:prstGeom>
          <a:noFill/>
          <a:extLst>
            <a:ext uri="{909E8E84-426E-40DD-AFC4-6F175D3DCCD1}">
              <a14:hiddenFill xmlns:a14="http://schemas.microsoft.com/office/drawing/2010/main">
                <a:solidFill>
                  <a:srgbClr val="FFFFFF"/>
                </a:solidFill>
              </a14:hiddenFill>
            </a:ext>
          </a:extLst>
        </p:spPr>
      </p:pic>
      <p:sp>
        <p:nvSpPr>
          <p:cNvPr id="10241" name="yt_shape_10241"/>
          <p:cNvSpPr txBox="1"/>
          <p:nvPr/>
        </p:nvSpPr>
        <p:spPr>
          <a:xfrm>
            <a:off x="5663952" y="4263738"/>
            <a:ext cx="1077218"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变式</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图</a:t>
            </a:r>
          </a:p>
        </p:txBody>
      </p:sp>
      <p:sp>
        <p:nvSpPr>
          <p:cNvPr id="2" name="文本框 1">
            <a:extLst>
              <a:ext uri="{FF2B5EF4-FFF2-40B4-BE49-F238E27FC236}">
                <a16:creationId xmlns:a16="http://schemas.microsoft.com/office/drawing/2014/main" id="{7D365134-9B78-7C98-8391-18378BED646B}"/>
              </a:ext>
            </a:extLst>
          </p:cNvPr>
          <p:cNvSpPr txBox="1"/>
          <p:nvPr/>
        </p:nvSpPr>
        <p:spPr>
          <a:xfrm>
            <a:off x="9490802" y="1554220"/>
            <a:ext cx="7896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49</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242" name="yt_shape_10242"/>
              <p:cNvSpPr txBox="1"/>
              <p:nvPr/>
            </p:nvSpPr>
            <p:spPr>
              <a:xfrm>
                <a:off x="540000" y="980728"/>
                <a:ext cx="11111999" cy="111998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rPr>
                  <a:t>【变式</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黑体" pitchFamily="24"/>
                  </a:rPr>
                  <a:t>】</a:t>
                </a:r>
                <a:r>
                  <a:rPr lang="zh-CN" altLang="zh-CN" sz="2400" b="0" i="0" u="none">
                    <a:solidFill>
                      <a:srgbClr val="000000"/>
                    </a:solidFill>
                    <a:effectLst/>
                    <a:latin typeface="Times New Roman" pitchFamily="24"/>
                    <a:ea typeface="宋体" pitchFamily="24"/>
                  </a:rPr>
                  <a:t>如图，以</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的三边为直径分别向外作半圆，若斜边</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，则图中阴影部分的面积为</a:t>
                </a:r>
                <a:r>
                  <a:rPr lang="zh-CN" altLang="zh-CN" sz="100" b="0" i="0" spc="-100">
                    <a:solidFill>
                      <a:srgbClr val="00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9</m:t>
                        </m:r>
                        <m:r>
                          <m:rPr>
                            <m:sty m:val="p"/>
                          </m:rP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π</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4</m:t>
                        </m:r>
                      </m:den>
                    </m:f>
                  </m:oMath>
                </a14:m>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xmlns="">
          <p:sp>
            <p:nvSpPr>
              <p:cNvPr id="10242" name="yt_shape_10242"/>
              <p:cNvSpPr txBox="1">
                <a:spLocks noRot="1" noChangeAspect="1" noMove="1" noResize="1" noEditPoints="1" noAdjustHandles="1" noChangeArrowheads="1" noChangeShapeType="1" noTextEdit="1"/>
              </p:cNvSpPr>
              <p:nvPr/>
            </p:nvSpPr>
            <p:spPr>
              <a:xfrm>
                <a:off x="540000" y="980728"/>
                <a:ext cx="11111999" cy="1119987"/>
              </a:xfrm>
              <a:prstGeom prst="rect">
                <a:avLst/>
              </a:prstGeom>
              <a:blipFill>
                <a:blip r:embed="rId2"/>
                <a:stretch>
                  <a:fillRect l="-1701" t="-4891" r="-714" b="-8152"/>
                </a:stretch>
              </a:blipFill>
            </p:spPr>
            <p:txBody>
              <a:bodyPr/>
              <a:lstStyle/>
              <a:p>
                <a:r>
                  <a:rPr lang="zh-CN" altLang="en-US">
                    <a:noFill/>
                  </a:rPr>
                  <a:t> </a:t>
                </a:r>
              </a:p>
            </p:txBody>
          </p:sp>
        </mc:Fallback>
      </mc:AlternateContent>
      <p:pic>
        <p:nvPicPr>
          <p:cNvPr id="10244" name="yt_image_10244" title="H_132.12">
            <a:extLst>
              <a:ext uri="">
                <a16:creationId xmlns=""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5258751" y="2420888"/>
            <a:ext cx="1674495" cy="1677924"/>
          </a:xfrm>
          <a:prstGeom prst="rect">
            <a:avLst/>
          </a:prstGeom>
          <a:noFill/>
          <a:extLst>
            <a:ext uri="{909E8E84-426E-40DD-AFC4-6F175D3DCCD1}">
              <a14:hiddenFill xmlns:a14="http://schemas.microsoft.com/office/drawing/2010/main">
                <a:solidFill>
                  <a:srgbClr val="FFFFFF"/>
                </a:solidFill>
              </a14:hiddenFill>
            </a:ext>
          </a:extLst>
        </p:spPr>
      </p:pic>
      <p:sp>
        <p:nvSpPr>
          <p:cNvPr id="10246" name="yt_shape_10246"/>
          <p:cNvSpPr txBox="1"/>
          <p:nvPr/>
        </p:nvSpPr>
        <p:spPr>
          <a:xfrm>
            <a:off x="5557391" y="4204727"/>
            <a:ext cx="1077218"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变式</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图</a:t>
            </a:r>
          </a:p>
        </p:txBody>
      </p:sp>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8B591B30-C278-594A-E973-AE98A55FDAF9}"/>
                  </a:ext>
                </a:extLst>
              </p:cNvPr>
              <p:cNvSpPr txBox="1"/>
              <p:nvPr/>
            </p:nvSpPr>
            <p:spPr>
              <a:xfrm>
                <a:off x="3193189" y="1268760"/>
                <a:ext cx="757936" cy="727279"/>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9</m:t>
                        </m:r>
                        <m:r>
                          <m:rPr>
                            <m:sty m:val="p"/>
                          </m:rP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π</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den>
                    </m:f>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xmlns="">
          <p:sp>
            <p:nvSpPr>
              <p:cNvPr id="2" name="文本框 1">
                <a:extLst>
                  <a:ext uri="{FF2B5EF4-FFF2-40B4-BE49-F238E27FC236}">
                    <a16:creationId xmlns:a16="http://schemas.microsoft.com/office/drawing/2014/main" id="{8B591B30-C278-594A-E973-AE98A55FDAF9}"/>
                  </a:ext>
                </a:extLst>
              </p:cNvPr>
              <p:cNvSpPr txBox="1">
                <a:spLocks noRot="1" noChangeAspect="1" noMove="1" noResize="1" noEditPoints="1" noAdjustHandles="1" noChangeArrowheads="1" noChangeShapeType="1" noTextEdit="1"/>
              </p:cNvSpPr>
              <p:nvPr/>
            </p:nvSpPr>
            <p:spPr>
              <a:xfrm>
                <a:off x="3193189" y="1268760"/>
                <a:ext cx="757936" cy="727279"/>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47" name="yt_shape_10247"/>
          <p:cNvSpPr txBox="1"/>
          <p:nvPr/>
        </p:nvSpPr>
        <p:spPr>
          <a:xfrm>
            <a:off x="551384" y="980728"/>
            <a:ext cx="10469020" cy="3789435"/>
          </a:xfrm>
          <a:prstGeom prst="rect">
            <a:avLst/>
          </a:prstGeom>
        </p:spPr>
        <p:txBody>
          <a:bodyPr vert="horz" wrap="non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教材第</a:t>
            </a:r>
            <a:r>
              <a:rPr lang="en-US" altLang="zh-CN" sz="2400" b="0" i="0" u="none" dirty="0">
                <a:solidFill>
                  <a:srgbClr val="000000"/>
                </a:solidFill>
                <a:effectLst/>
                <a:latin typeface="Times New Roman" pitchFamily="24"/>
                <a:ea typeface="Times New Roman" pitchFamily="24"/>
              </a:rPr>
              <a:t>11</a:t>
            </a:r>
            <a:r>
              <a:rPr lang="zh-CN" altLang="zh-CN" sz="2400" b="0" i="0" u="none" dirty="0">
                <a:solidFill>
                  <a:srgbClr val="000000"/>
                </a:solidFill>
                <a:effectLst/>
                <a:latin typeface="Times New Roman" pitchFamily="24"/>
                <a:ea typeface="楷体" pitchFamily="24"/>
              </a:rPr>
              <a:t>页练习变式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在</a:t>
            </a:r>
            <a:r>
              <a:rPr lang="en-US" altLang="zh-CN" sz="2400" b="0" i="0" u="none" dirty="0" err="1">
                <a:solidFill>
                  <a:srgbClr val="000000"/>
                </a:solidFill>
                <a:effectLst/>
                <a:latin typeface="Times New Roman" pitchFamily="24"/>
                <a:ea typeface="Times New Roman" pitchFamily="24"/>
              </a:rPr>
              <a:t>Rt</a:t>
            </a:r>
            <a:r>
              <a:rPr lang="en-US" altLang="zh-CN" sz="2400" b="0" i="0" u="none" dirty="0" err="1">
                <a:solidFill>
                  <a:srgbClr val="000000"/>
                </a:solidFill>
                <a:effectLst/>
                <a:latin typeface="宋体" pitchFamily="24"/>
                <a:ea typeface="宋体" pitchFamily="24"/>
              </a:rPr>
              <a:t>△</a:t>
            </a:r>
            <a:r>
              <a:rPr lang="en-US" altLang="zh-CN" sz="2400" b="0" i="1" u="none" dirty="0" err="1">
                <a:solidFill>
                  <a:srgbClr val="000000"/>
                </a:solidFill>
                <a:effectLst/>
                <a:latin typeface="Times New Roman" pitchFamily="24"/>
                <a:ea typeface="Times New Roman" pitchFamily="24"/>
              </a:rPr>
              <a:t>ABC</a:t>
            </a:r>
            <a:r>
              <a:rPr lang="zh-CN" altLang="zh-CN" sz="2400" b="0" i="0" u="none" dirty="0">
                <a:solidFill>
                  <a:srgbClr val="000000"/>
                </a:solidFill>
                <a:effectLst/>
                <a:latin typeface="Times New Roman" pitchFamily="24"/>
                <a:ea typeface="宋体" pitchFamily="24"/>
              </a:rPr>
              <a:t>中，</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90°.</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已知</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，求</a:t>
            </a:r>
            <a:r>
              <a:rPr lang="en-US" altLang="zh-CN" sz="2400" b="0" i="1"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Times New Roman" pitchFamily="24"/>
                <a:ea typeface="宋体" pitchFamily="24"/>
              </a:rPr>
              <a:t>的值；</a:t>
            </a:r>
          </a:p>
          <a:p>
            <a:pPr algn="l" eaLnBrk="1" latinLnBrk="0" hangingPunct="0">
              <a:lnSpc>
                <a:spcPct val="129999"/>
              </a:lnSpc>
            </a:pPr>
            <a:r>
              <a:rPr lang="zh-CN" altLang="zh-CN" sz="2400" b="0" i="0" u="none" dirty="0" smtClean="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Times New Roman" pitchFamily="24"/>
                <a:ea typeface="楷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在</a:t>
            </a:r>
            <a:r>
              <a:rPr lang="en-US" altLang="zh-CN" sz="2400" b="0" i="0" u="none" dirty="0" err="1">
                <a:solidFill>
                  <a:srgbClr val="FF0000">
                    <a:alpha val="0"/>
                  </a:srgbClr>
                </a:solidFill>
                <a:effectLst/>
                <a:latin typeface="Times New Roman" pitchFamily="24"/>
                <a:ea typeface="Times New Roman" pitchFamily="24"/>
              </a:rPr>
              <a:t>Rt</a:t>
            </a:r>
            <a:r>
              <a:rPr lang="en-US" altLang="zh-CN" sz="2400" b="0" i="0" u="none" dirty="0" err="1">
                <a:solidFill>
                  <a:srgbClr val="FF0000">
                    <a:alpha val="0"/>
                  </a:srgbClr>
                </a:solidFill>
                <a:effectLst/>
                <a:latin typeface="宋体" pitchFamily="24"/>
                <a:ea typeface="宋体" pitchFamily="24"/>
              </a:rPr>
              <a:t>△</a:t>
            </a:r>
            <a:r>
              <a:rPr lang="en-US" altLang="zh-CN" sz="2400" b="0" i="1" u="none" dirty="0" err="1">
                <a:solidFill>
                  <a:srgbClr val="FF0000">
                    <a:alpha val="0"/>
                  </a:srgbClr>
                </a:solidFill>
                <a:effectLst/>
                <a:latin typeface="Times New Roman" pitchFamily="24"/>
                <a:ea typeface="Times New Roman" pitchFamily="24"/>
              </a:rPr>
              <a:t>ABC</a:t>
            </a:r>
            <a:r>
              <a:rPr lang="zh-CN" altLang="zh-CN" sz="2400" b="0" i="0" u="none" dirty="0">
                <a:solidFill>
                  <a:srgbClr val="FF0000">
                    <a:alpha val="0"/>
                  </a:srgbClr>
                </a:solidFill>
                <a:effectLst/>
                <a:latin typeface="Times New Roman" pitchFamily="24"/>
                <a:ea typeface="楷体" pitchFamily="24"/>
              </a:rPr>
              <a:t>中，</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Times New Roman" pitchFamily="24"/>
                <a:ea typeface="楷体" pitchFamily="24"/>
              </a:rPr>
              <a:t>，</a:t>
            </a:r>
            <a:r>
              <a:rPr lang="en-US" altLang="zh-CN" sz="2400" b="0" i="1" u="none" dirty="0">
                <a:solidFill>
                  <a:srgbClr val="FF0000">
                    <a:alpha val="0"/>
                  </a:srgbClr>
                </a:solidFill>
                <a:effectLst/>
                <a:latin typeface="Times New Roman" pitchFamily="24"/>
                <a:ea typeface="Times New Roman" pitchFamily="24"/>
              </a:rPr>
              <a:t>a</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6</a:t>
            </a:r>
            <a:r>
              <a:rPr lang="zh-CN" altLang="zh-CN" sz="2400" b="0" i="0" u="none" dirty="0">
                <a:solidFill>
                  <a:srgbClr val="FF0000">
                    <a:alpha val="0"/>
                  </a:srgbClr>
                </a:solidFill>
                <a:effectLst/>
                <a:latin typeface="Times New Roman" pitchFamily="24"/>
                <a:ea typeface="楷体" pitchFamily="24"/>
              </a:rPr>
              <a:t>，</a:t>
            </a: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a:t>
            </a:r>
            <a:r>
              <a:rPr lang="zh-CN" altLang="zh-CN" sz="2400" b="0" i="0" u="none" dirty="0">
                <a:solidFill>
                  <a:srgbClr val="FF0000">
                    <a:alpha val="0"/>
                  </a:srgbClr>
                </a:solidFill>
                <a:effectLst/>
                <a:latin typeface="Times New Roman" pitchFamily="24"/>
                <a:ea typeface="楷体" pitchFamily="24"/>
              </a:rPr>
              <a:t>，</a:t>
            </a:r>
            <a:r>
              <a:rPr lang="zh-CN" altLang="zh-CN" sz="100" b="0" i="0" u="none" dirty="0">
                <a:noFill/>
                <a:effectLst/>
                <a:latin typeface="Times New Roman"/>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c</a:t>
            </a:r>
            <a:r>
              <a:rPr lang="en-US" altLang="zh-CN" sz="2400" b="0" i="0" u="none" baseline="30000"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a:t>
            </a:r>
            <a:r>
              <a:rPr lang="en-US" altLang="zh-CN" sz="2400" b="0" i="0" u="none" baseline="30000"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a:t>
            </a:r>
            <a:r>
              <a:rPr lang="en-US" altLang="zh-CN" sz="2400" b="0" i="0" u="none" baseline="30000"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36</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64</a:t>
            </a:r>
            <a:r>
              <a:rPr lang="zh-CN" altLang="zh-CN" sz="2400" b="0" i="0" u="none" dirty="0">
                <a:solidFill>
                  <a:srgbClr val="FF0000">
                    <a:alpha val="0"/>
                  </a:srgbClr>
                </a:solidFill>
                <a:effectLst/>
                <a:latin typeface="Times New Roman" pitchFamily="24"/>
                <a:ea typeface="楷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c</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8.</a:t>
            </a:r>
            <a:r>
              <a:rPr lang="zh-CN" altLang="zh-CN" sz="100" b="0" i="0" u="none" dirty="0">
                <a:noFill/>
                <a:effectLst/>
                <a:latin typeface="Times New Roman"/>
                <a:ea typeface="宋体"/>
              </a:rPr>
              <a:t>⁠</a:t>
            </a:r>
          </a:p>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在</a:t>
            </a:r>
            <a:r>
              <a:rPr lang="en-US" altLang="zh-CN" sz="2400" b="0" i="0" u="none" dirty="0" err="1">
                <a:solidFill>
                  <a:srgbClr val="FF0000">
                    <a:alpha val="0"/>
                  </a:srgbClr>
                </a:solidFill>
                <a:effectLst/>
                <a:latin typeface="Times New Roman" pitchFamily="24"/>
                <a:ea typeface="Times New Roman" pitchFamily="24"/>
              </a:rPr>
              <a:t>Rt</a:t>
            </a:r>
            <a:r>
              <a:rPr lang="en-US" altLang="zh-CN" sz="2400" b="0" i="0" u="none" dirty="0" err="1">
                <a:solidFill>
                  <a:srgbClr val="FF0000">
                    <a:alpha val="0"/>
                  </a:srgbClr>
                </a:solidFill>
                <a:effectLst/>
                <a:latin typeface="宋体" pitchFamily="24"/>
                <a:ea typeface="宋体" pitchFamily="24"/>
              </a:rPr>
              <a:t>△</a:t>
            </a:r>
            <a:r>
              <a:rPr lang="en-US" altLang="zh-CN" sz="2400" b="0" i="1" u="none" dirty="0" err="1">
                <a:solidFill>
                  <a:srgbClr val="FF0000">
                    <a:alpha val="0"/>
                  </a:srgbClr>
                </a:solidFill>
                <a:effectLst/>
                <a:latin typeface="Times New Roman" pitchFamily="24"/>
                <a:ea typeface="Times New Roman" pitchFamily="24"/>
              </a:rPr>
              <a:t>ABC</a:t>
            </a:r>
            <a:r>
              <a:rPr lang="zh-CN" altLang="zh-CN" sz="2400" b="0" i="0" u="none" dirty="0">
                <a:solidFill>
                  <a:srgbClr val="FF0000">
                    <a:alpha val="0"/>
                  </a:srgbClr>
                </a:solidFill>
                <a:effectLst/>
                <a:latin typeface="Times New Roman" pitchFamily="24"/>
                <a:ea typeface="楷体" pitchFamily="24"/>
              </a:rPr>
              <a:t>中，</a:t>
            </a:r>
            <a:r>
              <a:rPr lang="zh-CN" altLang="zh-CN" sz="100" b="0" i="0" u="none" dirty="0">
                <a:noFill/>
                <a:effectLst/>
                <a:latin typeface="Times New Roman"/>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Times New Roman" pitchFamily="24"/>
                <a:ea typeface="楷体" pitchFamily="24"/>
              </a:rPr>
              <a:t>，</a:t>
            </a:r>
            <a:r>
              <a:rPr lang="en-US" altLang="zh-CN" sz="2400" b="0" i="1" u="none" dirty="0">
                <a:solidFill>
                  <a:srgbClr val="FF0000">
                    <a:alpha val="0"/>
                  </a:srgbClr>
                </a:solidFill>
                <a:effectLst/>
                <a:latin typeface="Times New Roman" pitchFamily="24"/>
                <a:ea typeface="Times New Roman" pitchFamily="24"/>
              </a:rPr>
              <a:t>a</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a:t>
            </a:r>
            <a:r>
              <a:rPr lang="zh-CN" altLang="zh-CN" sz="2400" b="0" i="0" u="none" dirty="0">
                <a:solidFill>
                  <a:srgbClr val="FF0000">
                    <a:alpha val="0"/>
                  </a:srgbClr>
                </a:solidFill>
                <a:effectLst/>
                <a:latin typeface="Times New Roman" pitchFamily="24"/>
                <a:ea typeface="楷体" pitchFamily="24"/>
              </a:rPr>
              <a:t>，</a:t>
            </a:r>
            <a:r>
              <a:rPr lang="en-US" altLang="zh-CN" sz="2400" b="0" i="1" u="none" dirty="0">
                <a:solidFill>
                  <a:srgbClr val="FF0000">
                    <a:alpha val="0"/>
                  </a:srgbClr>
                </a:solidFill>
                <a:effectLst/>
                <a:latin typeface="Times New Roman" pitchFamily="24"/>
                <a:ea typeface="Times New Roman" pitchFamily="24"/>
              </a:rPr>
              <a:t>c</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12</a:t>
            </a:r>
            <a:r>
              <a:rPr lang="zh-CN" altLang="zh-CN" sz="2400" b="0" i="0" u="none" dirty="0">
                <a:solidFill>
                  <a:srgbClr val="FF0000">
                    <a:alpha val="0"/>
                  </a:srgbClr>
                </a:solidFill>
                <a:effectLst/>
                <a:latin typeface="Times New Roman" pitchFamily="24"/>
                <a:ea typeface="楷体" pitchFamily="24"/>
              </a:rPr>
              <a:t>，</a:t>
            </a:r>
            <a:r>
              <a:rPr lang="zh-CN" altLang="zh-CN" sz="100" b="0" i="0" u="none" dirty="0">
                <a:noFill/>
                <a:effectLst/>
                <a:latin typeface="Times New Roman"/>
                <a:ea typeface="宋体"/>
              </a:rPr>
              <a:t>⁠</a:t>
            </a:r>
          </a:p>
          <a:p>
            <a:pPr algn="l" eaLnBrk="1" latinLnBrk="0" hangingPunct="0">
              <a:lnSpc>
                <a:spcPct val="129999"/>
              </a:lnSpc>
            </a:pPr>
            <a:r>
              <a:rPr lang="en-US" altLang="zh-CN" sz="2400" b="0" i="0" u="none" dirty="0" smtClean="0">
                <a:solidFill>
                  <a:srgbClr val="FF0000">
                    <a:alpha val="0"/>
                  </a:srgbClr>
                </a:solidFill>
                <a:effectLst/>
                <a:latin typeface="宋体" pitchFamily="24"/>
                <a:ea typeface="宋体" pitchFamily="24"/>
              </a:rPr>
              <a:t>∴</a:t>
            </a:r>
            <a:r>
              <a:rPr lang="en-US" altLang="zh-CN" sz="2400" b="0" i="1" u="none" dirty="0" smtClean="0">
                <a:solidFill>
                  <a:srgbClr val="FF0000">
                    <a:alpha val="0"/>
                  </a:srgbClr>
                </a:solidFill>
                <a:effectLst/>
                <a:latin typeface="Times New Roman" pitchFamily="24"/>
                <a:ea typeface="Times New Roman" pitchFamily="24"/>
              </a:rPr>
              <a:t>b</a:t>
            </a:r>
            <a:r>
              <a:rPr lang="en-US" altLang="zh-CN" sz="2400" b="0" i="0" u="none" baseline="30000" dirty="0" smtClean="0">
                <a:solidFill>
                  <a:srgbClr val="FF0000">
                    <a:alpha val="0"/>
                  </a:srgbClr>
                </a:solidFill>
                <a:effectLst/>
                <a:latin typeface="Times New Roman" pitchFamily="24"/>
                <a:ea typeface="Times New Roman" pitchFamily="24"/>
              </a:rPr>
              <a:t>2</a:t>
            </a:r>
            <a:r>
              <a:rPr lang="zh-CN" altLang="zh-CN" sz="2400" b="0" i="0" u="none" dirty="0" smtClean="0">
                <a:solidFill>
                  <a:srgbClr val="FF0000">
                    <a:alpha val="0"/>
                  </a:srgbClr>
                </a:solidFill>
                <a:effectLst/>
                <a:latin typeface="宋体" pitchFamily="24"/>
                <a:ea typeface="宋体" pitchFamily="24"/>
              </a:rPr>
              <a:t>＝</a:t>
            </a:r>
            <a:r>
              <a:rPr lang="en-US" altLang="zh-CN" sz="2400" b="0" i="1" u="none" dirty="0" smtClean="0">
                <a:solidFill>
                  <a:srgbClr val="FF0000">
                    <a:alpha val="0"/>
                  </a:srgbClr>
                </a:solidFill>
                <a:effectLst/>
                <a:latin typeface="Times New Roman" pitchFamily="24"/>
                <a:ea typeface="Times New Roman" pitchFamily="24"/>
              </a:rPr>
              <a:t>a</a:t>
            </a:r>
            <a:r>
              <a:rPr lang="en-US" altLang="zh-CN" sz="2400" b="0" i="0" u="none" baseline="30000" dirty="0" smtClean="0">
                <a:solidFill>
                  <a:srgbClr val="FF0000">
                    <a:alpha val="0"/>
                  </a:srgbClr>
                </a:solidFill>
                <a:effectLst/>
                <a:latin typeface="Times New Roman" pitchFamily="24"/>
                <a:ea typeface="Times New Roman" pitchFamily="24"/>
              </a:rPr>
              <a:t>2</a:t>
            </a:r>
            <a:r>
              <a:rPr lang="zh-CN" altLang="zh-CN" sz="2400" b="0" i="0" u="none" dirty="0" smtClean="0">
                <a:solidFill>
                  <a:srgbClr val="FF0000">
                    <a:alpha val="0"/>
                  </a:srgbClr>
                </a:solidFill>
                <a:effectLst/>
                <a:latin typeface="宋体" pitchFamily="24"/>
                <a:ea typeface="宋体" pitchFamily="24"/>
              </a:rPr>
              <a:t>＋</a:t>
            </a:r>
            <a:r>
              <a:rPr lang="en-US" altLang="zh-CN" sz="2400" b="0" i="1" u="none" dirty="0" smtClean="0">
                <a:solidFill>
                  <a:srgbClr val="FF0000">
                    <a:alpha val="0"/>
                  </a:srgbClr>
                </a:solidFill>
                <a:effectLst/>
                <a:latin typeface="Times New Roman" pitchFamily="24"/>
                <a:ea typeface="Times New Roman" pitchFamily="24"/>
              </a:rPr>
              <a:t>c</a:t>
            </a:r>
            <a:r>
              <a:rPr lang="en-US" altLang="zh-CN" sz="2400" b="0" i="0" u="none" baseline="30000" dirty="0" smtClean="0">
                <a:solidFill>
                  <a:srgbClr val="FF0000">
                    <a:alpha val="0"/>
                  </a:srgbClr>
                </a:solidFill>
                <a:effectLst/>
                <a:latin typeface="Times New Roman" pitchFamily="24"/>
                <a:ea typeface="Times New Roman" pitchFamily="24"/>
              </a:rPr>
              <a:t>2</a:t>
            </a:r>
            <a:r>
              <a:rPr lang="zh-CN" altLang="zh-CN" sz="2400" b="0" i="0" u="none" dirty="0" smtClean="0">
                <a:solidFill>
                  <a:srgbClr val="FF0000">
                    <a:alpha val="0"/>
                  </a:srgbClr>
                </a:solidFill>
                <a:effectLst/>
                <a:latin typeface="宋体" pitchFamily="24"/>
                <a:ea typeface="宋体" pitchFamily="24"/>
              </a:rPr>
              <a:t>＝</a:t>
            </a:r>
            <a:r>
              <a:rPr lang="en-US" altLang="zh-CN" sz="2400" b="0" i="0" u="none" dirty="0" smtClean="0">
                <a:solidFill>
                  <a:srgbClr val="FF0000">
                    <a:alpha val="0"/>
                  </a:srgbClr>
                </a:solidFill>
                <a:effectLst/>
                <a:latin typeface="Times New Roman" pitchFamily="24"/>
                <a:ea typeface="Times New Roman" pitchFamily="24"/>
              </a:rPr>
              <a:t>5</a:t>
            </a:r>
            <a:r>
              <a:rPr lang="en-US" altLang="zh-CN" sz="2400" b="0" i="0" u="none" baseline="30000" dirty="0" smtClean="0">
                <a:solidFill>
                  <a:srgbClr val="FF0000">
                    <a:alpha val="0"/>
                  </a:srgbClr>
                </a:solidFill>
                <a:effectLst/>
                <a:latin typeface="Times New Roman" pitchFamily="24"/>
                <a:ea typeface="Times New Roman" pitchFamily="24"/>
              </a:rPr>
              <a:t>2</a:t>
            </a:r>
            <a:r>
              <a:rPr lang="zh-CN" altLang="zh-CN" sz="2400" b="0" i="0" u="none" dirty="0" smtClean="0">
                <a:solidFill>
                  <a:srgbClr val="FF0000">
                    <a:alpha val="0"/>
                  </a:srgbClr>
                </a:solidFill>
                <a:effectLst/>
                <a:latin typeface="宋体" pitchFamily="24"/>
                <a:ea typeface="宋体" pitchFamily="24"/>
              </a:rPr>
              <a:t>＋</a:t>
            </a:r>
            <a:r>
              <a:rPr lang="en-US" altLang="zh-CN" sz="2400" b="0" i="0" u="none" dirty="0" smtClean="0">
                <a:solidFill>
                  <a:srgbClr val="FF0000">
                    <a:alpha val="0"/>
                  </a:srgbClr>
                </a:solidFill>
                <a:effectLst/>
                <a:latin typeface="Times New Roman" pitchFamily="24"/>
                <a:ea typeface="Times New Roman" pitchFamily="24"/>
              </a:rPr>
              <a:t>12</a:t>
            </a:r>
            <a:r>
              <a:rPr lang="en-US" altLang="zh-CN" sz="2400" b="0" i="0" u="none" baseline="30000" dirty="0" smtClean="0">
                <a:solidFill>
                  <a:srgbClr val="FF0000">
                    <a:alpha val="0"/>
                  </a:srgbClr>
                </a:solidFill>
                <a:effectLst/>
                <a:latin typeface="Times New Roman" pitchFamily="24"/>
                <a:ea typeface="Times New Roman" pitchFamily="24"/>
              </a:rPr>
              <a:t>2</a:t>
            </a:r>
            <a:r>
              <a:rPr lang="zh-CN" altLang="zh-CN" sz="2400" b="0" i="0" u="none" dirty="0" smtClean="0">
                <a:solidFill>
                  <a:srgbClr val="FF0000">
                    <a:alpha val="0"/>
                  </a:srgbClr>
                </a:solidFill>
                <a:effectLst/>
                <a:latin typeface="宋体" pitchFamily="24"/>
                <a:ea typeface="宋体" pitchFamily="24"/>
              </a:rPr>
              <a:t>＝</a:t>
            </a:r>
            <a:r>
              <a:rPr lang="en-US" altLang="zh-CN" sz="2400" b="0" i="0" u="none" dirty="0" smtClean="0">
                <a:solidFill>
                  <a:srgbClr val="FF0000">
                    <a:alpha val="0"/>
                  </a:srgbClr>
                </a:solidFill>
                <a:effectLst/>
                <a:latin typeface="Times New Roman" pitchFamily="24"/>
                <a:ea typeface="Times New Roman" pitchFamily="24"/>
              </a:rPr>
              <a:t>169.</a:t>
            </a:r>
            <a:r>
              <a:rPr lang="zh-CN" altLang="zh-CN" sz="100" b="0" i="0" u="none" dirty="0" smtClean="0">
                <a:noFill/>
                <a:effectLst/>
                <a:latin typeface="Times New Roman"/>
                <a:ea typeface="宋体"/>
              </a:rPr>
              <a:t>⁠</a:t>
            </a:r>
          </a:p>
          <a:p>
            <a:pPr algn="l" eaLnBrk="1" latinLnBrk="0" hangingPunct="0">
              <a:lnSpc>
                <a:spcPct val="129999"/>
              </a:lnSpc>
            </a:pPr>
            <a:r>
              <a:rPr lang="en-US" altLang="zh-CN" sz="2400" b="0" i="0" u="none" dirty="0" smtClean="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13.</a:t>
            </a:r>
            <a:r>
              <a:rPr lang="zh-CN" altLang="zh-CN" sz="100" b="0" i="0" u="none" dirty="0">
                <a:noFill/>
                <a:effectLst/>
                <a:latin typeface="Times New Roman"/>
                <a:ea typeface="宋体"/>
              </a:rPr>
              <a:t>⁠</a:t>
            </a:r>
          </a:p>
        </p:txBody>
      </p:sp>
      <p:sp>
        <p:nvSpPr>
          <p:cNvPr id="2" name="文本框 1">
            <a:extLst>
              <a:ext uri="{FF2B5EF4-FFF2-40B4-BE49-F238E27FC236}">
                <a16:creationId xmlns:a16="http://schemas.microsoft.com/office/drawing/2014/main" id="{B80A6644-34BD-0780-F90F-60CC69F0BF8B}"/>
              </a:ext>
            </a:extLst>
          </p:cNvPr>
          <p:cNvSpPr txBox="1"/>
          <p:nvPr/>
        </p:nvSpPr>
        <p:spPr>
          <a:xfrm>
            <a:off x="461373" y="2004327"/>
            <a:ext cx="74460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在</a:t>
            </a:r>
            <a:r>
              <a:rPr kumimoji="0" lang="en-US" altLang="zh-CN" sz="2400" b="0" i="0" strike="noStrike" kern="1200" cap="none" spc="0" normalizeH="0" baseline="0" noProof="0" dirty="0" err="1">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dirty="0" err="1">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err="1">
                <a:ln>
                  <a:noFill/>
                </a:ln>
                <a:solidFill>
                  <a:srgbClr val="FF0000"/>
                </a:solidFill>
                <a:effectLst/>
                <a:uLnTx/>
                <a:uFillTx/>
                <a:latin typeface="Times New Roman" pitchFamily="24"/>
                <a:ea typeface="Times New Roman" pitchFamily="24"/>
                <a:cs typeface="+mn-cs"/>
              </a:rPr>
              <a:t>ABC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中，</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3" name="文本框 2">
            <a:extLst>
              <a:ext uri="{FF2B5EF4-FFF2-40B4-BE49-F238E27FC236}">
                <a16:creationId xmlns:a16="http://schemas.microsoft.com/office/drawing/2014/main" id="{B55D3CEB-BD34-6D7A-49E4-0ACCC18B24A4}"/>
              </a:ext>
            </a:extLst>
          </p:cNvPr>
          <p:cNvSpPr txBox="1"/>
          <p:nvPr/>
        </p:nvSpPr>
        <p:spPr>
          <a:xfrm>
            <a:off x="461373" y="2479815"/>
            <a:ext cx="50981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64</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endParaRPr lang="zh-CN" altLang="en-US">
              <a:solidFill>
                <a:srgbClr val="FF0000"/>
              </a:solidFill>
            </a:endParaRPr>
          </a:p>
        </p:txBody>
      </p:sp>
      <p:sp>
        <p:nvSpPr>
          <p:cNvPr id="4" name="文本框 3">
            <a:extLst>
              <a:ext uri="{FF2B5EF4-FFF2-40B4-BE49-F238E27FC236}">
                <a16:creationId xmlns:a16="http://schemas.microsoft.com/office/drawing/2014/main" id="{58A137CF-CD2A-A9D0-7245-0980C5EDA7BA}"/>
              </a:ext>
            </a:extLst>
          </p:cNvPr>
          <p:cNvSpPr txBox="1"/>
          <p:nvPr/>
        </p:nvSpPr>
        <p:spPr>
          <a:xfrm>
            <a:off x="551384" y="3615203"/>
            <a:ext cx="302329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在</a:t>
            </a:r>
            <a:r>
              <a:rPr kumimoji="0" lang="en-US" altLang="zh-CN" sz="2400" b="0" i="0" strike="noStrike" kern="1200" cap="none" spc="0" normalizeH="0" baseline="0" noProof="0" dirty="0" err="1">
                <a:ln>
                  <a:noFill/>
                </a:ln>
                <a:solidFill>
                  <a:srgbClr val="FF0000"/>
                </a:solidFill>
                <a:effectLst/>
                <a:uLnTx/>
                <a:uFillTx/>
                <a:latin typeface="Times New Roman" pitchFamily="24"/>
                <a:ea typeface="Times New Roman" pitchFamily="24"/>
                <a:cs typeface="+mn-cs"/>
              </a:rPr>
              <a:t>Rt</a:t>
            </a:r>
            <a:r>
              <a:rPr kumimoji="0" lang="en-US" altLang="zh-CN" sz="2400" b="0" i="0" strike="noStrike" kern="1200" cap="none" spc="0" normalizeH="0" baseline="0" noProof="0" dirty="0" err="1">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err="1">
                <a:ln>
                  <a:noFill/>
                </a:ln>
                <a:solidFill>
                  <a:srgbClr val="FF0000"/>
                </a:solidFill>
                <a:effectLst/>
                <a:uLnTx/>
                <a:uFillTx/>
                <a:latin typeface="Times New Roman" pitchFamily="24"/>
                <a:ea typeface="Times New Roman" pitchFamily="24"/>
                <a:cs typeface="+mn-cs"/>
              </a:rPr>
              <a:t>ABC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中，</a:t>
            </a:r>
            <a:endParaRPr lang="zh-CN" altLang="en-US" dirty="0">
              <a:solidFill>
                <a:srgbClr val="FF0000"/>
              </a:solidFill>
            </a:endParaRPr>
          </a:p>
        </p:txBody>
      </p:sp>
      <p:sp>
        <p:nvSpPr>
          <p:cNvPr id="5" name="文本框 4">
            <a:extLst>
              <a:ext uri="{FF2B5EF4-FFF2-40B4-BE49-F238E27FC236}">
                <a16:creationId xmlns:a16="http://schemas.microsoft.com/office/drawing/2014/main" id="{012565DF-2DB9-B4E5-3078-700A21EEDB1D}"/>
              </a:ext>
            </a:extLst>
          </p:cNvPr>
          <p:cNvSpPr txBox="1"/>
          <p:nvPr/>
        </p:nvSpPr>
        <p:spPr>
          <a:xfrm>
            <a:off x="551384" y="4090691"/>
            <a:ext cx="39757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9C91B145-306A-3BCC-CD5A-11266382F660}"/>
              </a:ext>
            </a:extLst>
          </p:cNvPr>
          <p:cNvSpPr txBox="1"/>
          <p:nvPr/>
        </p:nvSpPr>
        <p:spPr>
          <a:xfrm>
            <a:off x="551384" y="4566179"/>
            <a:ext cx="39472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169.</a:t>
            </a:r>
            <a:endParaRPr lang="zh-CN" altLang="en-US">
              <a:solidFill>
                <a:srgbClr val="FF0000"/>
              </a:solidFill>
            </a:endParaRPr>
          </a:p>
        </p:txBody>
      </p:sp>
      <p:sp>
        <p:nvSpPr>
          <p:cNvPr id="7" name="文本框 6">
            <a:extLst>
              <a:ext uri="{FF2B5EF4-FFF2-40B4-BE49-F238E27FC236}">
                <a16:creationId xmlns:a16="http://schemas.microsoft.com/office/drawing/2014/main" id="{67979474-906C-61D7-8B9A-FAA24978390F}"/>
              </a:ext>
            </a:extLst>
          </p:cNvPr>
          <p:cNvSpPr txBox="1"/>
          <p:nvPr/>
        </p:nvSpPr>
        <p:spPr>
          <a:xfrm>
            <a:off x="551384" y="5041667"/>
            <a:ext cx="13230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13.</a:t>
            </a:r>
            <a:endParaRPr lang="zh-CN" altLang="en-US">
              <a:solidFill>
                <a:srgbClr val="FF0000"/>
              </a:solidFill>
            </a:endParaRPr>
          </a:p>
        </p:txBody>
      </p:sp>
      <p:sp>
        <p:nvSpPr>
          <p:cNvPr id="9" name="矩形 8"/>
          <p:cNvSpPr/>
          <p:nvPr/>
        </p:nvSpPr>
        <p:spPr>
          <a:xfrm>
            <a:off x="461373" y="3043096"/>
            <a:ext cx="4706738" cy="572464"/>
          </a:xfrm>
          <a:prstGeom prst="rect">
            <a:avLst/>
          </a:prstGeom>
        </p:spPr>
        <p:txBody>
          <a:bodyPr wrap="non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已知</a:t>
            </a:r>
            <a:r>
              <a:rPr lang="en-US" altLang="zh-CN" sz="2400" i="1" dirty="0">
                <a:solidFill>
                  <a:srgbClr val="000000"/>
                </a:solidFill>
                <a:latin typeface="Times New Roman" pitchFamily="24"/>
                <a:ea typeface="Times New Roman" pitchFamily="24"/>
              </a:rPr>
              <a:t>a</a:t>
            </a: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5</a:t>
            </a:r>
            <a:r>
              <a:rPr lang="zh-CN" altLang="zh-CN" sz="2400" dirty="0">
                <a:solidFill>
                  <a:srgbClr val="000000"/>
                </a:solidFill>
                <a:latin typeface="Times New Roman" pitchFamily="24"/>
                <a:ea typeface="宋体" pitchFamily="24"/>
              </a:rPr>
              <a:t>，</a:t>
            </a:r>
            <a:r>
              <a:rPr lang="en-US" altLang="zh-CN" sz="2400" i="1" dirty="0">
                <a:solidFill>
                  <a:srgbClr val="000000"/>
                </a:solidFill>
                <a:latin typeface="Times New Roman" pitchFamily="24"/>
                <a:ea typeface="Times New Roman" pitchFamily="24"/>
              </a:rPr>
              <a:t>c</a:t>
            </a: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12</a:t>
            </a:r>
            <a:r>
              <a:rPr lang="zh-CN" altLang="zh-CN" sz="2400" dirty="0">
                <a:solidFill>
                  <a:srgbClr val="000000"/>
                </a:solidFill>
                <a:latin typeface="Times New Roman" pitchFamily="24"/>
                <a:ea typeface="宋体" pitchFamily="24"/>
              </a:rPr>
              <a:t>，求</a:t>
            </a:r>
            <a:r>
              <a:rPr lang="en-US" altLang="zh-CN" sz="2400" i="1" dirty="0">
                <a:solidFill>
                  <a:srgbClr val="000000"/>
                </a:solidFill>
                <a:latin typeface="Times New Roman" pitchFamily="24"/>
                <a:ea typeface="Times New Roman" pitchFamily="24"/>
              </a:rPr>
              <a:t>b</a:t>
            </a:r>
            <a:r>
              <a:rPr lang="zh-CN" altLang="zh-CN" sz="2400" dirty="0">
                <a:solidFill>
                  <a:srgbClr val="000000"/>
                </a:solidFill>
                <a:latin typeface="Times New Roman" pitchFamily="24"/>
                <a:ea typeface="宋体" pitchFamily="24"/>
              </a:rPr>
              <a:t>的值</a:t>
            </a:r>
            <a:r>
              <a:rPr lang="en-US" altLang="zh-CN" sz="2400" dirty="0">
                <a:solidFill>
                  <a:srgbClr val="000000"/>
                </a:solidFill>
                <a:latin typeface="Times New Roman" pitchFamily="24"/>
                <a:ea typeface="Times New Roman"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52" name="yt_shape_10252"/>
          <p:cNvSpPr txBox="1"/>
          <p:nvPr/>
        </p:nvSpPr>
        <p:spPr>
          <a:xfrm>
            <a:off x="540000" y="1099239"/>
            <a:ext cx="981198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BD</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Times New Roman" pitchFamily="24"/>
                <a:ea typeface="宋体" pitchFamily="24"/>
              </a:rPr>
              <a:t>于点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，求</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Times New Roman" pitchFamily="24"/>
                <a:ea typeface="宋体" pitchFamily="24"/>
              </a:rPr>
              <a:t>的长</a:t>
            </a:r>
            <a:r>
              <a:rPr lang="en-US" altLang="zh-CN" sz="2400" b="0" i="0" u="none">
                <a:solidFill>
                  <a:srgbClr val="000000"/>
                </a:solidFill>
                <a:effectLst/>
                <a:latin typeface="Times New Roman" pitchFamily="24"/>
                <a:ea typeface="Times New Roman" pitchFamily="24"/>
              </a:rPr>
              <a:t>.</a:t>
            </a:r>
          </a:p>
        </p:txBody>
      </p:sp>
      <p:sp>
        <p:nvSpPr>
          <p:cNvPr id="10256" name="yt_shape_10256"/>
          <p:cNvSpPr txBox="1"/>
          <p:nvPr/>
        </p:nvSpPr>
        <p:spPr>
          <a:xfrm>
            <a:off x="497379" y="1647624"/>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253" name="yt_shape_10253" title="H_156.01111">
            <a:extLst>
              <a:ext uri="{FF2B5EF4-FFF2-40B4-BE49-F238E27FC236}">
                <a16:creationId xmlns:a16="http://schemas.microsoft.com/office/drawing/2014/main" id="{249740F1-2B05-4C5A-B423-6F681AEFABC2}"/>
              </a:ext>
            </a:extLst>
          </p:cNvPr>
          <p:cNvGrpSpPr/>
          <p:nvPr/>
        </p:nvGrpSpPr>
        <p:grpSpPr>
          <a:xfrm>
            <a:off x="8662641" y="1817630"/>
            <a:ext cx="1689340" cy="2747090"/>
            <a:chOff x="0" y="0"/>
            <a:chExt cx="1218438" cy="1981341"/>
          </a:xfrm>
        </p:grpSpPr>
        <p:pic>
          <p:nvPicPr>
            <p:cNvPr id="2" name="yt_image_10253">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218438" cy="1585341"/>
            </a:xfrm>
            <a:prstGeom prst="rect">
              <a:avLst/>
            </a:prstGeom>
            <a:noFill/>
            <a:extLst>
              <a:ext uri="{909E8E84-426E-40DD-AFC4-6F175D3DCCD1}">
                <a14:hiddenFill xmlns:a14="http://schemas.microsoft.com/office/drawing/2010/main">
                  <a:solidFill>
                    <a:srgbClr val="FFFFFF"/>
                  </a:solidFill>
                </a14:hiddenFill>
              </a:ext>
            </a:extLst>
          </p:spPr>
        </p:pic>
        <p:sp>
          <p:nvSpPr>
            <p:cNvPr id="10255" name="yt_shape_10255"/>
            <p:cNvSpPr txBox="1"/>
            <p:nvPr/>
          </p:nvSpPr>
          <p:spPr>
            <a:xfrm>
              <a:off x="75938" y="162134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题图</a:t>
              </a:r>
            </a:p>
          </p:txBody>
        </p:sp>
      </p:grpSp>
      <mc:AlternateContent xmlns:mc="http://schemas.openxmlformats.org/markup-compatibility/2006" xmlns:a14="http://schemas.microsoft.com/office/drawing/2010/main">
        <mc:Choice Requires="a14">
          <p:sp>
            <p:nvSpPr>
              <p:cNvPr id="10257" name="yt_shape_10257"/>
              <p:cNvSpPr txBox="1"/>
              <p:nvPr/>
            </p:nvSpPr>
            <p:spPr>
              <a:xfrm>
                <a:off x="497379" y="2021064"/>
                <a:ext cx="7037632" cy="198272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BD</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Times New Roman" pitchFamily="24"/>
                    <a:ea typeface="楷体" pitchFamily="24"/>
                  </a:rPr>
                  <a:t>于点</a:t>
                </a:r>
                <a:r>
                  <a:rPr lang="en-US" altLang="zh-CN" sz="2400" b="0" i="1" u="none">
                    <a:solidFill>
                      <a:srgbClr val="FF0000">
                        <a:alpha val="0"/>
                      </a:srgbClr>
                    </a:solidFill>
                    <a:effectLst/>
                    <a:latin typeface="Times New Roman" pitchFamily="24"/>
                    <a:ea typeface="Times New Roman" pitchFamily="24"/>
                  </a:rPr>
                  <a:t>D</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ADB</a:t>
                </a:r>
                <a:r>
                  <a:rPr lang="zh-CN" altLang="zh-CN" sz="2400" b="0" i="0" u="none">
                    <a:solidFill>
                      <a:srgbClr val="FF0000">
                        <a:alpha val="0"/>
                      </a:srgbClr>
                    </a:solidFill>
                    <a:effectLst/>
                    <a:latin typeface="Times New Roman" pitchFamily="24"/>
                    <a:ea typeface="楷体" pitchFamily="24"/>
                  </a:rPr>
                  <a:t>中，</a:t>
                </a:r>
                <a:r>
                  <a:rPr lang="en-US" altLang="zh-CN" sz="2400" b="0" i="1" u="none">
                    <a:solidFill>
                      <a:srgbClr val="FF0000">
                        <a:alpha val="0"/>
                      </a:srgbClr>
                    </a:solidFill>
                    <a:effectLst/>
                    <a:latin typeface="Times New Roman" pitchFamily="24"/>
                    <a:ea typeface="Times New Roman" pitchFamily="24"/>
                  </a:rPr>
                  <a:t>BD</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0</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100" b="0" i="0" u="none">
                    <a:noFill/>
                    <a:effectLst/>
                    <a:latin typeface="Times New Roman"/>
                    <a:ea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BDC</a:t>
                </a:r>
                <a:r>
                  <a:rPr lang="zh-CN" altLang="zh-CN" sz="2400" b="0" i="0" u="none">
                    <a:solidFill>
                      <a:srgbClr val="FF0000">
                        <a:alpha val="0"/>
                      </a:srgbClr>
                    </a:solidFill>
                    <a:effectLst/>
                    <a:latin typeface="Times New Roman" pitchFamily="24"/>
                    <a:ea typeface="楷体" pitchFamily="24"/>
                  </a:rPr>
                  <a:t>中，</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10</m:t>
                        </m:r>
                      </m:e>
                    </m:rad>
                  </m:oMath>
                </a14:m>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p:txBody>
          </p:sp>
        </mc:Choice>
        <mc:Fallback xmlns="">
          <p:sp>
            <p:nvSpPr>
              <p:cNvPr id="10257" name="yt_shape_10257"/>
              <p:cNvSpPr txBox="1">
                <a:spLocks noRot="1" noChangeAspect="1" noMove="1" noResize="1" noEditPoints="1" noAdjustHandles="1" noChangeArrowheads="1" noChangeShapeType="1" noTextEdit="1"/>
              </p:cNvSpPr>
              <p:nvPr/>
            </p:nvSpPr>
            <p:spPr>
              <a:xfrm>
                <a:off x="497379" y="2021064"/>
                <a:ext cx="7037632" cy="1982722"/>
              </a:xfrm>
              <a:prstGeom prst="rect">
                <a:avLst/>
              </a:prstGeom>
              <a:blipFill>
                <a:blip r:embed="rId3"/>
                <a:stretch>
                  <a:fillRect l="-2686" t="-2769" r="-1820" b="-8308"/>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9C5E81BF-4460-A3B8-5F28-AFFD4CEC5C02}"/>
              </a:ext>
            </a:extLst>
          </p:cNvPr>
          <p:cNvSpPr txBox="1"/>
          <p:nvPr/>
        </p:nvSpPr>
        <p:spPr>
          <a:xfrm>
            <a:off x="407368" y="1974258"/>
            <a:ext cx="64951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于点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E77A6644-5D58-1F56-5554-0F4481120455}"/>
              </a:ext>
            </a:extLst>
          </p:cNvPr>
          <p:cNvSpPr txBox="1"/>
          <p:nvPr/>
        </p:nvSpPr>
        <p:spPr>
          <a:xfrm>
            <a:off x="407368" y="2449746"/>
            <a:ext cx="4142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1AAD1EF4-3D20-AF66-1D2D-D9EDEB1B46D5}"/>
                  </a:ext>
                </a:extLst>
              </p:cNvPr>
              <p:cNvSpPr txBox="1"/>
              <p:nvPr/>
            </p:nvSpPr>
            <p:spPr>
              <a:xfrm>
                <a:off x="407368" y="2925234"/>
                <a:ext cx="7149655" cy="63272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ADB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0</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6.</a:t>
                </a:r>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1AAD1EF4-3D20-AF66-1D2D-D9EDEB1B46D5}"/>
                  </a:ext>
                </a:extLst>
              </p:cNvPr>
              <p:cNvSpPr txBox="1">
                <a:spLocks noRot="1" noChangeAspect="1" noMove="1" noResize="1" noEditPoints="1" noAdjustHandles="1" noChangeArrowheads="1" noChangeShapeType="1" noTextEdit="1"/>
              </p:cNvSpPr>
              <p:nvPr/>
            </p:nvSpPr>
            <p:spPr>
              <a:xfrm>
                <a:off x="407368" y="2925234"/>
                <a:ext cx="7149655" cy="632727"/>
              </a:xfrm>
              <a:prstGeom prst="rect">
                <a:avLst/>
              </a:prstGeom>
              <a:blipFill>
                <a:blip r:embed="rId4"/>
                <a:stretch>
                  <a:fillRect l="-1364" r="-1449" b="-115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F7B4D3C0-4EA5-20DF-D933-42C54FF39D9B}"/>
                  </a:ext>
                </a:extLst>
              </p:cNvPr>
              <p:cNvSpPr txBox="1"/>
              <p:nvPr/>
            </p:nvSpPr>
            <p:spPr>
              <a:xfrm>
                <a:off x="407368" y="3464349"/>
                <a:ext cx="7120572" cy="567068"/>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BDC</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m:t>
                        </m:r>
                      </m:e>
                    </m:rad>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p:sp>
            <p:nvSpPr>
              <p:cNvPr id="6" name="文本框 5">
                <a:extLst>
                  <a:ext uri="{FF2B5EF4-FFF2-40B4-BE49-F238E27FC236}">
                    <a16:creationId xmlns:a16="http://schemas.microsoft.com/office/drawing/2014/main" id="{F7B4D3C0-4EA5-20DF-D933-42C54FF39D9B}"/>
                  </a:ext>
                </a:extLst>
              </p:cNvPr>
              <p:cNvSpPr txBox="1">
                <a:spLocks noRot="1" noChangeAspect="1" noMove="1" noResize="1" noEditPoints="1" noAdjustHandles="1" noChangeArrowheads="1" noChangeShapeType="1" noTextEdit="1"/>
              </p:cNvSpPr>
              <p:nvPr/>
            </p:nvSpPr>
            <p:spPr>
              <a:xfrm>
                <a:off x="407368" y="3464349"/>
                <a:ext cx="7120572" cy="567068"/>
              </a:xfrm>
              <a:prstGeom prst="rect">
                <a:avLst/>
              </a:prstGeom>
              <a:blipFill>
                <a:blip r:embed="rId5"/>
                <a:stretch>
                  <a:fillRect l="-1370" r="-1455" b="-1935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1455</Words>
  <Application>Microsoft Office PowerPoint</Application>
  <PresentationFormat>宽屏</PresentationFormat>
  <Paragraphs>140</Paragraphs>
  <Slides>19</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19</vt:i4>
      </vt:variant>
    </vt:vector>
  </HeadingPairs>
  <TitlesOfParts>
    <vt:vector size="32" baseType="lpstr">
      <vt:lpstr>Finished</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阳鑫</cp:lastModifiedBy>
  <cp:revision>46</cp:revision>
  <dcterms:created xsi:type="dcterms:W3CDTF">2023-05-05T05:33:04Z</dcterms:created>
  <dcterms:modified xsi:type="dcterms:W3CDTF">2023-11-01T09:55:16Z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