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372" r:id="rId8"/>
    <p:sldId id="373" r:id="rId9"/>
    <p:sldId id="375" r:id="rId10"/>
    <p:sldId id="378" r:id="rId11"/>
    <p:sldId id="380" r:id="rId12"/>
    <p:sldId id="385" r:id="rId13"/>
    <p:sldId id="387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60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8" name="yt_shape_13688"/>
          <p:cNvSpPr txBox="1"/>
          <p:nvPr/>
        </p:nvSpPr>
        <p:spPr>
          <a:xfrm>
            <a:off x="551384" y="1248378"/>
            <a:ext cx="51841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平面直角坐标系中点的坐标</a:t>
            </a:r>
          </a:p>
        </p:txBody>
      </p:sp>
      <p:sp>
        <p:nvSpPr>
          <p:cNvPr id="13689" name="yt_shape_13689"/>
          <p:cNvSpPr txBox="1"/>
          <p:nvPr/>
        </p:nvSpPr>
        <p:spPr>
          <a:xfrm>
            <a:off x="551384" y="1747943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株洲石峰区期末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90" name="yt_table_1369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653124"/>
              </p:ext>
            </p:extLst>
          </p:nvPr>
        </p:nvGraphicFramePr>
        <p:xfrm>
          <a:off x="551384" y="2227246"/>
          <a:ext cx="5453063" cy="1901952"/>
        </p:xfrm>
        <a:graphic>
          <a:graphicData uri="http://schemas.openxmlformats.org/drawingml/2006/table">
            <a:tbl>
              <a:tblPr/>
              <a:tblGrid>
                <a:gridCol w="545306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表示同一个点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轴的正半轴上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轴的距离为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pic>
        <p:nvPicPr>
          <p:cNvPr id="3" name="yt_shape_1698822706083" title="H_28.770866">
            <a:extLst>
              <a:ext uri="{FF2B5EF4-FFF2-40B4-BE49-F238E27FC236}">
                <a16:creationId xmlns:a16="http://schemas.microsoft.com/office/drawing/2014/main" id="{C6AB023F-157F-CBEE-B2D1-E43913F6B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87902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F59B59-F682-923A-C189-6AA4C8E7C990}"/>
              </a:ext>
            </a:extLst>
          </p:cNvPr>
          <p:cNvSpPr txBox="1"/>
          <p:nvPr/>
        </p:nvSpPr>
        <p:spPr>
          <a:xfrm>
            <a:off x="6328773" y="17011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5" name="yt_shape_13745"/>
          <p:cNvSpPr txBox="1"/>
          <p:nvPr/>
        </p:nvSpPr>
        <p:spPr>
          <a:xfrm>
            <a:off x="539881" y="1086661"/>
            <a:ext cx="2425857" cy="6301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44" name="yt_image_13744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47" name="yt_shape_13747"/>
          <p:cNvSpPr txBox="1"/>
          <p:nvPr/>
        </p:nvSpPr>
        <p:spPr>
          <a:xfrm>
            <a:off x="540000" y="1772816"/>
            <a:ext cx="11111999" cy="3360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个单位长度，得到平面直角坐标系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x'O'y'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，在新的平面直角坐标系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x'O'y'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个单位后，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F43B42-5B7C-ADFF-4E4A-3495769E3DB6}"/>
              </a:ext>
            </a:extLst>
          </p:cNvPr>
          <p:cNvSpPr txBox="1"/>
          <p:nvPr/>
        </p:nvSpPr>
        <p:spPr>
          <a:xfrm>
            <a:off x="6503127" y="267698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94E31A-F451-25EF-4840-9174C2F46A9E}"/>
              </a:ext>
            </a:extLst>
          </p:cNvPr>
          <p:cNvSpPr txBox="1"/>
          <p:nvPr/>
        </p:nvSpPr>
        <p:spPr>
          <a:xfrm>
            <a:off x="2529614" y="362796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B90D26-3F01-818F-BFBA-23BCFD4597CD}"/>
              </a:ext>
            </a:extLst>
          </p:cNvPr>
          <p:cNvSpPr txBox="1"/>
          <p:nvPr/>
        </p:nvSpPr>
        <p:spPr>
          <a:xfrm>
            <a:off x="2159727" y="4578938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1" name="yt_shape_13751"/>
          <p:cNvSpPr txBox="1"/>
          <p:nvPr/>
        </p:nvSpPr>
        <p:spPr>
          <a:xfrm>
            <a:off x="539881" y="870637"/>
            <a:ext cx="2409699" cy="6301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50" name="yt_image_137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870637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3" name="yt_shape_13753"/>
          <p:cNvSpPr txBox="1"/>
          <p:nvPr/>
        </p:nvSpPr>
        <p:spPr>
          <a:xfrm>
            <a:off x="540000" y="1556792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如图，在平面直角坐标系上有一个点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次向上跳动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，紧接着第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次向左跳动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次向上跳动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次向右跳动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次又向上跳动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次向左跳动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，依此规律跳动下去，点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次跳动至点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57" name="yt_shape_13757"/>
          <p:cNvSpPr txBox="1"/>
          <p:nvPr/>
        </p:nvSpPr>
        <p:spPr>
          <a:xfrm>
            <a:off x="539881" y="6239287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54" name="yt_shape_13754" title="H_163.777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2618" y="4108985"/>
            <a:ext cx="1906524" cy="2148488"/>
            <a:chOff x="0" y="0"/>
            <a:chExt cx="1906524" cy="2148488"/>
          </a:xfrm>
        </p:grpSpPr>
        <p:pic>
          <p:nvPicPr>
            <p:cNvPr id="2" name="yt_image_1375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6524" cy="1683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56" name="yt_shape_13756"/>
            <p:cNvSpPr txBox="1"/>
            <p:nvPr/>
          </p:nvSpPr>
          <p:spPr>
            <a:xfrm>
              <a:off x="343798" y="1719973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B44738B-9623-ECFD-335F-2D2E6B7A2A00}"/>
              </a:ext>
            </a:extLst>
          </p:cNvPr>
          <p:cNvSpPr txBox="1"/>
          <p:nvPr/>
        </p:nvSpPr>
        <p:spPr>
          <a:xfrm>
            <a:off x="3378927" y="341193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8" name="yt_shape_13758"/>
          <p:cNvSpPr txBox="1"/>
          <p:nvPr/>
        </p:nvSpPr>
        <p:spPr>
          <a:xfrm>
            <a:off x="540119" y="11070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，现同时将点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个单位，得到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62" name="yt_shape_13762"/>
          <p:cNvSpPr txBox="1"/>
          <p:nvPr/>
        </p:nvSpPr>
        <p:spPr>
          <a:xfrm>
            <a:off x="540000" y="52667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59" name="yt_shape_13759" title="H_163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9515" y="2461858"/>
            <a:ext cx="2112264" cy="2079639"/>
            <a:chOff x="0" y="0"/>
            <a:chExt cx="2112264" cy="2079639"/>
          </a:xfrm>
        </p:grpSpPr>
        <p:pic>
          <p:nvPicPr>
            <p:cNvPr id="2" name="yt_image_13759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2264" cy="1683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61" name="yt_shape_13761"/>
            <p:cNvSpPr txBox="1"/>
            <p:nvPr/>
          </p:nvSpPr>
          <p:spPr>
            <a:xfrm>
              <a:off x="446668" y="171963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763" name="yt_shape_13763"/>
          <p:cNvSpPr txBox="1"/>
          <p:nvPr/>
        </p:nvSpPr>
        <p:spPr>
          <a:xfrm>
            <a:off x="540000" y="2495785"/>
            <a:ext cx="742808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58F5E5-B656-A8B6-71FF-3BFB7BCA89BB}"/>
              </a:ext>
            </a:extLst>
          </p:cNvPr>
          <p:cNvSpPr txBox="1"/>
          <p:nvPr/>
        </p:nvSpPr>
        <p:spPr>
          <a:xfrm>
            <a:off x="335360" y="3456048"/>
            <a:ext cx="11133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的坐标分别是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539BB5-F52A-D3C2-9B75-C043513E557C}"/>
              </a:ext>
            </a:extLst>
          </p:cNvPr>
          <p:cNvSpPr txBox="1"/>
          <p:nvPr/>
        </p:nvSpPr>
        <p:spPr>
          <a:xfrm>
            <a:off x="335361" y="3931536"/>
            <a:ext cx="53285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同时将点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分别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向上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7EC6458-6BD6-9D86-F6B2-444B90BF997D}"/>
              </a:ext>
            </a:extLst>
          </p:cNvPr>
          <p:cNvSpPr txBox="1"/>
          <p:nvPr/>
        </p:nvSpPr>
        <p:spPr>
          <a:xfrm>
            <a:off x="335360" y="4844826"/>
            <a:ext cx="700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40AB3E-B878-6459-2D65-C54C0FE1A094}"/>
              </a:ext>
            </a:extLst>
          </p:cNvPr>
          <p:cNvSpPr txBox="1"/>
          <p:nvPr/>
        </p:nvSpPr>
        <p:spPr>
          <a:xfrm>
            <a:off x="335360" y="5320314"/>
            <a:ext cx="577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5039B8-100F-E36E-80CC-904F6F56E2F3}"/>
              </a:ext>
            </a:extLst>
          </p:cNvPr>
          <p:cNvSpPr txBox="1"/>
          <p:nvPr/>
        </p:nvSpPr>
        <p:spPr>
          <a:xfrm>
            <a:off x="335360" y="5795802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故答案为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1386" y="4378384"/>
            <a:ext cx="637386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再向右平移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个单位得到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的对应点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倍？若存在，请求出点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的坐标；若不存在，请说明理由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9F8164-9D13-6032-5D6A-A25784855DE5}"/>
              </a:ext>
            </a:extLst>
          </p:cNvPr>
          <p:cNvSpPr txBox="1"/>
          <p:nvPr/>
        </p:nvSpPr>
        <p:spPr>
          <a:xfrm>
            <a:off x="529735" y="2357253"/>
            <a:ext cx="537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存在，设点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F6D0DE-ACC3-DA04-0889-3DCC40D27F52}"/>
              </a:ext>
            </a:extLst>
          </p:cNvPr>
          <p:cNvSpPr txBox="1"/>
          <p:nvPr/>
        </p:nvSpPr>
        <p:spPr>
          <a:xfrm>
            <a:off x="529735" y="2832741"/>
            <a:ext cx="519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FB817A0-D420-175D-A2C6-27850B66EF3A}"/>
                  </a:ext>
                </a:extLst>
              </p:cNvPr>
              <p:cNvSpPr txBox="1"/>
              <p:nvPr/>
            </p:nvSpPr>
            <p:spPr>
              <a:xfrm>
                <a:off x="529735" y="3308229"/>
                <a:ext cx="7090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FB817A0-D420-175D-A2C6-27850B66EF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735" y="3308229"/>
                <a:ext cx="7090473" cy="765061"/>
              </a:xfrm>
              <a:prstGeom prst="rect">
                <a:avLst/>
              </a:prstGeom>
              <a:blipFill>
                <a:blip r:embed="rId2"/>
                <a:stretch>
                  <a:fillRect l="-1376" r="-129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618B0C5-2E7F-FD1D-B527-CFE89976F73A}"/>
              </a:ext>
            </a:extLst>
          </p:cNvPr>
          <p:cNvSpPr txBox="1"/>
          <p:nvPr/>
        </p:nvSpPr>
        <p:spPr>
          <a:xfrm>
            <a:off x="529735" y="3979678"/>
            <a:ext cx="5014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2" name="yt_shape_13759" title="H_163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9515" y="2461858"/>
            <a:ext cx="2112264" cy="2079639"/>
            <a:chOff x="0" y="0"/>
            <a:chExt cx="2112264" cy="2079639"/>
          </a:xfrm>
        </p:grpSpPr>
        <p:pic>
          <p:nvPicPr>
            <p:cNvPr id="13" name="yt_image_13759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12264" cy="1683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3761"/>
            <p:cNvSpPr txBox="1"/>
            <p:nvPr/>
          </p:nvSpPr>
          <p:spPr>
            <a:xfrm>
              <a:off x="446668" y="171963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2" name="yt_shape_13692"/>
          <p:cNvSpPr txBox="1"/>
          <p:nvPr/>
        </p:nvSpPr>
        <p:spPr>
          <a:xfrm>
            <a:off x="540000" y="11247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内蒙古自治区中考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295FE2-8729-92D6-F5CB-FEB096EB2AB9}"/>
              </a:ext>
            </a:extLst>
          </p:cNvPr>
          <p:cNvSpPr txBox="1"/>
          <p:nvPr/>
        </p:nvSpPr>
        <p:spPr>
          <a:xfrm>
            <a:off x="2177189" y="155342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000" y="2567011"/>
            <a:ext cx="596349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为何值时，点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DB92C5-DA16-D83C-9A55-1C1A70D99B88}"/>
              </a:ext>
            </a:extLst>
          </p:cNvPr>
          <p:cNvSpPr txBox="1"/>
          <p:nvPr/>
        </p:nvSpPr>
        <p:spPr>
          <a:xfrm>
            <a:off x="540000" y="3197082"/>
            <a:ext cx="476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3A5CBF-53FE-FAA2-3D17-EB136B6BEF62}"/>
              </a:ext>
            </a:extLst>
          </p:cNvPr>
          <p:cNvSpPr txBox="1"/>
          <p:nvPr/>
        </p:nvSpPr>
        <p:spPr>
          <a:xfrm>
            <a:off x="540000" y="3672570"/>
            <a:ext cx="2686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AA3416-73B8-D072-3AEE-BF3E2C08A660}"/>
              </a:ext>
            </a:extLst>
          </p:cNvPr>
          <p:cNvSpPr txBox="1"/>
          <p:nvPr/>
        </p:nvSpPr>
        <p:spPr>
          <a:xfrm>
            <a:off x="540000" y="4148058"/>
            <a:ext cx="2534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000" y="4761685"/>
            <a:ext cx="596349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为何值时，点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41742A-4561-142E-9BD5-D4A54F9FF579}"/>
              </a:ext>
            </a:extLst>
          </p:cNvPr>
          <p:cNvSpPr txBox="1"/>
          <p:nvPr/>
        </p:nvSpPr>
        <p:spPr>
          <a:xfrm>
            <a:off x="540000" y="5271602"/>
            <a:ext cx="415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轴的距离为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F9BCA34-FCE6-590F-1E9A-15531718EEE7}"/>
              </a:ext>
            </a:extLst>
          </p:cNvPr>
          <p:cNvSpPr txBox="1"/>
          <p:nvPr/>
        </p:nvSpPr>
        <p:spPr>
          <a:xfrm>
            <a:off x="540000" y="5747090"/>
            <a:ext cx="2534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6A77D40-3745-A738-FB89-C7C8A83D50E3}"/>
              </a:ext>
            </a:extLst>
          </p:cNvPr>
          <p:cNvSpPr txBox="1"/>
          <p:nvPr/>
        </p:nvSpPr>
        <p:spPr>
          <a:xfrm>
            <a:off x="540000" y="6222578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4" name="yt_shape_13694"/>
          <p:cNvSpPr txBox="1"/>
          <p:nvPr/>
        </p:nvSpPr>
        <p:spPr>
          <a:xfrm>
            <a:off x="6954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可能在第一象限坐标轴夹角的平分线上吗？若可能，求出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的值；若不可能，请说明理由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845EF9-AF77-6DD1-9DE3-A11A508C99AD}"/>
              </a:ext>
            </a:extLst>
          </p:cNvPr>
          <p:cNvSpPr txBox="1"/>
          <p:nvPr/>
        </p:nvSpPr>
        <p:spPr>
          <a:xfrm>
            <a:off x="605389" y="2288378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9ED828-942E-B18C-EA46-3253E445163B}"/>
              </a:ext>
            </a:extLst>
          </p:cNvPr>
          <p:cNvSpPr txBox="1"/>
          <p:nvPr/>
        </p:nvSpPr>
        <p:spPr>
          <a:xfrm>
            <a:off x="605389" y="2763866"/>
            <a:ext cx="419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F3A952-F1D5-749E-9B30-9293126AFD48}"/>
              </a:ext>
            </a:extLst>
          </p:cNvPr>
          <p:cNvSpPr txBox="1"/>
          <p:nvPr/>
        </p:nvSpPr>
        <p:spPr>
          <a:xfrm>
            <a:off x="605389" y="3239354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在第一象限，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F224893-CD4B-3732-DD93-B0D541941AA9}"/>
              </a:ext>
            </a:extLst>
          </p:cNvPr>
          <p:cNvSpPr txBox="1"/>
          <p:nvPr/>
        </p:nvSpPr>
        <p:spPr>
          <a:xfrm>
            <a:off x="605389" y="3714842"/>
            <a:ext cx="351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5B4E65-EDDB-3C52-3D0E-989B4C5FD99F}"/>
              </a:ext>
            </a:extLst>
          </p:cNvPr>
          <p:cNvSpPr txBox="1"/>
          <p:nvPr/>
        </p:nvSpPr>
        <p:spPr>
          <a:xfrm>
            <a:off x="605389" y="4190330"/>
            <a:ext cx="146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2F8CF2D-5E1A-B230-60FF-306ED85074C7}"/>
              </a:ext>
            </a:extLst>
          </p:cNvPr>
          <p:cNvSpPr txBox="1"/>
          <p:nvPr/>
        </p:nvSpPr>
        <p:spPr>
          <a:xfrm>
            <a:off x="605389" y="4665818"/>
            <a:ext cx="2991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FD24EB-556A-685C-26B7-2B94358DCD4B}"/>
              </a:ext>
            </a:extLst>
          </p:cNvPr>
          <p:cNvSpPr txBox="1"/>
          <p:nvPr/>
        </p:nvSpPr>
        <p:spPr>
          <a:xfrm>
            <a:off x="605389" y="5141307"/>
            <a:ext cx="653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不可能在第一象限坐标轴夹角的平分线上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0" name="yt_shape_13700"/>
          <p:cNvSpPr txBox="1"/>
          <p:nvPr/>
        </p:nvSpPr>
        <p:spPr>
          <a:xfrm>
            <a:off x="479376" y="1243368"/>
            <a:ext cx="61074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建立平面直角坐标系确定点的坐标</a:t>
            </a:r>
          </a:p>
        </p:txBody>
      </p:sp>
      <p:sp>
        <p:nvSpPr>
          <p:cNvPr id="13701" name="yt_shape_13701"/>
          <p:cNvSpPr txBox="1"/>
          <p:nvPr/>
        </p:nvSpPr>
        <p:spPr>
          <a:xfrm>
            <a:off x="479495" y="17429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05" name="yt_table_1370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33039"/>
              </p:ext>
            </p:extLst>
          </p:nvPr>
        </p:nvGraphicFramePr>
        <p:xfrm>
          <a:off x="479376" y="4759836"/>
          <a:ext cx="619982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grpSp>
        <p:nvGrpSpPr>
          <p:cNvPr id="13702" name="yt_shape_13702_skip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4964" y="2508299"/>
            <a:ext cx="1336768" cy="2394818"/>
            <a:chOff x="0" y="0"/>
            <a:chExt cx="1148715" cy="2057922"/>
          </a:xfrm>
        </p:grpSpPr>
        <p:pic>
          <p:nvPicPr>
            <p:cNvPr id="2" name="yt_image_1370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48715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4" name="yt_shape_13704"/>
            <p:cNvSpPr txBox="1"/>
            <p:nvPr/>
          </p:nvSpPr>
          <p:spPr>
            <a:xfrm>
              <a:off x="41076" y="16979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706280">
            <a:extLst>
              <a:ext uri="{FF2B5EF4-FFF2-40B4-BE49-F238E27FC236}">
                <a16:creationId xmlns:a16="http://schemas.microsoft.com/office/drawing/2014/main" id="{81322EA4-67E6-B058-F1C6-88C8A47809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82892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FC416B3-A45F-1DC3-9EE7-3A58D7102494}"/>
              </a:ext>
            </a:extLst>
          </p:cNvPr>
          <p:cNvSpPr txBox="1"/>
          <p:nvPr/>
        </p:nvSpPr>
        <p:spPr>
          <a:xfrm>
            <a:off x="1608684" y="21716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7" name="yt_shape_13707"/>
          <p:cNvSpPr txBox="1"/>
          <p:nvPr/>
        </p:nvSpPr>
        <p:spPr>
          <a:xfrm>
            <a:off x="551384" y="1196752"/>
            <a:ext cx="109564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，如果要使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全等，那么点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11" name="yt_shape_13711"/>
          <p:cNvSpPr txBox="1"/>
          <p:nvPr/>
        </p:nvSpPr>
        <p:spPr>
          <a:xfrm>
            <a:off x="551265" y="52969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08" name="yt_shape_13708" title="H_193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6845" y="2516284"/>
            <a:ext cx="2140839" cy="2457972"/>
            <a:chOff x="0" y="0"/>
            <a:chExt cx="2140839" cy="2457972"/>
          </a:xfrm>
        </p:grpSpPr>
        <p:pic>
          <p:nvPicPr>
            <p:cNvPr id="2" name="yt_image_1370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0839" cy="2061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10" name="yt_shape_13710"/>
            <p:cNvSpPr txBox="1"/>
            <p:nvPr/>
          </p:nvSpPr>
          <p:spPr>
            <a:xfrm>
              <a:off x="537138" y="20979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4A0BB2-0DCB-9BEC-3153-4CBD02165881}"/>
              </a:ext>
            </a:extLst>
          </p:cNvPr>
          <p:cNvSpPr txBox="1"/>
          <p:nvPr/>
        </p:nvSpPr>
        <p:spPr>
          <a:xfrm>
            <a:off x="5780688" y="1571968"/>
            <a:ext cx="60872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2" name="yt_shape_137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如图是某市的部分简图，如果少年宫的坐标为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，宾馆的坐标为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，请建立适当的平面直角坐标系，并分别写出其余四个地方的坐标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13" name="yt_image_13713" title="H_200.899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7111" y="2011799"/>
            <a:ext cx="2688336" cy="255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14" name="yt_image_13714" title="H_211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8048" y="2011799"/>
            <a:ext cx="2736342" cy="268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0FB798-96D5-71D2-37CA-7417E65EEF33}"/>
              </a:ext>
            </a:extLst>
          </p:cNvPr>
          <p:cNvSpPr txBox="1"/>
          <p:nvPr/>
        </p:nvSpPr>
        <p:spPr>
          <a:xfrm>
            <a:off x="450108" y="5173298"/>
            <a:ext cx="993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解：依题意，得原点在客运站的位置，建立如图所示的平面直角坐标系，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9F853F-0B0C-8C55-79D9-661386E41B87}"/>
              </a:ext>
            </a:extLst>
          </p:cNvPr>
          <p:cNvSpPr txBox="1"/>
          <p:nvPr/>
        </p:nvSpPr>
        <p:spPr>
          <a:xfrm>
            <a:off x="450108" y="5648786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则超市、客运站、医院、体育馆的坐标分别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601725-DEB1-A3B1-5946-B123AFC8C01E}"/>
              </a:ext>
            </a:extLst>
          </p:cNvPr>
          <p:cNvSpPr txBox="1"/>
          <p:nvPr/>
        </p:nvSpPr>
        <p:spPr>
          <a:xfrm>
            <a:off x="450108" y="6124274"/>
            <a:ext cx="823818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9736" y="4415208"/>
            <a:ext cx="126188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题图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9" name="yt_shape_13719"/>
          <p:cNvSpPr txBox="1"/>
          <p:nvPr/>
        </p:nvSpPr>
        <p:spPr>
          <a:xfrm>
            <a:off x="539881" y="1239253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轴对称与平移的坐标表示</a:t>
            </a:r>
          </a:p>
        </p:txBody>
      </p:sp>
      <p:sp>
        <p:nvSpPr>
          <p:cNvPr id="13720" name="yt_shape_13720"/>
          <p:cNvSpPr txBox="1"/>
          <p:nvPr/>
        </p:nvSpPr>
        <p:spPr>
          <a:xfrm>
            <a:off x="540000" y="17388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个单位，得到点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1" name="yt_table_137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241316"/>
              </p:ext>
            </p:extLst>
          </p:nvPr>
        </p:nvGraphicFramePr>
        <p:xfrm>
          <a:off x="539881" y="2698253"/>
          <a:ext cx="6504623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pic>
        <p:nvPicPr>
          <p:cNvPr id="3" name="yt_shape_1698822706491" title="H_28.770866">
            <a:extLst>
              <a:ext uri="{FF2B5EF4-FFF2-40B4-BE49-F238E27FC236}">
                <a16:creationId xmlns:a16="http://schemas.microsoft.com/office/drawing/2014/main" id="{618F5E38-D49B-EE9F-B8E3-41A6E1292F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78777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BB45D3-CE3A-1D9E-B240-6EF7A006CFAC}"/>
              </a:ext>
            </a:extLst>
          </p:cNvPr>
          <p:cNvSpPr txBox="1"/>
          <p:nvPr/>
        </p:nvSpPr>
        <p:spPr>
          <a:xfrm>
            <a:off x="6917463" y="21675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3" name="yt_shape_13723"/>
          <p:cNvSpPr txBox="1"/>
          <p:nvPr/>
        </p:nvSpPr>
        <p:spPr>
          <a:xfrm>
            <a:off x="540000" y="123557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中，将四边形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先向下平移，再向右平移得到四边形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7" name="yt_table_1372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335438"/>
              </p:ext>
            </p:extLst>
          </p:nvPr>
        </p:nvGraphicFramePr>
        <p:xfrm>
          <a:off x="539881" y="2675144"/>
          <a:ext cx="2176463" cy="1901952"/>
        </p:xfrm>
        <a:graphic>
          <a:graphicData uri="http://schemas.openxmlformats.org/drawingml/2006/table">
            <a:tbl>
              <a:tblPr/>
              <a:tblGrid>
                <a:gridCol w="2176463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grpSp>
        <p:nvGrpSpPr>
          <p:cNvPr id="13724" name="yt_shape_13724_skip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3022" y="2675144"/>
            <a:ext cx="2396871" cy="2132152"/>
            <a:chOff x="0" y="0"/>
            <a:chExt cx="2396871" cy="2132152"/>
          </a:xfrm>
        </p:grpSpPr>
        <p:pic>
          <p:nvPicPr>
            <p:cNvPr id="2" name="yt_image_1372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6871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26" name="yt_shape_13726"/>
            <p:cNvSpPr txBox="1"/>
            <p:nvPr/>
          </p:nvSpPr>
          <p:spPr>
            <a:xfrm>
              <a:off x="665154" y="1703637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9CC64D7-556D-722E-96B7-E7A4F8AB0D04}"/>
              </a:ext>
            </a:extLst>
          </p:cNvPr>
          <p:cNvSpPr txBox="1"/>
          <p:nvPr/>
        </p:nvSpPr>
        <p:spPr>
          <a:xfrm>
            <a:off x="2413727" y="213974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729"/>
          <p:cNvSpPr txBox="1"/>
          <p:nvPr/>
        </p:nvSpPr>
        <p:spPr>
          <a:xfrm>
            <a:off x="539881" y="5301208"/>
            <a:ext cx="1146053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轴对称，则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5B42D94-6C4C-AE13-8D67-5EBBFB958612}"/>
              </a:ext>
            </a:extLst>
          </p:cNvPr>
          <p:cNvSpPr txBox="1"/>
          <p:nvPr/>
        </p:nvSpPr>
        <p:spPr>
          <a:xfrm>
            <a:off x="10698200" y="5191568"/>
            <a:ext cx="94217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4" name="yt_shape_13734"/>
          <p:cNvSpPr txBox="1"/>
          <p:nvPr/>
        </p:nvSpPr>
        <p:spPr>
          <a:xfrm>
            <a:off x="540000" y="38933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31" name="yt_shape_13731" title="H_198.733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071664" y="1582072"/>
            <a:ext cx="2180844" cy="2523911"/>
            <a:chOff x="0" y="0"/>
            <a:chExt cx="2180844" cy="2523911"/>
          </a:xfrm>
        </p:grpSpPr>
        <p:pic>
          <p:nvPicPr>
            <p:cNvPr id="2" name="yt_image_1373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80844" cy="2127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33" name="yt_shape_13733"/>
            <p:cNvSpPr txBox="1"/>
            <p:nvPr/>
          </p:nvSpPr>
          <p:spPr>
            <a:xfrm>
              <a:off x="480958" y="216391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735" name="yt_shape_13735"/>
          <p:cNvSpPr txBox="1"/>
          <p:nvPr/>
        </p:nvSpPr>
        <p:spPr>
          <a:xfrm>
            <a:off x="540000" y="4266783"/>
            <a:ext cx="76238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个单位后得到的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3736" name="yt_shape_13736"/>
          <p:cNvSpPr txBox="1"/>
          <p:nvPr/>
        </p:nvSpPr>
        <p:spPr>
          <a:xfrm>
            <a:off x="540000" y="5155133"/>
            <a:ext cx="60673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4" name="矩形 3"/>
          <p:cNvSpPr/>
          <p:nvPr/>
        </p:nvSpPr>
        <p:spPr>
          <a:xfrm>
            <a:off x="335360" y="742115"/>
            <a:ext cx="1203672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怀化洪江期末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如图，在平面直角坐标系中，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的三个顶点分别为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0" name="yt_image_137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187" y="1493214"/>
            <a:ext cx="2497455" cy="249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46FBE66-EDB3-CE12-119F-DB12D1ED69AF}"/>
              </a:ext>
            </a:extLst>
          </p:cNvPr>
          <p:cNvSpPr txBox="1"/>
          <p:nvPr/>
        </p:nvSpPr>
        <p:spPr>
          <a:xfrm>
            <a:off x="598783" y="4675224"/>
            <a:ext cx="494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B571A5-9F55-DBCE-0282-B72320975CDC}"/>
              </a:ext>
            </a:extLst>
          </p:cNvPr>
          <p:cNvSpPr txBox="1"/>
          <p:nvPr/>
        </p:nvSpPr>
        <p:spPr>
          <a:xfrm>
            <a:off x="471389" y="5543500"/>
            <a:ext cx="433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3737"/>
          <p:cNvSpPr txBox="1"/>
          <p:nvPr/>
        </p:nvSpPr>
        <p:spPr>
          <a:xfrm>
            <a:off x="540000" y="5990357"/>
            <a:ext cx="54277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三个顶点的坐标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F3DABC3-AB7D-B830-F454-5481CD35339F}"/>
              </a:ext>
            </a:extLst>
          </p:cNvPr>
          <p:cNvSpPr txBox="1"/>
          <p:nvPr/>
        </p:nvSpPr>
        <p:spPr>
          <a:xfrm>
            <a:off x="464349" y="6353298"/>
            <a:ext cx="11006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三个顶点的坐标为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1526</Words>
  <Application>Microsoft Office PowerPoint</Application>
  <PresentationFormat>宽屏</PresentationFormat>
  <Paragraphs>97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2023-11-02T00:56:49Z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