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70" r:id="rId6"/>
    <p:sldId id="371" r:id="rId7"/>
    <p:sldId id="374" r:id="rId8"/>
    <p:sldId id="375" r:id="rId9"/>
    <p:sldId id="391" r:id="rId10"/>
    <p:sldId id="376" r:id="rId11"/>
    <p:sldId id="392" r:id="rId12"/>
    <p:sldId id="377" r:id="rId13"/>
    <p:sldId id="379" r:id="rId14"/>
    <p:sldId id="380" r:id="rId15"/>
    <p:sldId id="394" r:id="rId16"/>
    <p:sldId id="381" r:id="rId17"/>
    <p:sldId id="395" r:id="rId18"/>
    <p:sldId id="382" r:id="rId19"/>
    <p:sldId id="385" r:id="rId20"/>
    <p:sldId id="397" r:id="rId21"/>
    <p:sldId id="389" r:id="rId22"/>
    <p:sldId id="398" r:id="rId23"/>
    <p:sldId id="399" r:id="rId24"/>
    <p:sldId id="256" r:id="rId2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60"/>
      </p:cViewPr>
      <p:guideLst>
        <p:guide orient="horz" pos="75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6" name="yt_shape_12816"/>
          <p:cNvSpPr txBox="1"/>
          <p:nvPr/>
        </p:nvSpPr>
        <p:spPr>
          <a:xfrm>
            <a:off x="540000" y="1143959"/>
            <a:ext cx="48763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多边形的内角和与外角和</a:t>
            </a:r>
          </a:p>
        </p:txBody>
      </p:sp>
      <p:sp>
        <p:nvSpPr>
          <p:cNvPr id="12817" name="yt_shape_12817"/>
          <p:cNvSpPr txBox="1"/>
          <p:nvPr/>
        </p:nvSpPr>
        <p:spPr>
          <a:xfrm>
            <a:off x="540119" y="1643524"/>
            <a:ext cx="1066844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天心区月考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已知一个多边形的内角和是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，则这个多边形的对角线条数是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18" name="yt_table_1281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518307"/>
              </p:ext>
            </p:extLst>
          </p:nvPr>
        </p:nvGraphicFramePr>
        <p:xfrm>
          <a:off x="540000" y="2602959"/>
          <a:ext cx="7871779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</a:tbl>
          </a:graphicData>
        </a:graphic>
      </p:graphicFrame>
      <p:sp>
        <p:nvSpPr>
          <p:cNvPr id="12820" name="yt_shape_12820"/>
          <p:cNvSpPr txBox="1"/>
          <p:nvPr/>
        </p:nvSpPr>
        <p:spPr>
          <a:xfrm>
            <a:off x="540119" y="3129130"/>
            <a:ext cx="1066844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如图是由射线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组成的平面图形，若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24" name="yt_table_1282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686748"/>
              </p:ext>
            </p:extLst>
          </p:nvPr>
        </p:nvGraphicFramePr>
        <p:xfrm>
          <a:off x="540000" y="4088565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</a:tbl>
          </a:graphicData>
        </a:graphic>
      </p:graphicFrame>
      <p:grpSp>
        <p:nvGrpSpPr>
          <p:cNvPr id="12821" name="yt_shape_12821_skip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11772" y="3933056"/>
            <a:ext cx="1796796" cy="1985913"/>
            <a:chOff x="0" y="0"/>
            <a:chExt cx="1796796" cy="1985913"/>
          </a:xfrm>
        </p:grpSpPr>
        <p:pic>
          <p:nvPicPr>
            <p:cNvPr id="2" name="yt_image_1282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6796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23" name="yt_shape_12823"/>
            <p:cNvSpPr txBox="1"/>
            <p:nvPr/>
          </p:nvSpPr>
          <p:spPr>
            <a:xfrm>
              <a:off x="365117" y="16259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541293">
            <a:extLst>
              <a:ext uri="{FF2B5EF4-FFF2-40B4-BE49-F238E27FC236}">
                <a16:creationId xmlns:a16="http://schemas.microsoft.com/office/drawing/2014/main" id="{753DF1C4-D948-582E-0DD3-E9D72EF268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83483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5A7BE20-B76B-0180-5EC1-0F779073E15A}"/>
              </a:ext>
            </a:extLst>
          </p:cNvPr>
          <p:cNvSpPr txBox="1"/>
          <p:nvPr/>
        </p:nvSpPr>
        <p:spPr>
          <a:xfrm>
            <a:off x="1199456" y="20469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373FEF-A83E-B189-21D3-290FAF796170}"/>
              </a:ext>
            </a:extLst>
          </p:cNvPr>
          <p:cNvSpPr txBox="1"/>
          <p:nvPr/>
        </p:nvSpPr>
        <p:spPr>
          <a:xfrm>
            <a:off x="6072755" y="354524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75" name="yt_shape_12875"/>
              <p:cNvSpPr txBox="1"/>
              <p:nvPr/>
            </p:nvSpPr>
            <p:spPr>
              <a:xfrm>
                <a:off x="540000" y="900000"/>
                <a:ext cx="6256521" cy="54431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的中点，等边三角形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的边长是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875" name="yt_shape_12875" descr="{&quot;rangeId&quot;:3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56521" cy="5443157"/>
              </a:xfrm>
              <a:prstGeom prst="rect">
                <a:avLst/>
              </a:prstGeom>
              <a:blipFill>
                <a:blip r:embed="rId2"/>
                <a:stretch>
                  <a:fillRect l="-3021" t="-1008" r="-2144" b="-2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706CF3E-B0B1-64C2-E1C5-80BAD8B18492}"/>
              </a:ext>
            </a:extLst>
          </p:cNvPr>
          <p:cNvSpPr txBox="1"/>
          <p:nvPr/>
        </p:nvSpPr>
        <p:spPr>
          <a:xfrm>
            <a:off x="419431" y="1729376"/>
            <a:ext cx="3429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lang="zh-CN" altLang="en-US" sz="2400" u="dbl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-apple-system"/>
              </a:rPr>
              <a:t>∥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E0E58F-9DEC-55AD-D3F6-68B6668A3B8E}"/>
              </a:ext>
            </a:extLst>
          </p:cNvPr>
          <p:cNvSpPr txBox="1"/>
          <p:nvPr/>
        </p:nvSpPr>
        <p:spPr>
          <a:xfrm>
            <a:off x="419431" y="2204864"/>
            <a:ext cx="558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2E62C5-82C8-1528-5FE4-3C72DE52B591}"/>
              </a:ext>
            </a:extLst>
          </p:cNvPr>
          <p:cNvSpPr txBox="1"/>
          <p:nvPr/>
        </p:nvSpPr>
        <p:spPr>
          <a:xfrm>
            <a:off x="419431" y="2680352"/>
            <a:ext cx="637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的中点，等边三角形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的边长是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D7BF816-1A4F-57C5-6782-E2EC94967D1E}"/>
                  </a:ext>
                </a:extLst>
              </p:cNvPr>
              <p:cNvSpPr txBox="1"/>
              <p:nvPr/>
            </p:nvSpPr>
            <p:spPr>
              <a:xfrm>
                <a:off x="419431" y="3155840"/>
                <a:ext cx="47854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D7BF816-1A4F-57C5-6782-E2EC94967D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431" y="3155840"/>
                <a:ext cx="4785423" cy="765061"/>
              </a:xfrm>
              <a:prstGeom prst="rect">
                <a:avLst/>
              </a:prstGeom>
              <a:blipFill>
                <a:blip r:embed="rId3"/>
                <a:stretch>
                  <a:fillRect l="-2038" r="-229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E077B58-B34C-AA63-BC8C-2A2A889C5038}"/>
                  </a:ext>
                </a:extLst>
              </p:cNvPr>
              <p:cNvSpPr txBox="1"/>
              <p:nvPr/>
            </p:nvSpPr>
            <p:spPr>
              <a:xfrm>
                <a:off x="419431" y="3827289"/>
                <a:ext cx="3645028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E077B58-B34C-AA63-BC8C-2A2A889C50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431" y="3827289"/>
                <a:ext cx="3645028" cy="631267"/>
              </a:xfrm>
              <a:prstGeom prst="rect">
                <a:avLst/>
              </a:prstGeom>
              <a:blipFill>
                <a:blip r:embed="rId4"/>
                <a:stretch>
                  <a:fillRect l="-2676" r="-2508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020C655-8C2A-4C47-A5A1-8F9E462C421E}"/>
                  </a:ext>
                </a:extLst>
              </p:cNvPr>
              <p:cNvSpPr txBox="1"/>
              <p:nvPr/>
            </p:nvSpPr>
            <p:spPr>
              <a:xfrm>
                <a:off x="419431" y="4364944"/>
                <a:ext cx="1605789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020C655-8C2A-4C47-A5A1-8F9E462C42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431" y="4364944"/>
                <a:ext cx="1605789" cy="554685"/>
              </a:xfrm>
              <a:prstGeom prst="rect">
                <a:avLst/>
              </a:prstGeom>
              <a:blipFill>
                <a:blip r:embed="rId5"/>
                <a:stretch>
                  <a:fillRect l="-6084" t="-1099" r="-6084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2874"/>
          <p:cNvSpPr txBox="1"/>
          <p:nvPr/>
        </p:nvSpPr>
        <p:spPr>
          <a:xfrm>
            <a:off x="540000" y="1196975"/>
            <a:ext cx="21448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4" name="yt_shape_12869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360" y="2420888"/>
            <a:ext cx="2173983" cy="2017193"/>
            <a:chOff x="0" y="0"/>
            <a:chExt cx="1957959" cy="1816749"/>
          </a:xfrm>
        </p:grpSpPr>
        <p:pic>
          <p:nvPicPr>
            <p:cNvPr id="15" name="yt_image_12869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957959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yt_shape_12871"/>
            <p:cNvSpPr txBox="1"/>
            <p:nvPr/>
          </p:nvSpPr>
          <p:spPr>
            <a:xfrm>
              <a:off x="369515" y="145674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9" name="yt_shape_12879"/>
          <p:cNvSpPr txBox="1"/>
          <p:nvPr/>
        </p:nvSpPr>
        <p:spPr>
          <a:xfrm>
            <a:off x="545432" y="1192287"/>
            <a:ext cx="54918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特殊平行四边形的判定和性质</a:t>
            </a:r>
          </a:p>
        </p:txBody>
      </p:sp>
      <p:sp>
        <p:nvSpPr>
          <p:cNvPr id="12880" name="yt_shape_12880"/>
          <p:cNvSpPr txBox="1"/>
          <p:nvPr/>
        </p:nvSpPr>
        <p:spPr>
          <a:xfrm>
            <a:off x="545551" y="1691852"/>
            <a:ext cx="11651881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中，以对角线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为一边作菱形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84" name="yt_table_1288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109749"/>
              </p:ext>
            </p:extLst>
          </p:nvPr>
        </p:nvGraphicFramePr>
        <p:xfrm>
          <a:off x="550740" y="2340000"/>
          <a:ext cx="8375016" cy="475488"/>
        </p:xfrm>
        <a:graphic>
          <a:graphicData uri="http://schemas.openxmlformats.org/drawingml/2006/table">
            <a:tbl>
              <a:tblPr/>
              <a:tblGrid>
                <a:gridCol w="2468880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A.22.5°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</a:tbl>
          </a:graphicData>
        </a:graphic>
      </p:graphicFrame>
      <p:grpSp>
        <p:nvGrpSpPr>
          <p:cNvPr id="12881" name="yt_shape_12881_skip" title="H_114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2348880"/>
            <a:ext cx="2285616" cy="1713817"/>
            <a:chOff x="0" y="0"/>
            <a:chExt cx="1939671" cy="1454418"/>
          </a:xfrm>
        </p:grpSpPr>
        <p:pic>
          <p:nvPicPr>
            <p:cNvPr id="2" name="yt_image_1288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9671" cy="10584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83" name="yt_shape_12883"/>
            <p:cNvSpPr txBox="1"/>
            <p:nvPr/>
          </p:nvSpPr>
          <p:spPr>
            <a:xfrm>
              <a:off x="360371" y="109441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542027">
            <a:extLst>
              <a:ext uri="{FF2B5EF4-FFF2-40B4-BE49-F238E27FC236}">
                <a16:creationId xmlns:a16="http://schemas.microsoft.com/office/drawing/2014/main" id="{AA3A9E2E-B395-0299-FB11-C8B30FFA97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32" y="1231811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BD1F245-FC26-BB62-3B2C-9F219A12B2DA}"/>
              </a:ext>
            </a:extLst>
          </p:cNvPr>
          <p:cNvSpPr txBox="1"/>
          <p:nvPr/>
        </p:nvSpPr>
        <p:spPr>
          <a:xfrm>
            <a:off x="11230659" y="16410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86" name="yt_shape_12886"/>
              <p:cNvSpPr txBox="1"/>
              <p:nvPr/>
            </p:nvSpPr>
            <p:spPr>
              <a:xfrm>
                <a:off x="365731" y="1052736"/>
                <a:ext cx="11460537" cy="10070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河南省中考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如图，在边长为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886" name="yt_shape_128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731" y="1052736"/>
                <a:ext cx="11460537" cy="1007007"/>
              </a:xfrm>
              <a:prstGeom prst="rect">
                <a:avLst/>
              </a:prstGeom>
              <a:blipFill>
                <a:blip r:embed="rId2"/>
                <a:stretch>
                  <a:fillRect l="-1649" t="-2424" r="-851" b="-12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91" name="yt_shape_12891"/>
          <p:cNvSpPr txBox="1"/>
          <p:nvPr/>
        </p:nvSpPr>
        <p:spPr>
          <a:xfrm>
            <a:off x="365612" y="44374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88" name="yt_shape_12888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7888" y="2303512"/>
            <a:ext cx="1695709" cy="2456554"/>
            <a:chOff x="0" y="0"/>
            <a:chExt cx="1170432" cy="1695591"/>
          </a:xfrm>
        </p:grpSpPr>
        <p:pic>
          <p:nvPicPr>
            <p:cNvPr id="2" name="yt_image_12888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70432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90" name="yt_shape_12890"/>
            <p:cNvSpPr txBox="1"/>
            <p:nvPr/>
          </p:nvSpPr>
          <p:spPr>
            <a:xfrm>
              <a:off x="-24248" y="133559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C49B475-72AB-E410-D12F-936618F0A348}"/>
              </a:ext>
            </a:extLst>
          </p:cNvPr>
          <p:cNvSpPr txBox="1"/>
          <p:nvPr/>
        </p:nvSpPr>
        <p:spPr>
          <a:xfrm>
            <a:off x="11188982" y="1502266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2" name="yt_shape_12892"/>
          <p:cNvSpPr txBox="1"/>
          <p:nvPr/>
        </p:nvSpPr>
        <p:spPr>
          <a:xfrm>
            <a:off x="540000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是中线，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96" name="yt_shape_12896"/>
          <p:cNvSpPr txBox="1"/>
          <p:nvPr/>
        </p:nvSpPr>
        <p:spPr>
          <a:xfrm>
            <a:off x="539881" y="36133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93" name="yt_shape_12893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76201" y="1817615"/>
            <a:ext cx="2505622" cy="1829669"/>
            <a:chOff x="0" y="0"/>
            <a:chExt cx="2112264" cy="1542429"/>
          </a:xfrm>
        </p:grpSpPr>
        <p:pic>
          <p:nvPicPr>
            <p:cNvPr id="2" name="yt_image_12893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2264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95" name="yt_shape_12895"/>
            <p:cNvSpPr txBox="1"/>
            <p:nvPr/>
          </p:nvSpPr>
          <p:spPr>
            <a:xfrm>
              <a:off x="446668" y="118242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897" name="yt_shape_12897"/>
          <p:cNvSpPr txBox="1"/>
          <p:nvPr/>
        </p:nvSpPr>
        <p:spPr>
          <a:xfrm>
            <a:off x="539881" y="1772816"/>
            <a:ext cx="3093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36B75A-665E-B2FF-A7E4-1DA60F3384F4}"/>
              </a:ext>
            </a:extLst>
          </p:cNvPr>
          <p:cNvSpPr txBox="1"/>
          <p:nvPr/>
        </p:nvSpPr>
        <p:spPr>
          <a:xfrm>
            <a:off x="347113" y="2204864"/>
            <a:ext cx="353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0AE5C51-9255-E561-36C8-833C6BD14D92}"/>
              </a:ext>
            </a:extLst>
          </p:cNvPr>
          <p:cNvSpPr txBox="1"/>
          <p:nvPr/>
        </p:nvSpPr>
        <p:spPr>
          <a:xfrm>
            <a:off x="347113" y="2636912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B5C92A3-CB9A-4739-D4F0-F91876965AC7}"/>
              </a:ext>
            </a:extLst>
          </p:cNvPr>
          <p:cNvSpPr txBox="1"/>
          <p:nvPr/>
        </p:nvSpPr>
        <p:spPr>
          <a:xfrm>
            <a:off x="347113" y="3140968"/>
            <a:ext cx="2601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DC5A7AE-91D2-C3BB-6C7A-C523D9D2BFCA}"/>
              </a:ext>
            </a:extLst>
          </p:cNvPr>
          <p:cNvSpPr txBox="1"/>
          <p:nvPr/>
        </p:nvSpPr>
        <p:spPr>
          <a:xfrm>
            <a:off x="347113" y="3573016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8D797AD-0971-C167-96A1-749352385A3B}"/>
              </a:ext>
            </a:extLst>
          </p:cNvPr>
          <p:cNvSpPr txBox="1"/>
          <p:nvPr/>
        </p:nvSpPr>
        <p:spPr>
          <a:xfrm>
            <a:off x="347113" y="4077072"/>
            <a:ext cx="315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3B22FD4-E1C5-9F05-EEA1-2100831AA37E}"/>
              </a:ext>
            </a:extLst>
          </p:cNvPr>
          <p:cNvSpPr txBox="1"/>
          <p:nvPr/>
        </p:nvSpPr>
        <p:spPr>
          <a:xfrm>
            <a:off x="347113" y="4581128"/>
            <a:ext cx="407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4EC7A6A-9441-94BA-41AC-57BF716E5E12}"/>
              </a:ext>
            </a:extLst>
          </p:cNvPr>
          <p:cNvSpPr txBox="1"/>
          <p:nvPr/>
        </p:nvSpPr>
        <p:spPr>
          <a:xfrm>
            <a:off x="347113" y="5013176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24EC11C-BEA5-18F7-FC6D-42F7C15A1917}"/>
              </a:ext>
            </a:extLst>
          </p:cNvPr>
          <p:cNvSpPr txBox="1"/>
          <p:nvPr/>
        </p:nvSpPr>
        <p:spPr>
          <a:xfrm>
            <a:off x="347113" y="5517232"/>
            <a:ext cx="582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是中线，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CD9E71C-4DA0-E171-1670-47A5D28A23FA}"/>
                  </a:ext>
                </a:extLst>
              </p:cNvPr>
              <p:cNvSpPr txBox="1"/>
              <p:nvPr/>
            </p:nvSpPr>
            <p:spPr>
              <a:xfrm>
                <a:off x="319729" y="5845084"/>
                <a:ext cx="34582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CD9E71C-4DA0-E171-1670-47A5D28A23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729" y="5845084"/>
                <a:ext cx="3458273" cy="765061"/>
              </a:xfrm>
              <a:prstGeom prst="rect">
                <a:avLst/>
              </a:prstGeom>
              <a:blipFill>
                <a:blip r:embed="rId3"/>
                <a:stretch>
                  <a:fillRect l="-2641" r="-281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8C97CD29-1073-4450-4CD8-C360B8743F07}"/>
              </a:ext>
            </a:extLst>
          </p:cNvPr>
          <p:cNvSpPr txBox="1"/>
          <p:nvPr/>
        </p:nvSpPr>
        <p:spPr>
          <a:xfrm>
            <a:off x="347113" y="6399351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1" name="yt_shape_12901"/>
          <p:cNvSpPr txBox="1"/>
          <p:nvPr/>
        </p:nvSpPr>
        <p:spPr>
          <a:xfrm>
            <a:off x="540000" y="1954348"/>
            <a:ext cx="5366854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是正方形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证明如下：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是中线，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是矩形，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是正方形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A6DAB6-9619-9452-35B3-83D93D227F6E}"/>
              </a:ext>
            </a:extLst>
          </p:cNvPr>
          <p:cNvSpPr txBox="1"/>
          <p:nvPr/>
        </p:nvSpPr>
        <p:spPr>
          <a:xfrm>
            <a:off x="449989" y="1907542"/>
            <a:ext cx="4556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8AC6F5-7DBD-7CE0-B221-2034A3A4C110}"/>
              </a:ext>
            </a:extLst>
          </p:cNvPr>
          <p:cNvSpPr txBox="1"/>
          <p:nvPr/>
        </p:nvSpPr>
        <p:spPr>
          <a:xfrm>
            <a:off x="449989" y="2383030"/>
            <a:ext cx="5495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证明如下：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EC5592-43AA-DADB-0AAC-2103FFE1DC2E}"/>
              </a:ext>
            </a:extLst>
          </p:cNvPr>
          <p:cNvSpPr txBox="1"/>
          <p:nvPr/>
        </p:nvSpPr>
        <p:spPr>
          <a:xfrm>
            <a:off x="449989" y="2858518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FC2BEE-E4D2-E93E-C473-681F4FB50E38}"/>
              </a:ext>
            </a:extLst>
          </p:cNvPr>
          <p:cNvSpPr txBox="1"/>
          <p:nvPr/>
        </p:nvSpPr>
        <p:spPr>
          <a:xfrm>
            <a:off x="449989" y="3334006"/>
            <a:ext cx="348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是中线，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DF708F-D4F8-7AF0-1097-8FDD764AE866}"/>
              </a:ext>
            </a:extLst>
          </p:cNvPr>
          <p:cNvSpPr txBox="1"/>
          <p:nvPr/>
        </p:nvSpPr>
        <p:spPr>
          <a:xfrm>
            <a:off x="449989" y="3809494"/>
            <a:ext cx="4504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86A15C-7ABB-7B4E-B5C5-674744123515}"/>
              </a:ext>
            </a:extLst>
          </p:cNvPr>
          <p:cNvSpPr txBox="1"/>
          <p:nvPr/>
        </p:nvSpPr>
        <p:spPr>
          <a:xfrm>
            <a:off x="449989" y="4284982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5EF11B-62B0-EAB4-C14A-A3B05C7719E0}"/>
              </a:ext>
            </a:extLst>
          </p:cNvPr>
          <p:cNvSpPr txBox="1"/>
          <p:nvPr/>
        </p:nvSpPr>
        <p:spPr>
          <a:xfrm>
            <a:off x="449989" y="4760470"/>
            <a:ext cx="349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0" name="yt_shape_12893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76201" y="1817615"/>
            <a:ext cx="2505622" cy="1829669"/>
            <a:chOff x="0" y="0"/>
            <a:chExt cx="2112264" cy="1542429"/>
          </a:xfrm>
        </p:grpSpPr>
        <p:pic>
          <p:nvPicPr>
            <p:cNvPr id="11" name="yt_image_12893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2264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2895"/>
            <p:cNvSpPr txBox="1"/>
            <p:nvPr/>
          </p:nvSpPr>
          <p:spPr>
            <a:xfrm>
              <a:off x="446668" y="118242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" name="yt_shape_12899"/>
          <p:cNvSpPr txBox="1"/>
          <p:nvPr/>
        </p:nvSpPr>
        <p:spPr>
          <a:xfrm>
            <a:off x="625414" y="1235687"/>
            <a:ext cx="88806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，试判断四边形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的形状，并证明你的结论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" name="yt_shape_12903"/>
          <p:cNvSpPr txBox="1"/>
          <p:nvPr/>
        </p:nvSpPr>
        <p:spPr>
          <a:xfrm>
            <a:off x="540000" y="1196975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07" name="yt_shape_12907"/>
          <p:cNvSpPr txBox="1"/>
          <p:nvPr/>
        </p:nvSpPr>
        <p:spPr>
          <a:xfrm>
            <a:off x="539881" y="442646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04" name="yt_shape_12904" title="H_162.4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265" y="1878927"/>
            <a:ext cx="1805935" cy="2577500"/>
            <a:chOff x="0" y="0"/>
            <a:chExt cx="1445895" cy="2063637"/>
          </a:xfrm>
        </p:grpSpPr>
        <p:pic>
          <p:nvPicPr>
            <p:cNvPr id="2" name="yt_image_12904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45895" cy="166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06" name="yt_shape_12906"/>
            <p:cNvSpPr txBox="1"/>
            <p:nvPr/>
          </p:nvSpPr>
          <p:spPr>
            <a:xfrm>
              <a:off x="113483" y="170363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908" name="yt_shape_12908"/>
          <p:cNvSpPr txBox="1"/>
          <p:nvPr/>
        </p:nvSpPr>
        <p:spPr>
          <a:xfrm>
            <a:off x="363256" y="2204864"/>
            <a:ext cx="31290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B36F4E-AF89-DD78-44B5-699E9CA2444C}"/>
              </a:ext>
            </a:extLst>
          </p:cNvPr>
          <p:cNvSpPr txBox="1"/>
          <p:nvPr/>
        </p:nvSpPr>
        <p:spPr>
          <a:xfrm>
            <a:off x="363256" y="2702882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799E11-761E-5E36-618E-E1155EED64A1}"/>
              </a:ext>
            </a:extLst>
          </p:cNvPr>
          <p:cNvSpPr txBox="1"/>
          <p:nvPr/>
        </p:nvSpPr>
        <p:spPr>
          <a:xfrm>
            <a:off x="363256" y="3178370"/>
            <a:ext cx="306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5856C12-4C9E-BDF0-1D6A-F6CCC8B249D0}"/>
              </a:ext>
            </a:extLst>
          </p:cNvPr>
          <p:cNvSpPr txBox="1"/>
          <p:nvPr/>
        </p:nvSpPr>
        <p:spPr>
          <a:xfrm>
            <a:off x="363256" y="3653858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E6E136D-0940-A07C-1ACC-F81A2BD62E31}"/>
              </a:ext>
            </a:extLst>
          </p:cNvPr>
          <p:cNvSpPr txBox="1"/>
          <p:nvPr/>
        </p:nvSpPr>
        <p:spPr>
          <a:xfrm>
            <a:off x="363256" y="4129346"/>
            <a:ext cx="409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9E215F2-D51E-F789-8E3A-35495D773442}"/>
              </a:ext>
            </a:extLst>
          </p:cNvPr>
          <p:cNvSpPr txBox="1"/>
          <p:nvPr/>
        </p:nvSpPr>
        <p:spPr>
          <a:xfrm>
            <a:off x="363256" y="4604834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3D78C57-0D99-48A5-59B8-5A9BBB37B9AF}"/>
              </a:ext>
            </a:extLst>
          </p:cNvPr>
          <p:cNvSpPr txBox="1"/>
          <p:nvPr/>
        </p:nvSpPr>
        <p:spPr>
          <a:xfrm>
            <a:off x="363256" y="5080322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909">
            <a:extLst>
              <a:ext uri="{FF2B5EF4-FFF2-40B4-BE49-F238E27FC236}">
                <a16:creationId xmlns:a16="http://schemas.microsoft.com/office/drawing/2014/main" id="{223A9F1B-04DC-720C-62D4-A88DEA92C59D}"/>
              </a:ext>
            </a:extLst>
          </p:cNvPr>
          <p:cNvSpPr txBox="1"/>
          <p:nvPr/>
        </p:nvSpPr>
        <p:spPr>
          <a:xfrm>
            <a:off x="551384" y="1196975"/>
            <a:ext cx="80390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grpSp>
        <p:nvGrpSpPr>
          <p:cNvPr id="9" name="yt_shape_12904" title="H_162.4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265" y="1878927"/>
            <a:ext cx="1805935" cy="2577500"/>
            <a:chOff x="0" y="0"/>
            <a:chExt cx="1445895" cy="2063637"/>
          </a:xfrm>
        </p:grpSpPr>
        <p:pic>
          <p:nvPicPr>
            <p:cNvPr id="10" name="yt_image_12904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45895" cy="166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2906"/>
            <p:cNvSpPr txBox="1"/>
            <p:nvPr/>
          </p:nvSpPr>
          <p:spPr>
            <a:xfrm>
              <a:off x="113483" y="170363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2911"/>
              <p:cNvSpPr txBox="1"/>
              <p:nvPr/>
            </p:nvSpPr>
            <p:spPr>
              <a:xfrm>
                <a:off x="611059" y="1748386"/>
                <a:ext cx="5652573" cy="40640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是等边三角形，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" name="yt_shape_129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059" y="1748386"/>
                <a:ext cx="5652573" cy="4064061"/>
              </a:xfrm>
              <a:prstGeom prst="rect">
                <a:avLst/>
              </a:prstGeom>
              <a:blipFill>
                <a:blip r:embed="rId3"/>
                <a:stretch>
                  <a:fillRect l="-3236" t="-1351" r="-647" b="-1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D278324E-6A76-4113-487C-77AA65631C39}"/>
              </a:ext>
            </a:extLst>
          </p:cNvPr>
          <p:cNvSpPr txBox="1"/>
          <p:nvPr/>
        </p:nvSpPr>
        <p:spPr>
          <a:xfrm>
            <a:off x="521048" y="1701580"/>
            <a:ext cx="478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CD73811-74EB-BDCD-487F-8DC314762C4C}"/>
              </a:ext>
            </a:extLst>
          </p:cNvPr>
          <p:cNvSpPr txBox="1"/>
          <p:nvPr/>
        </p:nvSpPr>
        <p:spPr>
          <a:xfrm>
            <a:off x="521048" y="2177068"/>
            <a:ext cx="501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4C3906A-DF99-50E4-29E5-3E6B7AA41257}"/>
              </a:ext>
            </a:extLst>
          </p:cNvPr>
          <p:cNvSpPr txBox="1"/>
          <p:nvPr/>
        </p:nvSpPr>
        <p:spPr>
          <a:xfrm>
            <a:off x="521048" y="2652556"/>
            <a:ext cx="213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C9EE1D7-DC8C-6DEC-A235-2CE99B940B12}"/>
              </a:ext>
            </a:extLst>
          </p:cNvPr>
          <p:cNvSpPr txBox="1"/>
          <p:nvPr/>
        </p:nvSpPr>
        <p:spPr>
          <a:xfrm>
            <a:off x="521048" y="3128044"/>
            <a:ext cx="272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076CD7D-A5E4-3BA1-79CA-78956C505A7B}"/>
              </a:ext>
            </a:extLst>
          </p:cNvPr>
          <p:cNvSpPr txBox="1"/>
          <p:nvPr/>
        </p:nvSpPr>
        <p:spPr>
          <a:xfrm>
            <a:off x="521048" y="3603532"/>
            <a:ext cx="351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0813E79-8A1B-B987-04DE-A59775EE6729}"/>
              </a:ext>
            </a:extLst>
          </p:cNvPr>
          <p:cNvSpPr txBox="1"/>
          <p:nvPr/>
        </p:nvSpPr>
        <p:spPr>
          <a:xfrm>
            <a:off x="521048" y="4079020"/>
            <a:ext cx="350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29EBC67-C5F3-3E46-B4C5-31720868D9A0}"/>
                  </a:ext>
                </a:extLst>
              </p:cNvPr>
              <p:cNvSpPr txBox="1"/>
              <p:nvPr/>
            </p:nvSpPr>
            <p:spPr>
              <a:xfrm>
                <a:off x="521048" y="4554508"/>
                <a:ext cx="5148516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29EBC67-C5F3-3E46-B4C5-31720868D9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048" y="4554508"/>
                <a:ext cx="5148516" cy="632727"/>
              </a:xfrm>
              <a:prstGeom prst="rect">
                <a:avLst/>
              </a:prstGeom>
              <a:blipFill>
                <a:blip r:embed="rId4"/>
                <a:stretch>
                  <a:fillRect l="-1775" r="-1893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03FD3FF6-5B6D-F156-9CB2-72A845D2AB67}"/>
                  </a:ext>
                </a:extLst>
              </p:cNvPr>
              <p:cNvSpPr txBox="1"/>
              <p:nvPr/>
            </p:nvSpPr>
            <p:spPr>
              <a:xfrm>
                <a:off x="521048" y="5093623"/>
                <a:ext cx="567639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03FD3FF6-5B6D-F156-9CB2-72A845D2A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048" y="5093623"/>
                <a:ext cx="5676392" cy="726326"/>
              </a:xfrm>
              <a:prstGeom prst="rect">
                <a:avLst/>
              </a:prstGeom>
              <a:blipFill>
                <a:blip r:embed="rId5"/>
                <a:stretch>
                  <a:fillRect l="-1609" r="-171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4" name="yt_shape_12914"/>
          <p:cNvSpPr txBox="1"/>
          <p:nvPr/>
        </p:nvSpPr>
        <p:spPr>
          <a:xfrm>
            <a:off x="540000" y="900000"/>
            <a:ext cx="2425857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12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13" name="yt_image_12913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0030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6" name="yt_shape_12916"/>
          <p:cNvSpPr txBox="1"/>
          <p:nvPr/>
        </p:nvSpPr>
        <p:spPr>
          <a:xfrm>
            <a:off x="540000" y="1586155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下列四张扑克牌图案，属于中心对称图形的是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917" name="yt_image_12917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162811"/>
            <a:ext cx="4745736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9" name="yt_shape_12919"/>
          <p:cNvSpPr txBox="1"/>
          <p:nvPr/>
        </p:nvSpPr>
        <p:spPr>
          <a:xfrm>
            <a:off x="540119" y="37164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的正方形网格中，以线段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为对角线作平行四边形，使另两个顶点也在格点上，则这样的平行四边形最多可以画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23" name="yt_table_1292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89123"/>
              </p:ext>
            </p:extLst>
          </p:nvPr>
        </p:nvGraphicFramePr>
        <p:xfrm>
          <a:off x="540000" y="4694066"/>
          <a:ext cx="3608706" cy="950976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</a:tbl>
          </a:graphicData>
        </a:graphic>
      </p:graphicFrame>
      <p:grpSp>
        <p:nvGrpSpPr>
          <p:cNvPr id="12920" name="yt_shape_12920_skip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00456" y="4222376"/>
            <a:ext cx="1193292" cy="1887615"/>
            <a:chOff x="0" y="0"/>
            <a:chExt cx="1193292" cy="1887615"/>
          </a:xfrm>
        </p:grpSpPr>
        <p:pic>
          <p:nvPicPr>
            <p:cNvPr id="2" name="yt_image_12920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193292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22" name="yt_shape_12922"/>
            <p:cNvSpPr txBox="1"/>
            <p:nvPr/>
          </p:nvSpPr>
          <p:spPr>
            <a:xfrm>
              <a:off x="-12818" y="152761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3FE3437-4778-EE67-E9DA-E5244D28FFC7}"/>
              </a:ext>
            </a:extLst>
          </p:cNvPr>
          <p:cNvSpPr txBox="1"/>
          <p:nvPr/>
        </p:nvSpPr>
        <p:spPr>
          <a:xfrm>
            <a:off x="7384189" y="15393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A8BAD6-BA65-59E1-77BC-687AEF779FC2}"/>
              </a:ext>
            </a:extLst>
          </p:cNvPr>
          <p:cNvSpPr txBox="1"/>
          <p:nvPr/>
        </p:nvSpPr>
        <p:spPr>
          <a:xfrm>
            <a:off x="7460507" y="41451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5" name="yt_shape_12925"/>
          <p:cNvSpPr txBox="1"/>
          <p:nvPr/>
        </p:nvSpPr>
        <p:spPr>
          <a:xfrm>
            <a:off x="540000" y="1199803"/>
            <a:ext cx="11111999" cy="19405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，在同一平面内，以对角线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为底边作顶角为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的等腰三角形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105°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【探究题】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边形，除了一个内角外，其余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个内角的和为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2770°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，求这个内角的度数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D5152E-03CB-880A-A2D6-4DC4F865F778}"/>
              </a:ext>
            </a:extLst>
          </p:cNvPr>
          <p:cNvSpPr txBox="1"/>
          <p:nvPr/>
        </p:nvSpPr>
        <p:spPr>
          <a:xfrm>
            <a:off x="5579202" y="1628485"/>
            <a:ext cx="179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7B5944-0C01-1E58-D3B8-443FD3CA2EF8}"/>
              </a:ext>
            </a:extLst>
          </p:cNvPr>
          <p:cNvSpPr txBox="1"/>
          <p:nvPr/>
        </p:nvSpPr>
        <p:spPr>
          <a:xfrm>
            <a:off x="526432" y="3123566"/>
            <a:ext cx="503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设这个内角的度数为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87A275-3338-A64E-2F59-55D0AFFA336A}"/>
              </a:ext>
            </a:extLst>
          </p:cNvPr>
          <p:cNvSpPr txBox="1"/>
          <p:nvPr/>
        </p:nvSpPr>
        <p:spPr>
          <a:xfrm>
            <a:off x="526432" y="3599054"/>
            <a:ext cx="406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CE9FF0-5D55-7D2C-F779-E9C6A6F0898B}"/>
              </a:ext>
            </a:extLst>
          </p:cNvPr>
          <p:cNvSpPr txBox="1"/>
          <p:nvPr/>
        </p:nvSpPr>
        <p:spPr>
          <a:xfrm>
            <a:off x="526432" y="4074542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3130°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0C0B99-82C8-E8FB-3A63-091EBF068142}"/>
              </a:ext>
            </a:extLst>
          </p:cNvPr>
          <p:cNvSpPr txBox="1"/>
          <p:nvPr/>
        </p:nvSpPr>
        <p:spPr>
          <a:xfrm>
            <a:off x="526432" y="4550031"/>
            <a:ext cx="520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为正整数，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5E09BB-257F-A667-AC17-7EC5D7A6A1B6}"/>
              </a:ext>
            </a:extLst>
          </p:cNvPr>
          <p:cNvSpPr txBox="1"/>
          <p:nvPr/>
        </p:nvSpPr>
        <p:spPr>
          <a:xfrm>
            <a:off x="526432" y="5025518"/>
            <a:ext cx="716489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这个内角的度数为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9" name="yt_shape_12929"/>
          <p:cNvSpPr txBox="1"/>
          <p:nvPr/>
        </p:nvSpPr>
        <p:spPr>
          <a:xfrm>
            <a:off x="516212" y="2266136"/>
            <a:ext cx="804867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设多加的这个内角度数为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多边形的内角和应是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的倍数，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即这个多边形的边数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，多加的这个内角度数是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01CC48-E200-2B1C-EFB8-8A0CE5F7C751}"/>
              </a:ext>
            </a:extLst>
          </p:cNvPr>
          <p:cNvSpPr txBox="1"/>
          <p:nvPr/>
        </p:nvSpPr>
        <p:spPr>
          <a:xfrm>
            <a:off x="426201" y="2219330"/>
            <a:ext cx="506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设多加的这个内角度数为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9D82E2-9878-306A-4C9B-421C60DB96F6}"/>
              </a:ext>
            </a:extLst>
          </p:cNvPr>
          <p:cNvSpPr txBox="1"/>
          <p:nvPr/>
        </p:nvSpPr>
        <p:spPr>
          <a:xfrm>
            <a:off x="426201" y="2694818"/>
            <a:ext cx="365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则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BD19FB-3700-6FB9-A3AF-023DDCE870FB}"/>
              </a:ext>
            </a:extLst>
          </p:cNvPr>
          <p:cNvSpPr txBox="1"/>
          <p:nvPr/>
        </p:nvSpPr>
        <p:spPr>
          <a:xfrm>
            <a:off x="426201" y="3170306"/>
            <a:ext cx="3747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B77BF3-F483-3D0B-BE05-5470CF75AE91}"/>
              </a:ext>
            </a:extLst>
          </p:cNvPr>
          <p:cNvSpPr txBox="1"/>
          <p:nvPr/>
        </p:nvSpPr>
        <p:spPr>
          <a:xfrm>
            <a:off x="426201" y="3645794"/>
            <a:ext cx="706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多边形的内角和应是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的倍数，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044C8B-284A-E4E1-87CA-6CD810A92236}"/>
              </a:ext>
            </a:extLst>
          </p:cNvPr>
          <p:cNvSpPr txBox="1"/>
          <p:nvPr/>
        </p:nvSpPr>
        <p:spPr>
          <a:xfrm>
            <a:off x="426201" y="4121282"/>
            <a:ext cx="8150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即这个多边形的边数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，多加的这个内角度数是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6212" y="1171546"/>
            <a:ext cx="1104661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小李同学在计算一个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边形的内角和时不小心多加了一个内角，得到的内角之和是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1380°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，则这个多边形的边数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的值是多少？多加的这个内角度数是多少？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6" name="yt_shape_12826"/>
          <p:cNvSpPr txBox="1"/>
          <p:nvPr/>
        </p:nvSpPr>
        <p:spPr>
          <a:xfrm>
            <a:off x="540000" y="11969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如图，已知正五边形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30" name="yt_shape_12830"/>
          <p:cNvSpPr txBox="1"/>
          <p:nvPr/>
        </p:nvSpPr>
        <p:spPr>
          <a:xfrm>
            <a:off x="539881" y="410963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27" name="yt_shape_12827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7888" y="2492896"/>
            <a:ext cx="2290654" cy="2123509"/>
            <a:chOff x="0" y="0"/>
            <a:chExt cx="1888236" cy="1750455"/>
          </a:xfrm>
        </p:grpSpPr>
        <p:pic>
          <p:nvPicPr>
            <p:cNvPr id="2" name="yt_image_1282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8236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29" name="yt_shape_12829"/>
            <p:cNvSpPr txBox="1"/>
            <p:nvPr/>
          </p:nvSpPr>
          <p:spPr>
            <a:xfrm>
              <a:off x="410837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EB86819-2BFC-BCCC-E2B4-19C297EDE914}"/>
              </a:ext>
            </a:extLst>
          </p:cNvPr>
          <p:cNvSpPr txBox="1"/>
          <p:nvPr/>
        </p:nvSpPr>
        <p:spPr>
          <a:xfrm>
            <a:off x="1119914" y="1625657"/>
            <a:ext cx="846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1" name="yt_shape_12931"/>
          <p:cNvSpPr txBox="1"/>
          <p:nvPr/>
        </p:nvSpPr>
        <p:spPr>
          <a:xfrm>
            <a:off x="540000" y="1025274"/>
            <a:ext cx="2409699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0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30" name="yt_image_1293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25274"/>
            <a:ext cx="238429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33" name="yt_shape_12933"/>
          <p:cNvSpPr txBox="1"/>
          <p:nvPr/>
        </p:nvSpPr>
        <p:spPr>
          <a:xfrm>
            <a:off x="540119" y="171142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广西自治区中考改编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如图，现有一张边长为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，将正方形纸片折叠，使点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，折痕为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37" name="yt_shape_12937"/>
          <p:cNvSpPr txBox="1"/>
          <p:nvPr/>
        </p:nvSpPr>
        <p:spPr>
          <a:xfrm>
            <a:off x="540000" y="539077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34" name="yt_shape_12934" title="H_160.3995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9892" y="3390198"/>
            <a:ext cx="2272215" cy="2323225"/>
            <a:chOff x="0" y="0"/>
            <a:chExt cx="1879092" cy="2037074"/>
          </a:xfrm>
        </p:grpSpPr>
        <p:pic>
          <p:nvPicPr>
            <p:cNvPr id="2" name="yt_image_1293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9092" cy="16410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6" name="yt_shape_12936"/>
            <p:cNvSpPr txBox="1"/>
            <p:nvPr/>
          </p:nvSpPr>
          <p:spPr>
            <a:xfrm>
              <a:off x="330082" y="16770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C7EB095-EC2F-541A-BF11-D81525C3936C}"/>
              </a:ext>
            </a:extLst>
          </p:cNvPr>
          <p:cNvSpPr txBox="1"/>
          <p:nvPr/>
        </p:nvSpPr>
        <p:spPr>
          <a:xfrm>
            <a:off x="449989" y="1903096"/>
            <a:ext cx="351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B8151C-3CC9-FDBF-DA8B-C3EDF4E6A862}"/>
              </a:ext>
            </a:extLst>
          </p:cNvPr>
          <p:cNvSpPr txBox="1"/>
          <p:nvPr/>
        </p:nvSpPr>
        <p:spPr>
          <a:xfrm>
            <a:off x="449989" y="2378584"/>
            <a:ext cx="258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EPB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680643-FAB0-7399-569D-DE89F6640551}"/>
              </a:ext>
            </a:extLst>
          </p:cNvPr>
          <p:cNvSpPr txBox="1"/>
          <p:nvPr/>
        </p:nvSpPr>
        <p:spPr>
          <a:xfrm>
            <a:off x="449989" y="2854072"/>
            <a:ext cx="367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EPH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C63B89-8DEC-2621-C1F1-A1090CF3D115}"/>
              </a:ext>
            </a:extLst>
          </p:cNvPr>
          <p:cNvSpPr txBox="1"/>
          <p:nvPr/>
        </p:nvSpPr>
        <p:spPr>
          <a:xfrm>
            <a:off x="449989" y="3329560"/>
            <a:ext cx="4975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EPH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9CAA53-94F1-D456-5555-B19D546BD18F}"/>
              </a:ext>
            </a:extLst>
          </p:cNvPr>
          <p:cNvSpPr txBox="1"/>
          <p:nvPr/>
        </p:nvSpPr>
        <p:spPr>
          <a:xfrm>
            <a:off x="449989" y="3805048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BD2EC9-62B6-513C-153A-06203C83DFF8}"/>
              </a:ext>
            </a:extLst>
          </p:cNvPr>
          <p:cNvSpPr txBox="1"/>
          <p:nvPr/>
        </p:nvSpPr>
        <p:spPr>
          <a:xfrm>
            <a:off x="449989" y="4280536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F93DF7-0E1D-F23F-5476-317EA0BA2286}"/>
              </a:ext>
            </a:extLst>
          </p:cNvPr>
          <p:cNvSpPr txBox="1"/>
          <p:nvPr/>
        </p:nvSpPr>
        <p:spPr>
          <a:xfrm>
            <a:off x="449989" y="4756024"/>
            <a:ext cx="2835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1AE8B68-413C-4663-ED2E-A5A06B49F0EC}"/>
              </a:ext>
            </a:extLst>
          </p:cNvPr>
          <p:cNvSpPr txBox="1"/>
          <p:nvPr/>
        </p:nvSpPr>
        <p:spPr>
          <a:xfrm>
            <a:off x="449989" y="5231512"/>
            <a:ext cx="2624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938"/>
          <p:cNvSpPr txBox="1"/>
          <p:nvPr/>
        </p:nvSpPr>
        <p:spPr>
          <a:xfrm>
            <a:off x="602387" y="1307130"/>
            <a:ext cx="40844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grpSp>
        <p:nvGrpSpPr>
          <p:cNvPr id="12" name="yt_shape_12934" title="H_160.3995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824192" y="2241861"/>
            <a:ext cx="2272215" cy="2323225"/>
            <a:chOff x="0" y="0"/>
            <a:chExt cx="1879092" cy="2037074"/>
          </a:xfrm>
        </p:grpSpPr>
        <p:pic>
          <p:nvPicPr>
            <p:cNvPr id="13" name="yt_image_1293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9092" cy="16410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936"/>
            <p:cNvSpPr txBox="1"/>
            <p:nvPr/>
          </p:nvSpPr>
          <p:spPr>
            <a:xfrm>
              <a:off x="330082" y="16770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1" name="yt_shape_12941"/>
          <p:cNvSpPr txBox="1"/>
          <p:nvPr/>
        </p:nvSpPr>
        <p:spPr>
          <a:xfrm>
            <a:off x="544936" y="-20079"/>
            <a:ext cx="623247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PDH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的周长不变且为定值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证明如下：如图，过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，垂足为点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2944" name="yt_shape_12944"/>
          <p:cNvSpPr txBox="1"/>
          <p:nvPr/>
        </p:nvSpPr>
        <p:spPr>
          <a:xfrm>
            <a:off x="5052373" y="1090891"/>
            <a:ext cx="1698607" cy="141378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50" b="0" i="0" u="none" spc="-785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en-US" altLang="zh-CN" sz="7850" b="0" i="0" u="none" spc="11283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2943" name="yt_image_12943" title="H_123.4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8726" y="4345564"/>
            <a:ext cx="2081687" cy="194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46" name="yt_shape_12946"/>
          <p:cNvSpPr txBox="1"/>
          <p:nvPr/>
        </p:nvSpPr>
        <p:spPr>
          <a:xfrm>
            <a:off x="544936" y="2709529"/>
            <a:ext cx="4860305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QBP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39A72C-E63B-4274-FE52-76AEA054CC96}"/>
              </a:ext>
            </a:extLst>
          </p:cNvPr>
          <p:cNvSpPr txBox="1"/>
          <p:nvPr/>
        </p:nvSpPr>
        <p:spPr>
          <a:xfrm>
            <a:off x="319280" y="1635700"/>
            <a:ext cx="5683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的周长不变且为定值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17499E-5DAB-C0BE-01DC-A63EB2EE9603}"/>
              </a:ext>
            </a:extLst>
          </p:cNvPr>
          <p:cNvSpPr txBox="1"/>
          <p:nvPr/>
        </p:nvSpPr>
        <p:spPr>
          <a:xfrm>
            <a:off x="538618" y="2148272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证明如下：如图，过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，垂足为点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1CF5D6-1C87-7316-0EA0-1351D1373D0E}"/>
              </a:ext>
            </a:extLst>
          </p:cNvPr>
          <p:cNvSpPr txBox="1"/>
          <p:nvPr/>
        </p:nvSpPr>
        <p:spPr>
          <a:xfrm>
            <a:off x="454925" y="2662723"/>
            <a:ext cx="392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2C70BE-DB72-3C07-A7A5-56250B6676CD}"/>
              </a:ext>
            </a:extLst>
          </p:cNvPr>
          <p:cNvSpPr txBox="1"/>
          <p:nvPr/>
        </p:nvSpPr>
        <p:spPr>
          <a:xfrm>
            <a:off x="454925" y="3138211"/>
            <a:ext cx="487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1270F1-619A-E80E-7419-40D4886EDBA5}"/>
              </a:ext>
            </a:extLst>
          </p:cNvPr>
          <p:cNvSpPr txBox="1"/>
          <p:nvPr/>
        </p:nvSpPr>
        <p:spPr>
          <a:xfrm>
            <a:off x="454925" y="3613699"/>
            <a:ext cx="407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21CE9D-45ED-885F-9C72-0FE7974EC045}"/>
              </a:ext>
            </a:extLst>
          </p:cNvPr>
          <p:cNvSpPr txBox="1"/>
          <p:nvPr/>
        </p:nvSpPr>
        <p:spPr>
          <a:xfrm>
            <a:off x="454925" y="4089187"/>
            <a:ext cx="325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3C075FC-297D-FB2E-8DD9-515D9996114A}"/>
              </a:ext>
            </a:extLst>
          </p:cNvPr>
          <p:cNvSpPr txBox="1"/>
          <p:nvPr/>
        </p:nvSpPr>
        <p:spPr>
          <a:xfrm>
            <a:off x="454925" y="4564675"/>
            <a:ext cx="364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1DC0C1B-C528-543D-488F-B37DCEE917A9}"/>
              </a:ext>
            </a:extLst>
          </p:cNvPr>
          <p:cNvSpPr txBox="1"/>
          <p:nvPr/>
        </p:nvSpPr>
        <p:spPr>
          <a:xfrm>
            <a:off x="454925" y="5040163"/>
            <a:ext cx="4993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2939">
            <a:extLst>
              <a:ext uri="{FF2B5EF4-FFF2-40B4-BE49-F238E27FC236}">
                <a16:creationId xmlns:a16="http://schemas.microsoft.com/office/drawing/2014/main" id="{A33829F7-D76B-4B87-2D29-FA7AAE691989}"/>
              </a:ext>
            </a:extLst>
          </p:cNvPr>
          <p:cNvSpPr txBox="1"/>
          <p:nvPr/>
        </p:nvSpPr>
        <p:spPr>
          <a:xfrm>
            <a:off x="324216" y="1196975"/>
            <a:ext cx="11872720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上移动时，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的周长是否发生变化？并证明你的结论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BPH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grpSp>
        <p:nvGrpSpPr>
          <p:cNvPr id="15" name="yt_shape_12934" title="H_160.3995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28198" y="1852989"/>
            <a:ext cx="2272215" cy="2323225"/>
            <a:chOff x="0" y="0"/>
            <a:chExt cx="1879092" cy="2037074"/>
          </a:xfrm>
        </p:grpSpPr>
        <p:pic>
          <p:nvPicPr>
            <p:cNvPr id="16" name="yt_image_1293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9092" cy="16410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yt_shape_12936"/>
            <p:cNvSpPr txBox="1"/>
            <p:nvPr/>
          </p:nvSpPr>
          <p:spPr>
            <a:xfrm>
              <a:off x="330082" y="16770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8BF3E0D2-B25E-F6E7-050C-6AF6F21DA5EB}"/>
              </a:ext>
            </a:extLst>
          </p:cNvPr>
          <p:cNvSpPr txBox="1"/>
          <p:nvPr/>
        </p:nvSpPr>
        <p:spPr>
          <a:xfrm>
            <a:off x="454925" y="5464534"/>
            <a:ext cx="453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BCH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31D1021-D693-565B-AAC4-BCBF5EFB82B8}"/>
              </a:ext>
            </a:extLst>
          </p:cNvPr>
          <p:cNvSpPr txBox="1"/>
          <p:nvPr/>
        </p:nvSpPr>
        <p:spPr>
          <a:xfrm>
            <a:off x="454925" y="5940022"/>
            <a:ext cx="195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0D3CB8D-3E46-F9C0-69FD-D31607F72153}"/>
              </a:ext>
            </a:extLst>
          </p:cNvPr>
          <p:cNvSpPr txBox="1"/>
          <p:nvPr/>
        </p:nvSpPr>
        <p:spPr>
          <a:xfrm>
            <a:off x="454925" y="6415510"/>
            <a:ext cx="9335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8" grpId="0" build="allAtOnce"/>
      <p:bldP spid="19" grpId="0" build="allAtOnce"/>
      <p:bldP spid="20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1" name="yt_shape_12831"/>
          <p:cNvSpPr txBox="1"/>
          <p:nvPr/>
        </p:nvSpPr>
        <p:spPr>
          <a:xfrm>
            <a:off x="551384" y="1230139"/>
            <a:ext cx="48763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中心对称和中心对称图形</a:t>
            </a:r>
          </a:p>
        </p:txBody>
      </p:sp>
      <p:sp>
        <p:nvSpPr>
          <p:cNvPr id="12832" name="yt_shape_12832"/>
          <p:cNvSpPr txBox="1"/>
          <p:nvPr/>
        </p:nvSpPr>
        <p:spPr>
          <a:xfrm>
            <a:off x="551384" y="1729704"/>
            <a:ext cx="10592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常德市中考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下面几种中式窗户图形既是轴对称又是中心对称的是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833" name="yt_image_12833" title="H_98.0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44" y="2361371"/>
            <a:ext cx="6402495" cy="1740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35" name="yt_shape_12835"/>
          <p:cNvSpPr txBox="1"/>
          <p:nvPr/>
        </p:nvSpPr>
        <p:spPr>
          <a:xfrm>
            <a:off x="539056" y="4301606"/>
            <a:ext cx="81304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桂林市中考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下列图形中不是中心对称图形的是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836" name="yt_image_12836" title="H_57.8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944" y="4929453"/>
            <a:ext cx="6419634" cy="940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541484" title="H_28.770866">
            <a:extLst>
              <a:ext uri="{FF2B5EF4-FFF2-40B4-BE49-F238E27FC236}">
                <a16:creationId xmlns:a16="http://schemas.microsoft.com/office/drawing/2014/main" id="{3EF4416F-AD78-7219-B8AB-A8291C24FE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9663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18996D-6EEC-97D4-A1D1-96DBB2D30BB2}"/>
              </a:ext>
            </a:extLst>
          </p:cNvPr>
          <p:cNvSpPr txBox="1"/>
          <p:nvPr/>
        </p:nvSpPr>
        <p:spPr>
          <a:xfrm>
            <a:off x="10291173" y="16828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E9AB8F-BB70-53AD-1C5F-68D4687B68A0}"/>
              </a:ext>
            </a:extLst>
          </p:cNvPr>
          <p:cNvSpPr txBox="1"/>
          <p:nvPr/>
        </p:nvSpPr>
        <p:spPr>
          <a:xfrm>
            <a:off x="7840445" y="425480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8" name="yt_shape_12838"/>
          <p:cNvSpPr txBox="1"/>
          <p:nvPr/>
        </p:nvSpPr>
        <p:spPr>
          <a:xfrm>
            <a:off x="551384" y="1196975"/>
            <a:ext cx="4129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39" name="yt_table_1283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391894"/>
              </p:ext>
            </p:extLst>
          </p:nvPr>
        </p:nvGraphicFramePr>
        <p:xfrm>
          <a:off x="551384" y="1676278"/>
          <a:ext cx="8178800" cy="1901952"/>
        </p:xfrm>
        <a:graphic>
          <a:graphicData uri="http://schemas.openxmlformats.org/drawingml/2006/table">
            <a:tbl>
              <a:tblPr/>
              <a:tblGrid>
                <a:gridCol w="8178800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成中心对称的两个图形全等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成中心对称的两个图形中，对称点的连线被对称轴平分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中心对称图形的对称中心是对称点连线的中点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中心对称图形绕对称中心旋转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后，都能与自身重合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762A36E-89A8-143A-6CCD-E30D3589E8CE}"/>
              </a:ext>
            </a:extLst>
          </p:cNvPr>
          <p:cNvSpPr txBox="1"/>
          <p:nvPr/>
        </p:nvSpPr>
        <p:spPr>
          <a:xfrm>
            <a:off x="3890373" y="11501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1" name="yt_shape_12841"/>
          <p:cNvSpPr txBox="1"/>
          <p:nvPr/>
        </p:nvSpPr>
        <p:spPr>
          <a:xfrm>
            <a:off x="551384" y="972586"/>
            <a:ext cx="76463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平行四边形的性质与判定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含三角形中位线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842" name="yt_shape_12842"/>
          <p:cNvSpPr txBox="1"/>
          <p:nvPr/>
        </p:nvSpPr>
        <p:spPr>
          <a:xfrm>
            <a:off x="551503" y="14721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46" name="yt_table_1284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527311"/>
              </p:ext>
            </p:extLst>
          </p:nvPr>
        </p:nvGraphicFramePr>
        <p:xfrm>
          <a:off x="551384" y="2431586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</a:tbl>
          </a:graphicData>
        </a:graphic>
      </p:graphicFrame>
      <p:grpSp>
        <p:nvGrpSpPr>
          <p:cNvPr id="12843" name="yt_shape_12843_skip" title="H_120.10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46007" y="2144432"/>
            <a:ext cx="1817370" cy="1525284"/>
            <a:chOff x="0" y="0"/>
            <a:chExt cx="1817370" cy="1525284"/>
          </a:xfrm>
        </p:grpSpPr>
        <p:pic>
          <p:nvPicPr>
            <p:cNvPr id="3" name="yt_image_12843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7370" cy="1129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45" name="yt_shape_12845"/>
            <p:cNvSpPr txBox="1"/>
            <p:nvPr/>
          </p:nvSpPr>
          <p:spPr>
            <a:xfrm>
              <a:off x="375404" y="11652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848" name="yt_shape_12848"/>
          <p:cNvSpPr txBox="1"/>
          <p:nvPr/>
        </p:nvSpPr>
        <p:spPr>
          <a:xfrm>
            <a:off x="558580" y="38296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上，下列条件不能判定四边形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一定是平行四边形的是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52" name="yt_table_1285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416107"/>
              </p:ext>
            </p:extLst>
          </p:nvPr>
        </p:nvGraphicFramePr>
        <p:xfrm>
          <a:off x="558461" y="4789050"/>
          <a:ext cx="6876098" cy="950976"/>
        </p:xfrm>
        <a:graphic>
          <a:graphicData uri="http://schemas.openxmlformats.org/drawingml/2006/table">
            <a:tbl>
              <a:tblPr/>
              <a:tblGrid>
                <a:gridCol w="3913823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  <a:gridCol w="2962275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CBF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CFB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</a:tbl>
          </a:graphicData>
        </a:graphic>
      </p:graphicFrame>
      <p:grpSp>
        <p:nvGrpSpPr>
          <p:cNvPr id="12849" name="yt_shape_12849_skip" title="H_120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6281" y="4738262"/>
            <a:ext cx="1996821" cy="1651130"/>
            <a:chOff x="0" y="0"/>
            <a:chExt cx="1996821" cy="1651130"/>
          </a:xfrm>
        </p:grpSpPr>
        <p:pic>
          <p:nvPicPr>
            <p:cNvPr id="2" name="yt_image_1284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96821" cy="1134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51" name="yt_shape_12851"/>
            <p:cNvSpPr txBox="1"/>
            <p:nvPr/>
          </p:nvSpPr>
          <p:spPr>
            <a:xfrm>
              <a:off x="465129" y="1170999"/>
              <a:ext cx="1102562" cy="48013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698822541721">
            <a:extLst>
              <a:ext uri="{FF2B5EF4-FFF2-40B4-BE49-F238E27FC236}">
                <a16:creationId xmlns:a16="http://schemas.microsoft.com/office/drawing/2014/main" id="{D9BF231D-445E-6C55-61C1-EF8CDCBE7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12110"/>
            <a:ext cx="1171767" cy="36539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4BD9C6B-ECFB-BB5C-BD94-759399443F7F}"/>
              </a:ext>
            </a:extLst>
          </p:cNvPr>
          <p:cNvSpPr txBox="1"/>
          <p:nvPr/>
        </p:nvSpPr>
        <p:spPr>
          <a:xfrm>
            <a:off x="6114580" y="190083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C905DA-7690-2FBA-2337-A5C103CC9421}"/>
              </a:ext>
            </a:extLst>
          </p:cNvPr>
          <p:cNvSpPr txBox="1"/>
          <p:nvPr/>
        </p:nvSpPr>
        <p:spPr>
          <a:xfrm>
            <a:off x="4904044" y="42582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4" name="yt_shape_12854"/>
          <p:cNvSpPr txBox="1"/>
          <p:nvPr/>
        </p:nvSpPr>
        <p:spPr>
          <a:xfrm>
            <a:off x="767408" y="11969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58" name="yt_shape_12858"/>
          <p:cNvSpPr txBox="1"/>
          <p:nvPr/>
        </p:nvSpPr>
        <p:spPr>
          <a:xfrm>
            <a:off x="767289" y="423076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55" name="yt_shape_12855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623814" y="2165220"/>
            <a:ext cx="1399185" cy="2760367"/>
            <a:chOff x="0" y="0"/>
            <a:chExt cx="948690" cy="1871613"/>
          </a:xfrm>
        </p:grpSpPr>
        <p:pic>
          <p:nvPicPr>
            <p:cNvPr id="2" name="yt_image_1285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48690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57" name="yt_shape_12857"/>
            <p:cNvSpPr txBox="1"/>
            <p:nvPr/>
          </p:nvSpPr>
          <p:spPr>
            <a:xfrm>
              <a:off x="-58936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AB8E431-7617-3BEB-B3AD-6B9AF17EFBF3}"/>
              </a:ext>
            </a:extLst>
          </p:cNvPr>
          <p:cNvSpPr txBox="1"/>
          <p:nvPr/>
        </p:nvSpPr>
        <p:spPr>
          <a:xfrm>
            <a:off x="3334872" y="162565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9" name="yt_shape_12859"/>
          <p:cNvSpPr txBox="1"/>
          <p:nvPr/>
        </p:nvSpPr>
        <p:spPr>
          <a:xfrm>
            <a:off x="540000" y="11969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岳阳市中考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，垂足分别为点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63" name="yt_shape_12863"/>
          <p:cNvSpPr txBox="1"/>
          <p:nvPr/>
        </p:nvSpPr>
        <p:spPr>
          <a:xfrm>
            <a:off x="539881" y="41313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60" name="yt_shape_12860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11720" y="2308774"/>
            <a:ext cx="2568321" cy="1772172"/>
            <a:chOff x="0" y="0"/>
            <a:chExt cx="2568321" cy="1772172"/>
          </a:xfrm>
        </p:grpSpPr>
        <p:pic>
          <p:nvPicPr>
            <p:cNvPr id="2" name="yt_image_1286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68321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62" name="yt_shape_12862"/>
            <p:cNvSpPr txBox="1"/>
            <p:nvPr/>
          </p:nvSpPr>
          <p:spPr>
            <a:xfrm>
              <a:off x="674696" y="141217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864" name="yt_shape_12864"/>
          <p:cNvSpPr txBox="1"/>
          <p:nvPr/>
        </p:nvSpPr>
        <p:spPr>
          <a:xfrm>
            <a:off x="540000" y="45047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请你只添加一个条件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不另加辅助线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，使得四边形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为平行四边形，你添加的条件是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2F1A01-5AD0-92F9-0526-2A8EEB2ED2F8}"/>
              </a:ext>
            </a:extLst>
          </p:cNvPr>
          <p:cNvSpPr txBox="1"/>
          <p:nvPr/>
        </p:nvSpPr>
        <p:spPr>
          <a:xfrm>
            <a:off x="2583589" y="4933465"/>
            <a:ext cx="3683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865">
            <a:extLst>
              <a:ext uri="{FF2B5EF4-FFF2-40B4-BE49-F238E27FC236}">
                <a16:creationId xmlns:a16="http://schemas.microsoft.com/office/drawing/2014/main" id="{47F551A8-9248-B5A6-C814-41836C5A5984}"/>
              </a:ext>
            </a:extLst>
          </p:cNvPr>
          <p:cNvSpPr txBox="1"/>
          <p:nvPr/>
        </p:nvSpPr>
        <p:spPr>
          <a:xfrm>
            <a:off x="481303" y="1155102"/>
            <a:ext cx="715420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添加了条件后，证明四边形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为平行四边形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B592C3-BF9F-F3FA-A760-8342F7BACE6C}"/>
              </a:ext>
            </a:extLst>
          </p:cNvPr>
          <p:cNvSpPr txBox="1"/>
          <p:nvPr/>
        </p:nvSpPr>
        <p:spPr>
          <a:xfrm>
            <a:off x="407368" y="1628569"/>
            <a:ext cx="495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D486ED-BCCD-B815-C745-96C895793502}"/>
              </a:ext>
            </a:extLst>
          </p:cNvPr>
          <p:cNvSpPr txBox="1"/>
          <p:nvPr/>
        </p:nvSpPr>
        <p:spPr>
          <a:xfrm>
            <a:off x="407368" y="2104057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50A46B-52D2-0784-0D8E-4A645BAEC0F7}"/>
              </a:ext>
            </a:extLst>
          </p:cNvPr>
          <p:cNvSpPr txBox="1"/>
          <p:nvPr/>
        </p:nvSpPr>
        <p:spPr>
          <a:xfrm>
            <a:off x="407368" y="2579545"/>
            <a:ext cx="2159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E14A50-1C52-F731-9F2A-344F8E90B6CB}"/>
              </a:ext>
            </a:extLst>
          </p:cNvPr>
          <p:cNvSpPr txBox="1"/>
          <p:nvPr/>
        </p:nvSpPr>
        <p:spPr>
          <a:xfrm>
            <a:off x="407368" y="3055033"/>
            <a:ext cx="406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7" name="yt_shape_12860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346251" y="1776756"/>
            <a:ext cx="2568321" cy="1772172"/>
            <a:chOff x="0" y="0"/>
            <a:chExt cx="2568321" cy="1772172"/>
          </a:xfrm>
        </p:grpSpPr>
        <p:pic>
          <p:nvPicPr>
            <p:cNvPr id="8" name="yt_image_1286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68321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2862"/>
            <p:cNvSpPr txBox="1"/>
            <p:nvPr/>
          </p:nvSpPr>
          <p:spPr>
            <a:xfrm>
              <a:off x="674696" y="141217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67" name="yt_shape_12867"/>
              <p:cNvSpPr txBox="1"/>
              <p:nvPr/>
            </p:nvSpPr>
            <p:spPr>
              <a:xfrm>
                <a:off x="540119" y="1373714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如图，等边三角形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的中点，延长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至点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867" name="yt_shape_12867" descr="{&quot;rangeId&quot;:31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72" name="yt_shape_12872"/>
          <p:cNvSpPr txBox="1"/>
          <p:nvPr/>
        </p:nvSpPr>
        <p:spPr>
          <a:xfrm>
            <a:off x="540000" y="45630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69" name="yt_shape_12869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360" y="2420888"/>
            <a:ext cx="2173983" cy="2017193"/>
            <a:chOff x="0" y="0"/>
            <a:chExt cx="1957959" cy="1816749"/>
          </a:xfrm>
        </p:grpSpPr>
        <p:pic>
          <p:nvPicPr>
            <p:cNvPr id="2" name="yt_image_12869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57959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71" name="yt_shape_12871"/>
            <p:cNvSpPr txBox="1"/>
            <p:nvPr/>
          </p:nvSpPr>
          <p:spPr>
            <a:xfrm>
              <a:off x="369515" y="145674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873" name="yt_shape_12873"/>
          <p:cNvSpPr txBox="1"/>
          <p:nvPr/>
        </p:nvSpPr>
        <p:spPr>
          <a:xfrm>
            <a:off x="555156" y="2492738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009A41-FBDF-11BE-537E-720364C197BD}"/>
              </a:ext>
            </a:extLst>
          </p:cNvPr>
          <p:cNvSpPr txBox="1"/>
          <p:nvPr/>
        </p:nvSpPr>
        <p:spPr>
          <a:xfrm>
            <a:off x="478536" y="2882244"/>
            <a:ext cx="637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B03544A-05AF-36E4-C357-481D2943A4A4}"/>
                  </a:ext>
                </a:extLst>
              </p:cNvPr>
              <p:cNvSpPr txBox="1"/>
              <p:nvPr/>
            </p:nvSpPr>
            <p:spPr>
              <a:xfrm>
                <a:off x="478536" y="3357732"/>
                <a:ext cx="19580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 </a:t>
                </a:r>
                <a:r>
                  <a:rPr lang="zh-CN" altLang="en-US" sz="2400" u="dbl" dirty="0">
                    <a:solidFill>
                      <a:srgbClr val="FF0000"/>
                    </a:solidFill>
                    <a:uFill>
                      <a:solidFill>
                        <a:srgbClr val="FF0000"/>
                      </a:solidFill>
                    </a:uFill>
                    <a:latin typeface="-apple-system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B03544A-05AF-36E4-C357-481D2943A4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36" y="3357732"/>
                <a:ext cx="1958086" cy="765061"/>
              </a:xfrm>
              <a:prstGeom prst="rect">
                <a:avLst/>
              </a:prstGeom>
              <a:blipFill>
                <a:blip r:embed="rId4"/>
                <a:stretch>
                  <a:fillRect l="-4984" r="-436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9CAAD57-97E5-496A-4383-2DB296E788E0}"/>
                  </a:ext>
                </a:extLst>
              </p:cNvPr>
              <p:cNvSpPr txBox="1"/>
              <p:nvPr/>
            </p:nvSpPr>
            <p:spPr>
              <a:xfrm>
                <a:off x="478536" y="4029181"/>
                <a:ext cx="3650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en-US" sz="2400" u="dbl" dirty="0" smtClean="0">
                    <a:solidFill>
                      <a:srgbClr val="FF0000"/>
                    </a:solidFill>
                    <a:uFill>
                      <a:solidFill>
                        <a:srgbClr val="FF0000"/>
                      </a:solidFill>
                    </a:uFill>
                    <a:latin typeface="-apple-system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9CAAD57-97E5-496A-4383-2DB296E788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36" y="4029181"/>
                <a:ext cx="3650361" cy="765061"/>
              </a:xfrm>
              <a:prstGeom prst="rect">
                <a:avLst/>
              </a:prstGeom>
              <a:blipFill>
                <a:blip r:embed="rId5"/>
                <a:stretch>
                  <a:fillRect l="-267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62045EEB-E20D-B965-34EC-766F9BD8694E}"/>
              </a:ext>
            </a:extLst>
          </p:cNvPr>
          <p:cNvSpPr txBox="1"/>
          <p:nvPr/>
        </p:nvSpPr>
        <p:spPr>
          <a:xfrm>
            <a:off x="478536" y="4700630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2224</Words>
  <Application>Microsoft Office PowerPoint</Application>
  <PresentationFormat>宽屏</PresentationFormat>
  <Paragraphs>221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-apple-system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49</cp:revision>
  <dcterms:created xsi:type="dcterms:W3CDTF">2023-05-05T05:33:04Z</dcterms:created>
  <dcterms:modified xsi:type="dcterms:W3CDTF">2023-11-02T04:34:04Z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