
<file path=[Content_Types].xml><?xml version="1.0" encoding="utf-8"?>
<Types xmlns="http://schemas.openxmlformats.org/package/2006/content-types">
  <Default Extension="png" ContentType="image/png"/>
  <Default Extension="bin"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63" r:id="rId3"/>
    <p:sldId id="367" r:id="rId4"/>
    <p:sldId id="385" r:id="rId5"/>
    <p:sldId id="369" r:id="rId6"/>
    <p:sldId id="370" r:id="rId7"/>
    <p:sldId id="373" r:id="rId8"/>
    <p:sldId id="375" r:id="rId9"/>
    <p:sldId id="377" r:id="rId10"/>
    <p:sldId id="378" r:id="rId11"/>
    <p:sldId id="379" r:id="rId12"/>
    <p:sldId id="384" r:id="rId13"/>
    <p:sldId id="381" r:id="rId14"/>
    <p:sldId id="256" r:id="rId15"/>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799" userDrawn="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66" d="100"/>
          <a:sy n="66" d="100"/>
        </p:scale>
        <p:origin x="644" y="48"/>
      </p:cViewPr>
      <p:guideLst>
        <p:guide orient="horz" pos="799"/>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2023/11/3</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56084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2023/11/3</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39233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2023/11/3</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254890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2023/11/3</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9408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2023/11/3</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22183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2023/11/3</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16514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2023/11/3</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5039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2023/11/3</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81981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2023/11/3</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4680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2023/11/3</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24159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2023/11/3</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4278830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2023/11/3</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01241967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bin"/><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7.bin"/><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bin"/><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image" Target="../media/image7.bin"/><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bin"/><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12.bin"/></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0">
    <p:spTree>
      <p:nvGrpSpPr>
        <p:cNvPr id="1" name="YT"/>
        <p:cNvGrpSpPr/>
        <p:nvPr/>
      </p:nvGrpSpPr>
      <p:grpSpPr>
        <a:xfrm>
          <a:off x="0" y="0"/>
          <a:ext cx="0" cy="0"/>
          <a:chOff x="0" y="0"/>
          <a:chExt cx="0" cy="0"/>
        </a:xfrm>
      </p:grpSpPr>
      <p:sp>
        <p:nvSpPr>
          <p:cNvPr id="13038" name="yt_shape_13038"/>
          <p:cNvSpPr txBox="1"/>
          <p:nvPr/>
        </p:nvSpPr>
        <p:spPr>
          <a:xfrm>
            <a:off x="539881" y="1293231"/>
            <a:ext cx="4128631" cy="585353"/>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rPr>
              <a:t> </a:t>
            </a:r>
            <a:r>
              <a:rPr lang="en-US" altLang="zh-CN" sz="3250" b="0" i="0" u="none" spc="31382">
                <a:solidFill>
                  <a:srgbClr val="1EE3CF"/>
                </a:solidFill>
                <a:effectLst/>
                <a:latin typeface="Times New Roman" pitchFamily="32"/>
                <a:ea typeface="宋体" pitchFamily="32"/>
              </a:rPr>
              <a:t> </a:t>
            </a:r>
          </a:p>
        </p:txBody>
      </p:sp>
      <p:pic>
        <p:nvPicPr>
          <p:cNvPr id="13037" name="yt_image_13037" title="H_50.94">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39881" y="1293231"/>
            <a:ext cx="4086225" cy="646938"/>
          </a:xfrm>
          <a:prstGeom prst="rect">
            <a:avLst/>
          </a:prstGeom>
          <a:noFill/>
          <a:extLst>
            <a:ext uri="{909E8E84-426E-40DD-AFC4-6F175D3DCCD1}">
              <a14:hiddenFill xmlns:a14="http://schemas.microsoft.com/office/drawing/2010/main">
                <a:solidFill>
                  <a:srgbClr val="FFFFFF"/>
                </a:solidFill>
              </a14:hiddenFill>
            </a:ext>
          </a:extLst>
        </p:spPr>
      </p:pic>
      <p:sp>
        <p:nvSpPr>
          <p:cNvPr id="13040" name="yt_shape_13040"/>
          <p:cNvSpPr txBox="1"/>
          <p:nvPr/>
        </p:nvSpPr>
        <p:spPr>
          <a:xfrm>
            <a:off x="540000" y="1990814"/>
            <a:ext cx="11111999" cy="186891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Times New Roman" pitchFamily="24"/>
                <a:ea typeface="宋体" pitchFamily="24"/>
              </a:rPr>
              <a:t>选择适当的点作为</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zh-CN" altLang="zh-CN" sz="2400" b="0" i="0" u="sng">
                <a:solidFill>
                  <a:srgbClr val="FF0000">
                    <a:alpha val="0"/>
                  </a:srgbClr>
                </a:solidFill>
                <a:effectLst/>
                <a:uFill>
                  <a:solidFill>
                    <a:srgbClr val="000000"/>
                  </a:solidFill>
                </a:uFill>
                <a:latin typeface="Times New Roman" pitchFamily="24"/>
                <a:ea typeface="楷体" pitchFamily="24"/>
              </a:rPr>
              <a:t>原点</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zh-CN" altLang="zh-CN" sz="2400" b="0" i="0" u="none">
                <a:solidFill>
                  <a:srgbClr val="000000"/>
                </a:solidFill>
                <a:effectLst/>
                <a:latin typeface="Times New Roman" pitchFamily="24"/>
                <a:ea typeface="宋体" pitchFamily="24"/>
              </a:rPr>
              <a:t>，</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zh-CN" altLang="zh-CN" sz="2400" b="0" i="0" u="sng">
                <a:solidFill>
                  <a:srgbClr val="FF0000">
                    <a:alpha val="0"/>
                  </a:srgbClr>
                </a:solidFill>
                <a:effectLst/>
                <a:uFill>
                  <a:solidFill>
                    <a:srgbClr val="000000"/>
                  </a:solidFill>
                </a:uFill>
                <a:latin typeface="Times New Roman" pitchFamily="24"/>
                <a:ea typeface="楷体" pitchFamily="24"/>
              </a:rPr>
              <a:t>建立</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zh-CN" altLang="zh-CN" sz="2400" b="0" i="0" u="none">
                <a:solidFill>
                  <a:srgbClr val="000000"/>
                </a:solidFill>
                <a:effectLst/>
                <a:latin typeface="Times New Roman" pitchFamily="24"/>
                <a:ea typeface="宋体" pitchFamily="24"/>
              </a:rPr>
              <a:t>平面直角坐标系，可以用坐标描述该平面内的各个点的</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zh-CN" altLang="zh-CN" sz="2400" b="0" i="0" u="sng">
                <a:solidFill>
                  <a:srgbClr val="FF0000">
                    <a:alpha val="0"/>
                  </a:srgbClr>
                </a:solidFill>
                <a:effectLst/>
                <a:uFill>
                  <a:solidFill>
                    <a:srgbClr val="000000"/>
                  </a:solidFill>
                </a:uFill>
                <a:latin typeface="Times New Roman" pitchFamily="24"/>
                <a:ea typeface="楷体" pitchFamily="24"/>
              </a:rPr>
              <a:t>位置</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a:t>
            </a:r>
          </a:p>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Times New Roman" pitchFamily="24"/>
                <a:ea typeface="宋体" pitchFamily="24"/>
              </a:rPr>
              <a:t>在日常生活中，除了用平面直角坐标系刻画物体之间的位置关系外，有时还可借助</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zh-CN" altLang="zh-CN" sz="2400" b="0" i="0" u="sng">
                <a:solidFill>
                  <a:srgbClr val="FF0000">
                    <a:alpha val="0"/>
                  </a:srgbClr>
                </a:solidFill>
                <a:effectLst/>
                <a:uFill>
                  <a:solidFill>
                    <a:srgbClr val="000000"/>
                  </a:solidFill>
                </a:uFill>
                <a:latin typeface="Times New Roman" pitchFamily="24"/>
                <a:ea typeface="楷体" pitchFamily="24"/>
              </a:rPr>
              <a:t>方向和距离</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或称方位</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来刻画两物体的相对位置</a:t>
            </a:r>
            <a:r>
              <a:rPr lang="en-US" altLang="zh-CN" sz="2400" b="0" i="0" u="none">
                <a:solidFill>
                  <a:srgbClr val="000000"/>
                </a:solidFill>
                <a:effectLst/>
                <a:latin typeface="Times New Roman" pitchFamily="24"/>
                <a:ea typeface="Times New Roman" pitchFamily="24"/>
              </a:rPr>
              <a:t>.</a:t>
            </a:r>
          </a:p>
        </p:txBody>
      </p:sp>
      <p:sp>
        <p:nvSpPr>
          <p:cNvPr id="2" name="文本框 1">
            <a:extLst>
              <a:ext uri="{FF2B5EF4-FFF2-40B4-BE49-F238E27FC236}">
                <a16:creationId xmlns:a16="http://schemas.microsoft.com/office/drawing/2014/main" id="{72C86EE2-6AC0-6355-ECEA-3B46889409BC}"/>
              </a:ext>
            </a:extLst>
          </p:cNvPr>
          <p:cNvSpPr txBox="1"/>
          <p:nvPr/>
        </p:nvSpPr>
        <p:spPr>
          <a:xfrm>
            <a:off x="3421789" y="1944008"/>
            <a:ext cx="10944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原点</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25355F8E-897D-07FB-06E3-D9AFE4ED4ABF}"/>
              </a:ext>
            </a:extLst>
          </p:cNvPr>
          <p:cNvSpPr txBox="1"/>
          <p:nvPr/>
        </p:nvSpPr>
        <p:spPr>
          <a:xfrm>
            <a:off x="4945789" y="1944008"/>
            <a:ext cx="10944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建立</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7B708F38-9FA5-D81E-0EA6-A2EF79F9C425}"/>
              </a:ext>
            </a:extLst>
          </p:cNvPr>
          <p:cNvSpPr txBox="1"/>
          <p:nvPr/>
        </p:nvSpPr>
        <p:spPr>
          <a:xfrm>
            <a:off x="2583589" y="2419496"/>
            <a:ext cx="10944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位置</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5" name="文本框 4">
            <a:extLst>
              <a:ext uri="{FF2B5EF4-FFF2-40B4-BE49-F238E27FC236}">
                <a16:creationId xmlns:a16="http://schemas.microsoft.com/office/drawing/2014/main" id="{F0E10C3B-7177-5250-3FE9-6A186C740C79}"/>
              </a:ext>
            </a:extLst>
          </p:cNvPr>
          <p:cNvSpPr txBox="1"/>
          <p:nvPr/>
        </p:nvSpPr>
        <p:spPr>
          <a:xfrm>
            <a:off x="1059589" y="3370472"/>
            <a:ext cx="20088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方向和距离</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101" name="yt_shape_13101"/>
          <p:cNvSpPr txBox="1"/>
          <p:nvPr/>
        </p:nvSpPr>
        <p:spPr>
          <a:xfrm>
            <a:off x="540000" y="900000"/>
            <a:ext cx="4128631" cy="585353"/>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rPr>
              <a:t> </a:t>
            </a:r>
            <a:r>
              <a:rPr lang="en-US" altLang="zh-CN" sz="3250" b="0" i="0" u="none" spc="31382">
                <a:solidFill>
                  <a:srgbClr val="1EE3CF"/>
                </a:solidFill>
                <a:effectLst/>
                <a:latin typeface="Times New Roman" pitchFamily="32"/>
                <a:ea typeface="宋体" pitchFamily="32"/>
              </a:rPr>
              <a:t> </a:t>
            </a:r>
          </a:p>
        </p:txBody>
      </p:sp>
      <p:pic>
        <p:nvPicPr>
          <p:cNvPr id="13100" name="yt_image_13100">
            <a:extLst>
              <a:ext uri="">
                <a16:creationId xmlns="" xmlns:mc="http://schemas.openxmlformats.org/markup-compatibility/2006"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40000" y="900000"/>
            <a:ext cx="4086225" cy="646938"/>
          </a:xfrm>
          <a:prstGeom prst="rect">
            <a:avLst/>
          </a:prstGeom>
          <a:noFill/>
          <a:extLst>
            <a:ext uri="{909E8E84-426E-40DD-AFC4-6F175D3DCCD1}">
              <a14:hiddenFill xmlns:a14="http://schemas.microsoft.com/office/drawing/2010/main">
                <a:solidFill>
                  <a:srgbClr val="FFFFFF"/>
                </a:solidFill>
              </a14:hiddenFill>
            </a:ext>
          </a:extLst>
        </p:spPr>
      </p:pic>
      <p:sp>
        <p:nvSpPr>
          <p:cNvPr id="13103" name="yt_shape_13103"/>
          <p:cNvSpPr txBox="1"/>
          <p:nvPr/>
        </p:nvSpPr>
        <p:spPr>
          <a:xfrm>
            <a:off x="540119" y="1546795"/>
            <a:ext cx="11111999" cy="1868910"/>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dirty="0">
                <a:solidFill>
                  <a:srgbClr val="000000"/>
                </a:solidFill>
                <a:effectLst/>
                <a:latin typeface="Times New Roman" pitchFamily="24"/>
                <a:ea typeface="Times New Roman" pitchFamily="24"/>
              </a:rPr>
              <a:t>10.</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楷体" pitchFamily="24"/>
              </a:rPr>
              <a:t>核心素养</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Times New Roman" pitchFamily="24"/>
                <a:ea typeface="楷体" pitchFamily="24"/>
              </a:rPr>
              <a:t>几何直观</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如图</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Times New Roman" pitchFamily="24"/>
                <a:ea typeface="宋体" pitchFamily="24"/>
              </a:rPr>
              <a:t>，射线</a:t>
            </a:r>
            <a:r>
              <a:rPr lang="en-US" altLang="zh-CN" sz="2400" b="0" i="1" u="none" dirty="0">
                <a:solidFill>
                  <a:srgbClr val="000000"/>
                </a:solidFill>
                <a:effectLst/>
                <a:latin typeface="Times New Roman" pitchFamily="24"/>
                <a:ea typeface="Times New Roman" pitchFamily="24"/>
              </a:rPr>
              <a:t>OX</a:t>
            </a:r>
            <a:r>
              <a:rPr lang="zh-CN" altLang="zh-CN" sz="2400" b="0" i="0" u="none" dirty="0">
                <a:solidFill>
                  <a:srgbClr val="000000"/>
                </a:solidFill>
                <a:effectLst/>
                <a:latin typeface="Times New Roman" pitchFamily="24"/>
                <a:ea typeface="宋体" pitchFamily="24"/>
              </a:rPr>
              <a:t>按逆时针方向旋转</a:t>
            </a:r>
            <a:r>
              <a:rPr lang="en-US" altLang="zh-CN" sz="2400" b="0" i="1" u="none" dirty="0">
                <a:solidFill>
                  <a:srgbClr val="000000"/>
                </a:solidFill>
                <a:effectLst/>
                <a:latin typeface="Times New Roman" pitchFamily="24"/>
                <a:ea typeface="Times New Roman" pitchFamily="24"/>
              </a:rPr>
              <a:t>β</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Times New Roman" pitchFamily="24"/>
                <a:ea typeface="宋体" pitchFamily="24"/>
              </a:rPr>
              <a:t>，得到射线</a:t>
            </a:r>
            <a:r>
              <a:rPr lang="en-US" altLang="zh-CN" sz="2400" b="0" i="1" u="none" dirty="0">
                <a:solidFill>
                  <a:srgbClr val="000000"/>
                </a:solidFill>
                <a:effectLst/>
                <a:latin typeface="Times New Roman" pitchFamily="24"/>
                <a:ea typeface="Times New Roman" pitchFamily="24"/>
              </a:rPr>
              <a:t>OY</a:t>
            </a:r>
            <a:r>
              <a:rPr lang="zh-CN" altLang="zh-CN" sz="2400" b="0" i="0" u="none" dirty="0">
                <a:solidFill>
                  <a:srgbClr val="000000"/>
                </a:solidFill>
                <a:effectLst/>
                <a:latin typeface="Times New Roman" pitchFamily="24"/>
                <a:ea typeface="宋体" pitchFamily="24"/>
              </a:rPr>
              <a:t>，如果点</a:t>
            </a:r>
            <a:r>
              <a:rPr lang="en-US" altLang="zh-CN" sz="2400" b="0" i="1" u="none" dirty="0">
                <a:solidFill>
                  <a:srgbClr val="000000"/>
                </a:solidFill>
                <a:effectLst/>
                <a:latin typeface="Times New Roman" pitchFamily="24"/>
                <a:ea typeface="Times New Roman" pitchFamily="24"/>
              </a:rPr>
              <a:t>P</a:t>
            </a:r>
            <a:r>
              <a:rPr lang="zh-CN" altLang="zh-CN" sz="2400" b="0" i="0" u="none" dirty="0">
                <a:solidFill>
                  <a:srgbClr val="000000"/>
                </a:solidFill>
                <a:effectLst/>
                <a:latin typeface="Times New Roman" pitchFamily="24"/>
                <a:ea typeface="宋体" pitchFamily="24"/>
              </a:rPr>
              <a:t>为射线</a:t>
            </a:r>
            <a:r>
              <a:rPr lang="en-US" altLang="zh-CN" sz="2400" b="0" i="1" u="none" dirty="0">
                <a:solidFill>
                  <a:srgbClr val="000000"/>
                </a:solidFill>
                <a:effectLst/>
                <a:latin typeface="Times New Roman" pitchFamily="24"/>
                <a:ea typeface="Times New Roman" pitchFamily="24"/>
              </a:rPr>
              <a:t>OY</a:t>
            </a:r>
            <a:r>
              <a:rPr lang="zh-CN" altLang="zh-CN" sz="2400" b="0" i="0" u="none" dirty="0">
                <a:solidFill>
                  <a:srgbClr val="000000"/>
                </a:solidFill>
                <a:effectLst/>
                <a:latin typeface="Times New Roman" pitchFamily="24"/>
                <a:ea typeface="宋体" pitchFamily="24"/>
              </a:rPr>
              <a:t>上的一点，且</a:t>
            </a:r>
            <a:r>
              <a:rPr lang="en-US" altLang="zh-CN" sz="2400" b="0" i="1" u="none" dirty="0">
                <a:solidFill>
                  <a:srgbClr val="000000"/>
                </a:solidFill>
                <a:effectLst/>
                <a:latin typeface="Times New Roman" pitchFamily="24"/>
                <a:ea typeface="Times New Roman" pitchFamily="24"/>
              </a:rPr>
              <a:t>OP</a:t>
            </a:r>
            <a:r>
              <a:rPr lang="zh-CN"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a</a:t>
            </a:r>
            <a:r>
              <a:rPr lang="zh-CN" altLang="zh-CN" sz="2400" b="0" i="0" u="none" dirty="0">
                <a:solidFill>
                  <a:srgbClr val="000000"/>
                </a:solidFill>
                <a:effectLst/>
                <a:latin typeface="Times New Roman" pitchFamily="24"/>
                <a:ea typeface="宋体" pitchFamily="24"/>
              </a:rPr>
              <a:t>，那么我们规定用</a:t>
            </a:r>
            <a:r>
              <a:rPr lang="zh-CN"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a</a:t>
            </a:r>
            <a:r>
              <a:rPr lang="zh-CN" altLang="zh-CN" sz="2400" b="0" i="0" u="none" dirty="0">
                <a:solidFill>
                  <a:srgbClr val="000000"/>
                </a:solidFill>
                <a:effectLst/>
                <a:latin typeface="Times New Roman" pitchFamily="24"/>
                <a:ea typeface="宋体" pitchFamily="24"/>
              </a:rPr>
              <a:t>，</a:t>
            </a:r>
            <a:r>
              <a:rPr lang="en-US" altLang="zh-CN" sz="2400" b="0" i="1" u="none" dirty="0">
                <a:solidFill>
                  <a:srgbClr val="000000"/>
                </a:solidFill>
                <a:effectLst/>
                <a:latin typeface="Times New Roman" pitchFamily="24"/>
                <a:ea typeface="Times New Roman" pitchFamily="24"/>
              </a:rPr>
              <a:t>β</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表示点</a:t>
            </a:r>
            <a:r>
              <a:rPr lang="en-US" altLang="zh-CN" sz="2400" b="0" i="1" u="none" dirty="0">
                <a:solidFill>
                  <a:srgbClr val="000000"/>
                </a:solidFill>
                <a:effectLst/>
                <a:latin typeface="Times New Roman" pitchFamily="24"/>
                <a:ea typeface="Times New Roman" pitchFamily="24"/>
              </a:rPr>
              <a:t>P</a:t>
            </a:r>
            <a:r>
              <a:rPr lang="zh-CN" altLang="zh-CN" sz="2400" b="0" i="0" u="none" dirty="0">
                <a:solidFill>
                  <a:srgbClr val="000000"/>
                </a:solidFill>
                <a:effectLst/>
                <a:latin typeface="Times New Roman" pitchFamily="24"/>
                <a:ea typeface="宋体" pitchFamily="24"/>
              </a:rPr>
              <a:t>在平面内的位置，并记为</a:t>
            </a:r>
            <a:r>
              <a:rPr lang="en-US" altLang="zh-CN" sz="2400" b="0" i="1" u="none" dirty="0">
                <a:solidFill>
                  <a:srgbClr val="000000"/>
                </a:solidFill>
                <a:effectLst/>
                <a:latin typeface="Times New Roman" pitchFamily="24"/>
                <a:ea typeface="Times New Roman" pitchFamily="24"/>
              </a:rPr>
              <a:t>P</a:t>
            </a:r>
            <a:r>
              <a:rPr lang="zh-CN"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a</a:t>
            </a:r>
            <a:r>
              <a:rPr lang="zh-CN" altLang="zh-CN" sz="2400" b="0" i="0" u="none" dirty="0">
                <a:solidFill>
                  <a:srgbClr val="000000"/>
                </a:solidFill>
                <a:effectLst/>
                <a:latin typeface="Times New Roman" pitchFamily="24"/>
                <a:ea typeface="宋体" pitchFamily="24"/>
              </a:rPr>
              <a:t>，</a:t>
            </a:r>
            <a:r>
              <a:rPr lang="en-US" altLang="zh-CN" sz="2400" b="0" i="1" u="none" dirty="0">
                <a:solidFill>
                  <a:srgbClr val="000000"/>
                </a:solidFill>
                <a:effectLst/>
                <a:latin typeface="Times New Roman" pitchFamily="24"/>
                <a:ea typeface="Times New Roman" pitchFamily="24"/>
              </a:rPr>
              <a:t>β</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Times New Roman" pitchFamily="24"/>
                <a:ea typeface="宋体" pitchFamily="24"/>
              </a:rPr>
              <a:t>例如，图</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Times New Roman" pitchFamily="24"/>
                <a:ea typeface="宋体" pitchFamily="24"/>
              </a:rPr>
              <a:t>中，如果</a:t>
            </a:r>
            <a:r>
              <a:rPr lang="en-US" altLang="zh-CN" sz="2400" b="0" i="1" u="none" dirty="0">
                <a:solidFill>
                  <a:srgbClr val="000000"/>
                </a:solidFill>
                <a:effectLst/>
                <a:latin typeface="Times New Roman" pitchFamily="24"/>
                <a:ea typeface="Times New Roman" pitchFamily="24"/>
              </a:rPr>
              <a:t>OM</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8</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XOM</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110°</a:t>
            </a:r>
            <a:r>
              <a:rPr lang="zh-CN" altLang="zh-CN" sz="2400" b="0" i="0" u="none" dirty="0">
                <a:solidFill>
                  <a:srgbClr val="000000"/>
                </a:solidFill>
                <a:effectLst/>
                <a:latin typeface="Times New Roman" pitchFamily="24"/>
                <a:ea typeface="宋体" pitchFamily="24"/>
              </a:rPr>
              <a:t>，那么点</a:t>
            </a:r>
            <a:r>
              <a:rPr lang="en-US" altLang="zh-CN" sz="2400" b="0" i="1" u="none" dirty="0">
                <a:solidFill>
                  <a:srgbClr val="000000"/>
                </a:solidFill>
                <a:effectLst/>
                <a:latin typeface="Times New Roman" pitchFamily="24"/>
                <a:ea typeface="Times New Roman" pitchFamily="24"/>
              </a:rPr>
              <a:t>M</a:t>
            </a:r>
            <a:r>
              <a:rPr lang="zh-CN" altLang="zh-CN" sz="2400" b="0" i="0" u="none" dirty="0">
                <a:solidFill>
                  <a:srgbClr val="000000"/>
                </a:solidFill>
                <a:effectLst/>
                <a:latin typeface="Times New Roman" pitchFamily="24"/>
                <a:ea typeface="宋体" pitchFamily="24"/>
              </a:rPr>
              <a:t>在平面内的位置，记为</a:t>
            </a:r>
            <a:r>
              <a:rPr lang="en-US" altLang="zh-CN" sz="2400" b="0" i="1" u="none" dirty="0">
                <a:solidFill>
                  <a:srgbClr val="000000"/>
                </a:solidFill>
                <a:effectLst/>
                <a:latin typeface="Times New Roman" pitchFamily="24"/>
                <a:ea typeface="Times New Roman" pitchFamily="24"/>
              </a:rPr>
              <a:t>M</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8</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110</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Times New Roman" pitchFamily="24"/>
                <a:ea typeface="宋体" pitchFamily="24"/>
              </a:rPr>
              <a:t>根据图形，解答下面的问题：</a:t>
            </a:r>
          </a:p>
        </p:txBody>
      </p:sp>
      <p:sp>
        <p:nvSpPr>
          <p:cNvPr id="13107" name="yt_shape_13107"/>
          <p:cNvSpPr txBox="1"/>
          <p:nvPr/>
        </p:nvSpPr>
        <p:spPr>
          <a:xfrm>
            <a:off x="540000" y="5392288"/>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3104" name="yt_shape_13104" title="H_135.6711">
            <a:extLst>
              <a:ext uri="{FF2B5EF4-FFF2-40B4-BE49-F238E27FC236}">
                <a16:creationId xmlns:a16="http://schemas.microsoft.com/office/drawing/2014/main" id="{249740F1-2B05-4C5A-B423-6F681AEFABC2}"/>
              </a:ext>
            </a:extLst>
          </p:cNvPr>
          <p:cNvGrpSpPr/>
          <p:nvPr/>
        </p:nvGrpSpPr>
        <p:grpSpPr>
          <a:xfrm>
            <a:off x="3815714" y="3618857"/>
            <a:ext cx="4560570" cy="1723023"/>
            <a:chOff x="0" y="0"/>
            <a:chExt cx="4560570" cy="1723023"/>
          </a:xfrm>
        </p:grpSpPr>
        <p:pic>
          <p:nvPicPr>
            <p:cNvPr id="2" name="yt_image_13104">
              <a:extLst>
                <a:ext uri="">
                  <a16:creationId xmlns="" xmlns:a16="http://schemas.microsoft.com/office/drawing/2014/main" xmlns:mc="http://schemas.openxmlformats.org/markup-compatibility/2006" xmlns:a14="http://schemas.microsoft.com/office/drawing/2010/main" id="{5351258F-BC95-41E6-9372-C2FE361B0291}"/>
                </a:ext>
              </a:extLst>
            </p:cNvPr>
            <p:cNvPicPr>
              <a:picLocks noChangeAspect="1" noChangeArrowheads="1"/>
            </p:cNvPicPr>
            <p:nvPr/>
          </p:nvPicPr>
          <p:blipFill>
            <a:blip r:embed="rId3" cstate="print"/>
            <a:srcRect/>
            <a:stretch>
              <a:fillRect/>
            </a:stretch>
          </p:blipFill>
          <p:spPr bwMode="auto">
            <a:xfrm>
              <a:off x="0" y="0"/>
              <a:ext cx="4560570" cy="1327023"/>
            </a:xfrm>
            <a:prstGeom prst="rect">
              <a:avLst/>
            </a:prstGeom>
            <a:noFill/>
            <a:extLst>
              <a:ext uri="{909E8E84-426E-40DD-AFC4-6F175D3DCCD1}">
                <a14:hiddenFill xmlns:a14="http://schemas.microsoft.com/office/drawing/2010/main">
                  <a:solidFill>
                    <a:srgbClr val="FFFFFF"/>
                  </a:solidFill>
                </a14:hiddenFill>
              </a:ext>
            </a:extLst>
          </p:spPr>
        </p:pic>
        <p:sp>
          <p:nvSpPr>
            <p:cNvPr id="13106" name="yt_shape_13106"/>
            <p:cNvSpPr txBox="1"/>
            <p:nvPr/>
          </p:nvSpPr>
          <p:spPr>
            <a:xfrm>
              <a:off x="1670821" y="1363023"/>
              <a:ext cx="1254928"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Times New Roman" pitchFamily="24"/>
                  <a:ea typeface="宋体" pitchFamily="24"/>
                </a:rPr>
                <a:t>题图</a:t>
              </a:r>
            </a:p>
          </p:txBody>
        </p:sp>
      </p:grpSp>
      <p:sp>
        <p:nvSpPr>
          <p:cNvPr id="13108" name="yt_shape_13108"/>
          <p:cNvSpPr txBox="1"/>
          <p:nvPr/>
        </p:nvSpPr>
        <p:spPr>
          <a:xfrm>
            <a:off x="540119" y="5765728"/>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如图</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Times New Roman" pitchFamily="24"/>
                <a:ea typeface="宋体" pitchFamily="24"/>
              </a:rPr>
              <a:t>，如果点</a:t>
            </a:r>
            <a:r>
              <a:rPr lang="en-US" altLang="zh-CN" sz="2400" b="0" i="1" u="none">
                <a:solidFill>
                  <a:srgbClr val="000000"/>
                </a:solidFill>
                <a:effectLst/>
                <a:latin typeface="Times New Roman" pitchFamily="24"/>
                <a:ea typeface="Times New Roman" pitchFamily="24"/>
              </a:rPr>
              <a:t>N</a:t>
            </a:r>
            <a:r>
              <a:rPr lang="zh-CN" altLang="zh-CN" sz="2400" b="0" i="0" u="none">
                <a:solidFill>
                  <a:srgbClr val="000000"/>
                </a:solidFill>
                <a:effectLst/>
                <a:latin typeface="Times New Roman" pitchFamily="24"/>
                <a:ea typeface="宋体" pitchFamily="24"/>
              </a:rPr>
              <a:t>在平面内的位置记为</a:t>
            </a:r>
            <a:r>
              <a:rPr lang="en-US" altLang="zh-CN" sz="2400" b="0" i="1" u="none">
                <a:solidFill>
                  <a:srgbClr val="000000"/>
                </a:solidFill>
                <a:effectLst/>
                <a:latin typeface="Times New Roman" pitchFamily="24"/>
                <a:ea typeface="Times New Roman" pitchFamily="24"/>
              </a:rPr>
              <a:t>N</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30</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，那么</a:t>
            </a:r>
            <a:r>
              <a:rPr lang="en-US" altLang="zh-CN" sz="2400" b="0" i="1" u="none">
                <a:solidFill>
                  <a:srgbClr val="000000"/>
                </a:solidFill>
                <a:effectLst/>
                <a:latin typeface="Times New Roman" pitchFamily="24"/>
                <a:ea typeface="Times New Roman" pitchFamily="24"/>
              </a:rPr>
              <a:t>ON</a:t>
            </a:r>
            <a:r>
              <a:rPr lang="zh-CN" altLang="zh-CN" sz="2400" b="0" i="0" u="none">
                <a:solidFill>
                  <a:srgbClr val="000000"/>
                </a:solidFill>
                <a:effectLst/>
                <a:latin typeface="宋体" pitchFamily="24"/>
                <a:ea typeface="宋体" pitchFamily="24"/>
              </a:rPr>
              <a:t>＝</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6</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XON</a:t>
            </a:r>
            <a:r>
              <a:rPr lang="zh-CN" altLang="zh-CN" sz="2400" b="0" i="0" u="none">
                <a:solidFill>
                  <a:srgbClr val="000000"/>
                </a:solidFill>
                <a:effectLst/>
                <a:latin typeface="宋体" pitchFamily="24"/>
                <a:ea typeface="宋体" pitchFamily="24"/>
              </a:rPr>
              <a:t>＝</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30°</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zh-CN" altLang="zh-CN" sz="2400" b="0" i="0" u="none">
                <a:solidFill>
                  <a:srgbClr val="000000"/>
                </a:solidFill>
                <a:effectLst/>
                <a:latin typeface="Times New Roman" pitchFamily="24"/>
                <a:ea typeface="宋体" pitchFamily="24"/>
              </a:rPr>
              <a:t>；</a:t>
            </a:r>
          </a:p>
        </p:txBody>
      </p:sp>
      <p:sp>
        <p:nvSpPr>
          <p:cNvPr id="3" name="文本框 2">
            <a:extLst>
              <a:ext uri="{FF2B5EF4-FFF2-40B4-BE49-F238E27FC236}">
                <a16:creationId xmlns:a16="http://schemas.microsoft.com/office/drawing/2014/main" id="{9EB53942-436F-4DF7-5C14-798F2C368C30}"/>
              </a:ext>
            </a:extLst>
          </p:cNvPr>
          <p:cNvSpPr txBox="1"/>
          <p:nvPr/>
        </p:nvSpPr>
        <p:spPr>
          <a:xfrm>
            <a:off x="9662371" y="5718922"/>
            <a:ext cx="637285"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6</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20EBA0C4-375F-F33D-8162-B0E5EAD847D2}"/>
              </a:ext>
            </a:extLst>
          </p:cNvPr>
          <p:cNvSpPr txBox="1"/>
          <p:nvPr/>
        </p:nvSpPr>
        <p:spPr>
          <a:xfrm>
            <a:off x="1059708" y="6194410"/>
            <a:ext cx="911924"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30°</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109" name="yt_shape_13109"/>
          <p:cNvSpPr txBox="1"/>
          <p:nvPr/>
        </p:nvSpPr>
        <p:spPr>
          <a:xfrm>
            <a:off x="540000" y="1196752"/>
            <a:ext cx="11111999" cy="1372299"/>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如果点</a:t>
            </a:r>
            <a:r>
              <a:rPr lang="en-US" altLang="zh-CN" sz="2400" b="0" i="1" u="none" dirty="0">
                <a:solidFill>
                  <a:srgbClr val="000000"/>
                </a:solidFill>
                <a:effectLst/>
                <a:latin typeface="Times New Roman" pitchFamily="24"/>
                <a:ea typeface="Times New Roman" pitchFamily="24"/>
              </a:rPr>
              <a:t>A</a:t>
            </a:r>
            <a:r>
              <a:rPr lang="zh-CN" altLang="zh-CN" sz="2400" b="0" i="0" u="none" dirty="0">
                <a:solidFill>
                  <a:srgbClr val="000000"/>
                </a:solidFill>
                <a:effectLst/>
                <a:latin typeface="Times New Roman" pitchFamily="24"/>
                <a:ea typeface="宋体" pitchFamily="24"/>
              </a:rPr>
              <a:t>，</a:t>
            </a:r>
            <a:r>
              <a:rPr lang="en-US" altLang="zh-CN" sz="2400" b="0" i="1" u="none" dirty="0">
                <a:solidFill>
                  <a:srgbClr val="000000"/>
                </a:solidFill>
                <a:effectLst/>
                <a:latin typeface="Times New Roman" pitchFamily="24"/>
                <a:ea typeface="Times New Roman" pitchFamily="24"/>
              </a:rPr>
              <a:t>B</a:t>
            </a:r>
            <a:r>
              <a:rPr lang="zh-CN" altLang="zh-CN" sz="2400" b="0" i="0" u="none" dirty="0">
                <a:solidFill>
                  <a:srgbClr val="000000"/>
                </a:solidFill>
                <a:effectLst/>
                <a:latin typeface="Times New Roman" pitchFamily="24"/>
                <a:ea typeface="宋体" pitchFamily="24"/>
              </a:rPr>
              <a:t>在平面内的位置分别记为</a:t>
            </a:r>
            <a:r>
              <a:rPr lang="en-US" altLang="zh-CN" sz="2400" b="0" i="1" u="none" dirty="0">
                <a:solidFill>
                  <a:srgbClr val="000000"/>
                </a:solidFill>
                <a:effectLst/>
                <a:latin typeface="Times New Roman" pitchFamily="24"/>
                <a:ea typeface="Times New Roman" pitchFamily="24"/>
              </a:rPr>
              <a:t>A</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5</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30</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a:t>
            </a:r>
            <a:r>
              <a:rPr lang="en-US" altLang="zh-CN" sz="2400" b="0" i="1" u="none" dirty="0">
                <a:solidFill>
                  <a:srgbClr val="000000"/>
                </a:solidFill>
                <a:effectLst/>
                <a:latin typeface="Times New Roman" pitchFamily="24"/>
                <a:ea typeface="Times New Roman" pitchFamily="24"/>
              </a:rPr>
              <a:t>B</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12</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120</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，试求</a:t>
            </a:r>
            <a:r>
              <a:rPr lang="en-US" altLang="zh-CN" sz="2400" b="0" i="1" u="none" dirty="0">
                <a:solidFill>
                  <a:srgbClr val="000000"/>
                </a:solidFill>
                <a:effectLst/>
                <a:latin typeface="Times New Roman" pitchFamily="24"/>
                <a:ea typeface="Times New Roman" pitchFamily="24"/>
              </a:rPr>
              <a:t>A</a:t>
            </a:r>
            <a:r>
              <a:rPr lang="zh-CN" altLang="zh-CN" sz="2400" b="0" i="0" u="none" dirty="0">
                <a:solidFill>
                  <a:srgbClr val="000000"/>
                </a:solidFill>
                <a:effectLst/>
                <a:latin typeface="Times New Roman" pitchFamily="24"/>
                <a:ea typeface="宋体" pitchFamily="24"/>
              </a:rPr>
              <a:t>，</a:t>
            </a:r>
            <a:r>
              <a:rPr lang="en-US" altLang="zh-CN" sz="2400" b="0" i="1" u="none" dirty="0">
                <a:solidFill>
                  <a:srgbClr val="000000"/>
                </a:solidFill>
                <a:effectLst/>
                <a:latin typeface="Times New Roman" pitchFamily="24"/>
                <a:ea typeface="Times New Roman" pitchFamily="24"/>
              </a:rPr>
              <a:t>B</a:t>
            </a:r>
            <a:r>
              <a:rPr lang="zh-CN" altLang="zh-CN" sz="2400" b="0" i="0" u="none" dirty="0">
                <a:solidFill>
                  <a:srgbClr val="000000"/>
                </a:solidFill>
                <a:effectLst/>
                <a:latin typeface="Times New Roman" pitchFamily="24"/>
                <a:ea typeface="宋体" pitchFamily="24"/>
              </a:rPr>
              <a:t>两点之间的距离</a:t>
            </a:r>
            <a:r>
              <a:rPr lang="en-US" altLang="zh-CN" sz="2400" b="0" i="0" u="none" dirty="0">
                <a:solidFill>
                  <a:srgbClr val="000000"/>
                </a:solidFill>
                <a:effectLst/>
                <a:latin typeface="Times New Roman" pitchFamily="24"/>
                <a:ea typeface="Times New Roman" pitchFamily="24"/>
              </a:rPr>
              <a:t>.</a:t>
            </a:r>
          </a:p>
          <a:p>
            <a:pPr algn="l" eaLnBrk="1" latinLnBrk="0" hangingPunct="0">
              <a:lnSpc>
                <a:spcPct val="129999"/>
              </a:lnSpc>
            </a:pPr>
            <a:r>
              <a:rPr lang="zh-CN" altLang="zh-CN" sz="2400" b="0" i="0" u="none" dirty="0">
                <a:solidFill>
                  <a:srgbClr val="FF0000">
                    <a:alpha val="0"/>
                  </a:srgbClr>
                </a:solidFill>
                <a:effectLst/>
                <a:latin typeface="Times New Roman" pitchFamily="24"/>
                <a:ea typeface="楷体" pitchFamily="24"/>
              </a:rPr>
              <a:t>解：如图所示：</a:t>
            </a:r>
            <a:r>
              <a:rPr lang="zh-CN" altLang="zh-CN" sz="100" b="0" i="0" u="none" dirty="0">
                <a:noFill/>
                <a:effectLst/>
                <a:latin typeface="Times New Roman"/>
                <a:ea typeface="宋体"/>
              </a:rPr>
              <a:t>⁠</a:t>
            </a:r>
          </a:p>
        </p:txBody>
      </p:sp>
      <p:sp>
        <p:nvSpPr>
          <p:cNvPr id="13112" name="yt_shape_13112"/>
          <p:cNvSpPr txBox="1"/>
          <p:nvPr/>
        </p:nvSpPr>
        <p:spPr>
          <a:xfrm>
            <a:off x="5104406" y="2759989"/>
            <a:ext cx="1626599" cy="1260666"/>
          </a:xfrm>
          <a:prstGeom prst="rect">
            <a:avLst/>
          </a:prstGeom>
        </p:spPr>
        <p:txBody>
          <a:bodyPr vert="horz" wrap="none" lIns="0" tIns="0" rIns="0" bIns="0" rtlCol="0">
            <a:spAutoFit/>
          </a:bodyPr>
          <a:lstStyle/>
          <a:p>
            <a:pPr algn="l" eaLnBrk="1" latinLnBrk="0" hangingPunct="0">
              <a:lnSpc>
                <a:spcPct val="129999"/>
              </a:lnSpc>
            </a:pPr>
            <a:r>
              <a:rPr lang="en-US" altLang="zh-CN" sz="7000" b="0" i="0" u="none" spc="-7000">
                <a:solidFill>
                  <a:srgbClr val="1EE3CF"/>
                </a:solidFill>
                <a:effectLst/>
                <a:latin typeface="Times New Roman" pitchFamily="70"/>
                <a:ea typeface="宋体" pitchFamily="70"/>
              </a:rPr>
              <a:t> </a:t>
            </a:r>
            <a:r>
              <a:rPr lang="en-US" altLang="zh-CN" sz="7000" b="0" i="0" u="none" spc="10934">
                <a:solidFill>
                  <a:srgbClr val="1EE3CF"/>
                </a:solidFill>
                <a:effectLst/>
                <a:latin typeface="Times New Roman" pitchFamily="70"/>
                <a:ea typeface="宋体" pitchFamily="70"/>
              </a:rPr>
              <a:t> </a:t>
            </a:r>
            <a:r>
              <a:rPr lang="zh-CN" altLang="zh-CN" sz="100" b="0" i="0" u="none">
                <a:noFill/>
                <a:effectLst/>
                <a:latin typeface="Times New Roman"/>
                <a:ea typeface="宋体"/>
              </a:rPr>
              <a:t>⁠</a:t>
            </a:r>
          </a:p>
        </p:txBody>
      </p:sp>
      <p:pic>
        <p:nvPicPr>
          <p:cNvPr id="13111" name="yt_image_13111" title="H_109.71">
            <a:extLst>
              <a:ext uri="">
                <a16:creationId xmlns="" xmlns:a16="http://schemas.microsoft.com/office/drawing/2014/main" xmlns:mc="http://schemas.openxmlformats.org/markup-compatibility/2006"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104406" y="2759989"/>
            <a:ext cx="1610487" cy="1393317"/>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13114" name="yt_shape_13114"/>
              <p:cNvSpPr txBox="1"/>
              <p:nvPr/>
            </p:nvSpPr>
            <p:spPr>
              <a:xfrm>
                <a:off x="562108" y="4203786"/>
                <a:ext cx="5107167" cy="239860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5</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Times New Roman" pitchFamily="24"/>
                    <a:ea typeface="Times New Roman" pitchFamily="24"/>
                  </a:rPr>
                  <a:t>30</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a:t>
                </a:r>
                <a:r>
                  <a:rPr lang="en-US" altLang="zh-CN" sz="2400" b="0" i="1" u="none">
                    <a:solidFill>
                      <a:srgbClr val="FF0000">
                        <a:alpha val="0"/>
                      </a:srgbClr>
                    </a:solidFill>
                    <a:effectLst/>
                    <a:latin typeface="Times New Roman" pitchFamily="24"/>
                    <a:ea typeface="Times New Roman" pitchFamily="24"/>
                  </a:rPr>
                  <a:t>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12</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Times New Roman" pitchFamily="24"/>
                    <a:ea typeface="Times New Roman" pitchFamily="24"/>
                  </a:rPr>
                  <a:t>120</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a:t>
                </a:r>
                <a:r>
                  <a:rPr lang="zh-CN" altLang="zh-CN" sz="100" b="0" i="0" u="none">
                    <a:noFill/>
                    <a:effectLst/>
                    <a:latin typeface="Times New Roman"/>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BOX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120°</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AOX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30°.</a:t>
                </a:r>
                <a:r>
                  <a:rPr lang="zh-CN" altLang="zh-CN" sz="100" b="0" i="0" u="none">
                    <a:noFill/>
                    <a:effectLst/>
                    <a:latin typeface="Times New Roman"/>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AOB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90°.</a:t>
                </a:r>
                <a:r>
                  <a:rPr lang="zh-CN" altLang="zh-CN" sz="100" b="0" i="0" u="none">
                    <a:noFill/>
                    <a:effectLst/>
                    <a:latin typeface="Times New Roman"/>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OA</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5</a:t>
                </a:r>
                <a:r>
                  <a:rPr lang="zh-CN" altLang="zh-CN" sz="2400" b="0" i="0" u="none">
                    <a:solidFill>
                      <a:srgbClr val="FF0000">
                        <a:alpha val="0"/>
                      </a:srgbClr>
                    </a:solidFill>
                    <a:effectLst/>
                    <a:latin typeface="Times New Roman" pitchFamily="24"/>
                    <a:ea typeface="楷体" pitchFamily="24"/>
                  </a:rPr>
                  <a:t>，</a:t>
                </a:r>
                <a:r>
                  <a:rPr lang="en-US" altLang="zh-CN" sz="2400" b="0" i="1" u="none">
                    <a:solidFill>
                      <a:srgbClr val="FF0000">
                        <a:alpha val="0"/>
                      </a:srgbClr>
                    </a:solidFill>
                    <a:effectLst/>
                    <a:latin typeface="Times New Roman" pitchFamily="24"/>
                    <a:ea typeface="Times New Roman" pitchFamily="24"/>
                  </a:rPr>
                  <a:t>OB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12</a:t>
                </a:r>
                <a:r>
                  <a:rPr lang="zh-CN" altLang="zh-CN" sz="2400" b="0" i="0" u="none">
                    <a:solidFill>
                      <a:srgbClr val="FF0000">
                        <a:alpha val="0"/>
                      </a:srgbClr>
                    </a:solidFill>
                    <a:effectLst/>
                    <a:latin typeface="Times New Roman" pitchFamily="24"/>
                    <a:ea typeface="楷体" pitchFamily="24"/>
                  </a:rPr>
                  <a:t>，</a:t>
                </a:r>
                <a:r>
                  <a:rPr lang="zh-CN" altLang="zh-CN" sz="100" b="0" i="0" u="none">
                    <a:noFill/>
                    <a:effectLst/>
                    <a:latin typeface="Times New Roman"/>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在</a:t>
                </a:r>
                <a:r>
                  <a:rPr lang="en-US" altLang="zh-CN" sz="2400" b="0" i="0" u="none">
                    <a:solidFill>
                      <a:srgbClr val="FF0000">
                        <a:alpha val="0"/>
                      </a:srgbClr>
                    </a:solidFill>
                    <a:effectLst/>
                    <a:latin typeface="Times New Roman" pitchFamily="24"/>
                    <a:ea typeface="Times New Roman" pitchFamily="24"/>
                  </a:rPr>
                  <a:t>Rt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AOB</a:t>
                </a:r>
                <a:r>
                  <a:rPr lang="zh-CN" altLang="zh-CN" sz="2400" b="0" i="0" u="none">
                    <a:solidFill>
                      <a:srgbClr val="FF0000">
                        <a:alpha val="0"/>
                      </a:srgbClr>
                    </a:solidFill>
                    <a:effectLst/>
                    <a:latin typeface="Times New Roman" pitchFamily="24"/>
                    <a:ea typeface="楷体" pitchFamily="24"/>
                  </a:rPr>
                  <a:t>中，</a:t>
                </a:r>
                <a:r>
                  <a:rPr lang="en-US" altLang="zh-CN" sz="2400" b="0" i="1"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宋体" pitchFamily="24"/>
                    <a:ea typeface="宋体" pitchFamily="24"/>
                  </a:rPr>
                  <a:t>＝</a:t>
                </a:r>
                <a14:m>
                  <m:oMath xmlns:m="http://schemas.openxmlformats.org/officeDocument/2006/math">
                    <m:rad>
                      <m:radPr>
                        <m:degHide m:val="on"/>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radPr>
                      <m:deg/>
                      <m:e>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sSup>
                          <m:sSup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sSupPr>
                          <m:e>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e>
                          <m:sup>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sup>
                        </m:sSup>
                        <m:r>
                          <a:rPr lang="zh-CN" altLang="zh-CN" sz="2400" b="0" i="0" smtClean="0">
                            <a:solidFill>
                              <a:srgbClr val="FE0000">
                                <a:alpha val="0"/>
                              </a:srgbClr>
                            </a:solidFill>
                            <a:effectLst/>
                            <a:latin typeface="Cambria Math" panose="02040503050406030204" pitchFamily="48" charset="0"/>
                            <a:ea typeface="Cambria Math" panose="02040503050406030204" pitchFamily="48" charset="0"/>
                          </a:rPr>
                          <m:t>＋</m:t>
                        </m:r>
                        <m:sSup>
                          <m:sSup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sSupPr>
                          <m:e>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5</m:t>
                            </m:r>
                          </m:e>
                          <m:sup>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sup>
                        </m:sSup>
                      </m:e>
                    </m:rad>
                  </m:oMath>
                </a14:m>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13.</a:t>
                </a:r>
                <a:r>
                  <a:rPr lang="zh-CN" altLang="zh-CN" sz="100" b="0" i="0" u="none">
                    <a:noFill/>
                    <a:effectLst/>
                    <a:latin typeface="Times New Roman"/>
                    <a:ea typeface="宋体"/>
                  </a:rPr>
                  <a:t>⁠</a:t>
                </a:r>
              </a:p>
            </p:txBody>
          </p:sp>
        </mc:Choice>
        <mc:Fallback xmlns="">
          <p:sp>
            <p:nvSpPr>
              <p:cNvPr id="13114" name="yt_shape_13114"/>
              <p:cNvSpPr txBox="1">
                <a:spLocks noRot="1" noChangeAspect="1" noMove="1" noResize="1" noEditPoints="1" noAdjustHandles="1" noChangeArrowheads="1" noChangeShapeType="1" noTextEdit="1"/>
              </p:cNvSpPr>
              <p:nvPr/>
            </p:nvSpPr>
            <p:spPr>
              <a:xfrm>
                <a:off x="562108" y="4203786"/>
                <a:ext cx="5107167" cy="2398605"/>
              </a:xfrm>
              <a:prstGeom prst="rect">
                <a:avLst/>
              </a:prstGeom>
              <a:blipFill>
                <a:blip r:embed="rId3"/>
                <a:stretch>
                  <a:fillRect l="-3580" t="-2290" r="-3103" b="-6870"/>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B73D2078-D628-BA44-4AF6-A1F0DFA87355}"/>
              </a:ext>
            </a:extLst>
          </p:cNvPr>
          <p:cNvSpPr txBox="1"/>
          <p:nvPr/>
        </p:nvSpPr>
        <p:spPr>
          <a:xfrm>
            <a:off x="472216" y="2089536"/>
            <a:ext cx="2313686" cy="50166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解：如图所示：</a:t>
            </a:r>
            <a:endParaRPr lang="zh-CN" altLang="en-US">
              <a:solidFill>
                <a:srgbClr val="FF0000"/>
              </a:solidFill>
            </a:endParaRPr>
          </a:p>
        </p:txBody>
      </p:sp>
      <p:sp>
        <p:nvSpPr>
          <p:cNvPr id="3" name="文本框 2">
            <a:extLst>
              <a:ext uri="{FF2B5EF4-FFF2-40B4-BE49-F238E27FC236}">
                <a16:creationId xmlns:a16="http://schemas.microsoft.com/office/drawing/2014/main" id="{3D0A165B-4ED3-6CBE-DD7F-D412F3BE5B26}"/>
              </a:ext>
            </a:extLst>
          </p:cNvPr>
          <p:cNvSpPr txBox="1"/>
          <p:nvPr/>
        </p:nvSpPr>
        <p:spPr>
          <a:xfrm>
            <a:off x="472097" y="4156980"/>
            <a:ext cx="45139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5</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12</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120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AC58A307-9732-CAD8-6A91-41D640162B70}"/>
              </a:ext>
            </a:extLst>
          </p:cNvPr>
          <p:cNvSpPr txBox="1"/>
          <p:nvPr/>
        </p:nvSpPr>
        <p:spPr>
          <a:xfrm>
            <a:off x="472097" y="4632468"/>
            <a:ext cx="427583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BOX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120°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AOX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30°.</a:t>
            </a:r>
            <a:endParaRPr lang="zh-CN" altLang="en-US">
              <a:solidFill>
                <a:srgbClr val="FF0000"/>
              </a:solidFill>
            </a:endParaRPr>
          </a:p>
        </p:txBody>
      </p:sp>
      <p:sp>
        <p:nvSpPr>
          <p:cNvPr id="5" name="文本框 4">
            <a:extLst>
              <a:ext uri="{FF2B5EF4-FFF2-40B4-BE49-F238E27FC236}">
                <a16:creationId xmlns:a16="http://schemas.microsoft.com/office/drawing/2014/main" id="{BB823938-155A-2AB5-0120-8780348EA46F}"/>
              </a:ext>
            </a:extLst>
          </p:cNvPr>
          <p:cNvSpPr txBox="1"/>
          <p:nvPr/>
        </p:nvSpPr>
        <p:spPr>
          <a:xfrm>
            <a:off x="472097" y="5107956"/>
            <a:ext cx="21898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AOB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a:t>
            </a:r>
            <a:endParaRPr lang="zh-CN" altLang="en-US">
              <a:solidFill>
                <a:srgbClr val="FF0000"/>
              </a:solidFill>
            </a:endParaRPr>
          </a:p>
        </p:txBody>
      </p:sp>
      <p:sp>
        <p:nvSpPr>
          <p:cNvPr id="6" name="文本框 5">
            <a:extLst>
              <a:ext uri="{FF2B5EF4-FFF2-40B4-BE49-F238E27FC236}">
                <a16:creationId xmlns:a16="http://schemas.microsoft.com/office/drawing/2014/main" id="{5C9874A1-5E5A-D935-2249-A72DF21431FF}"/>
              </a:ext>
            </a:extLst>
          </p:cNvPr>
          <p:cNvSpPr txBox="1"/>
          <p:nvPr/>
        </p:nvSpPr>
        <p:spPr>
          <a:xfrm>
            <a:off x="472097" y="5583444"/>
            <a:ext cx="29740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5</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12</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7" name="文本框 6">
                <a:extLst>
                  <a:ext uri="{FF2B5EF4-FFF2-40B4-BE49-F238E27FC236}">
                    <a16:creationId xmlns:a16="http://schemas.microsoft.com/office/drawing/2014/main" id="{63C1668A-2A53-D39F-6E6E-D2E87B36297E}"/>
                  </a:ext>
                </a:extLst>
              </p:cNvPr>
              <p:cNvSpPr txBox="1"/>
              <p:nvPr/>
            </p:nvSpPr>
            <p:spPr>
              <a:xfrm>
                <a:off x="472097" y="6058932"/>
                <a:ext cx="5237861" cy="567068"/>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在</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Rt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AOB</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中，</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sSup>
                          <m:sSup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pPr>
                          <m:e>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e>
                          <m:sup>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sup>
                        </m:sSup>
                        <m:r>
                          <a:rPr kumimoji="0" lang="zh-CN"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sSup>
                          <m:sSup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pPr>
                          <m:e>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5</m:t>
                            </m:r>
                          </m:e>
                          <m:sup>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sup>
                        </m:sSup>
                      </m:e>
                    </m:rad>
                  </m:oMath>
                </a14:m>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13.</a:t>
                </a:r>
                <a:endParaRPr lang="zh-CN" altLang="en-US">
                  <a:solidFill>
                    <a:srgbClr val="FF0000"/>
                  </a:solidFill>
                </a:endParaRPr>
              </a:p>
            </p:txBody>
          </p:sp>
        </mc:Choice>
        <mc:Fallback xmlns="">
          <p:sp>
            <p:nvSpPr>
              <p:cNvPr id="7" name="文本框 6">
                <a:extLst>
                  <a:ext uri="{FF2B5EF4-FFF2-40B4-BE49-F238E27FC236}">
                    <a16:creationId xmlns:a16="http://schemas.microsoft.com/office/drawing/2014/main" id="{63C1668A-2A53-D39F-6E6E-D2E87B36297E}"/>
                  </a:ext>
                </a:extLst>
              </p:cNvPr>
              <p:cNvSpPr txBox="1">
                <a:spLocks noRot="1" noChangeAspect="1" noMove="1" noResize="1" noEditPoints="1" noAdjustHandles="1" noChangeArrowheads="1" noChangeShapeType="1" noTextEdit="1"/>
              </p:cNvSpPr>
              <p:nvPr/>
            </p:nvSpPr>
            <p:spPr>
              <a:xfrm>
                <a:off x="472097" y="6058932"/>
                <a:ext cx="5237861" cy="567068"/>
              </a:xfrm>
              <a:prstGeom prst="rect">
                <a:avLst/>
              </a:prstGeom>
              <a:blipFill>
                <a:blip r:embed="rId4"/>
                <a:stretch>
                  <a:fillRect l="-1744" r="-2209" b="-19355"/>
                </a:stretch>
              </a:blipFill>
            </p:spPr>
            <p:txBody>
              <a:bodyPr/>
              <a:lstStyle/>
              <a:p>
                <a:r>
                  <a:rPr lang="zh-CN"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111"/>
                                        </p:tgtEl>
                                        <p:attrNameLst>
                                          <p:attrName>style.visibility</p:attrName>
                                        </p:attrNameLst>
                                      </p:cBhvr>
                                      <p:to>
                                        <p:strVal val="visible"/>
                                      </p:to>
                                    </p:set>
                                    <p:animEffect transition="in" filter="blinds(horizontal)">
                                      <p:cBhvr>
                                        <p:cTn id="12" dur="500"/>
                                        <p:tgtEl>
                                          <p:spTgt spid="1311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blinds(horizontal)">
                                      <p:cBhvr>
                                        <p:cTn id="22" dur="500"/>
                                        <p:tgtEl>
                                          <p:spTgt spid="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Effect transition="in" filter="blinds(horizontal)">
                                      <p:cBhvr>
                                        <p:cTn id="27" dur="500"/>
                                        <p:tgtEl>
                                          <p:spTgt spid="5">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
                                            <p:txEl>
                                              <p:pRg st="0" end="0"/>
                                            </p:txEl>
                                          </p:spTgt>
                                        </p:tgtEl>
                                        <p:attrNameLst>
                                          <p:attrName>style.visibility</p:attrName>
                                        </p:attrNameLst>
                                      </p:cBhvr>
                                      <p:to>
                                        <p:strVal val="visible"/>
                                      </p:to>
                                    </p:set>
                                    <p:animEffect transition="in" filter="blinds(horizontal)">
                                      <p:cBhvr>
                                        <p:cTn id="32" dur="500"/>
                                        <p:tgtEl>
                                          <p:spTgt spid="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7">
                                            <p:txEl>
                                              <p:pRg st="0" end="0"/>
                                            </p:txEl>
                                          </p:spTgt>
                                        </p:tgtEl>
                                        <p:attrNameLst>
                                          <p:attrName>style.visibility</p:attrName>
                                        </p:attrNameLst>
                                      </p:cBhvr>
                                      <p:to>
                                        <p:strVal val="visible"/>
                                      </p:to>
                                    </p:set>
                                    <p:animEffect transition="in" filter="blinds(horizontal)">
                                      <p:cBhvr>
                                        <p:cTn id="3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121" name="yt_shape_13121"/>
          <p:cNvSpPr txBox="1"/>
          <p:nvPr/>
        </p:nvSpPr>
        <p:spPr>
          <a:xfrm>
            <a:off x="5406686" y="2892825"/>
            <a:ext cx="1279068" cy="288156"/>
          </a:xfrm>
          <a:prstGeom prst="rect">
            <a:avLst/>
          </a:prstGeom>
        </p:spPr>
        <p:txBody>
          <a:bodyPr vert="horz" wrap="none" lIns="0" tIns="0" rIns="0" bIns="0" rtlCol="0">
            <a:spAutoFit/>
          </a:bodyPr>
          <a:lstStyle/>
          <a:p>
            <a:pPr algn="l" eaLnBrk="1" latinLnBrk="0" hangingPunct="0">
              <a:lnSpc>
                <a:spcPct val="129999"/>
              </a:lnSpc>
            </a:pPr>
            <a:r>
              <a:rPr lang="en-US" altLang="zh-CN" sz="1600" b="0" i="0" u="none" spc="9574">
                <a:solidFill>
                  <a:srgbClr val="1EE3CF"/>
                </a:solidFill>
                <a:effectLst/>
                <a:latin typeface="Times New Roman" pitchFamily="16"/>
                <a:ea typeface="宋体" pitchFamily="16"/>
              </a:rPr>
              <a:t> </a:t>
            </a:r>
          </a:p>
        </p:txBody>
      </p:sp>
      <p:pic>
        <p:nvPicPr>
          <p:cNvPr id="13120" name="yt_image_13120">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911424" y="1268413"/>
            <a:ext cx="1266444" cy="323469"/>
          </a:xfrm>
          <a:prstGeom prst="rect">
            <a:avLst/>
          </a:prstGeom>
          <a:noFill/>
          <a:extLst>
            <a:ext uri="{909E8E84-426E-40DD-AFC4-6F175D3DCCD1}">
              <a14:hiddenFill xmlns:a14="http://schemas.microsoft.com/office/drawing/2010/main">
                <a:solidFill>
                  <a:srgbClr val="FFFFFF"/>
                </a:solidFill>
              </a14:hiddenFill>
            </a:ext>
          </a:extLst>
        </p:spPr>
      </p:pic>
      <p:sp>
        <p:nvSpPr>
          <p:cNvPr id="13123" name="yt_shape_13123"/>
          <p:cNvSpPr txBox="1"/>
          <p:nvPr/>
        </p:nvSpPr>
        <p:spPr>
          <a:xfrm>
            <a:off x="1091444" y="1852734"/>
            <a:ext cx="10009112" cy="981350"/>
          </a:xfrm>
          <a:prstGeom prst="rect">
            <a:avLst/>
          </a:prstGeom>
          <a:ln>
            <a:solidFill>
              <a:srgbClr val="000000"/>
            </a:solidFill>
          </a:ln>
        </p:spPr>
        <p:txBody>
          <a:bodyPr vert="horz" wrap="square" lIns="72000" tIns="0" rIns="72000" bIns="72000" rtlCol="0">
            <a:spAutoFit/>
          </a:bodyPr>
          <a:lstStyle/>
          <a:p>
            <a:pPr eaLnBrk="1" latinLnBrk="0" hangingPunct="0">
              <a:lnSpc>
                <a:spcPct val="129999"/>
              </a:lnSpc>
            </a:pPr>
            <a:r>
              <a:rPr lang="zh-CN" altLang="zh-CN" sz="2400" b="0" i="0" u="none" dirty="0">
                <a:solidFill>
                  <a:srgbClr val="000000"/>
                </a:solidFill>
                <a:effectLst/>
                <a:latin typeface="Times New Roman" pitchFamily="24"/>
                <a:ea typeface="楷体" pitchFamily="24"/>
              </a:rPr>
              <a:t>用坐标表示地理位置的是建立适当的直角坐标系和选取合适的单位长度，方便画图和表示位置</a:t>
            </a:r>
            <a:r>
              <a:rPr lang="en-US" altLang="zh-CN" sz="2400" b="0" i="0" u="none" dirty="0">
                <a:solidFill>
                  <a:srgbClr val="000000"/>
                </a:solidFill>
                <a:effectLst/>
                <a:latin typeface="Times New Roman" pitchFamily="24"/>
                <a:ea typeface="Times New Roman" pitchFamily="24"/>
              </a:rPr>
              <a:t>.</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4577663"/>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extLst>
      <p:ext uri="{BB962C8B-B14F-4D97-AF65-F5344CB8AC3E}">
        <p14:creationId xmlns:p14="http://schemas.microsoft.com/office/powerpoint/2010/main" val="42707116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043" name="yt_shape_13043"/>
          <p:cNvSpPr txBox="1"/>
          <p:nvPr/>
        </p:nvSpPr>
        <p:spPr>
          <a:xfrm>
            <a:off x="551384" y="1002002"/>
            <a:ext cx="4147097" cy="585353"/>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rPr>
              <a:t> </a:t>
            </a:r>
            <a:r>
              <a:rPr lang="en-US" altLang="zh-CN" sz="3250" b="0" i="0" u="none" spc="31526">
                <a:solidFill>
                  <a:srgbClr val="1EE3CF"/>
                </a:solidFill>
                <a:effectLst/>
                <a:latin typeface="Times New Roman" pitchFamily="32"/>
                <a:ea typeface="宋体" pitchFamily="32"/>
              </a:rPr>
              <a:t> </a:t>
            </a:r>
          </a:p>
        </p:txBody>
      </p:sp>
      <p:pic>
        <p:nvPicPr>
          <p:cNvPr id="13042" name="yt_image_13042">
            <a:extLst>
              <a:ext uri="">
                <a16:creationId xmlns="" xmlns:p14="http://schemas.microsoft.com/office/powerpoint/2010/main" xmlns:mc="http://schemas.openxmlformats.org/markup-compatibility/2006"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51384" y="1002002"/>
            <a:ext cx="4104513" cy="652653"/>
          </a:xfrm>
          <a:prstGeom prst="rect">
            <a:avLst/>
          </a:prstGeom>
          <a:noFill/>
          <a:extLst>
            <a:ext uri="{909E8E84-426E-40DD-AFC4-6F175D3DCCD1}">
              <a14:hiddenFill xmlns:a14="http://schemas.microsoft.com/office/drawing/2010/main">
                <a:solidFill>
                  <a:srgbClr val="FFFFFF"/>
                </a:solidFill>
              </a14:hiddenFill>
            </a:ext>
          </a:extLst>
        </p:spPr>
      </p:pic>
      <p:sp>
        <p:nvSpPr>
          <p:cNvPr id="13045" name="yt_shape_13045"/>
          <p:cNvSpPr txBox="1"/>
          <p:nvPr/>
        </p:nvSpPr>
        <p:spPr>
          <a:xfrm>
            <a:off x="551384" y="1705299"/>
            <a:ext cx="3831177"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a:no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用坐标表示位置</a:t>
            </a:r>
          </a:p>
        </p:txBody>
      </p:sp>
      <p:sp>
        <p:nvSpPr>
          <p:cNvPr id="13046" name="yt_shape_13046"/>
          <p:cNvSpPr txBox="1"/>
          <p:nvPr/>
        </p:nvSpPr>
        <p:spPr>
          <a:xfrm>
            <a:off x="551384" y="2204864"/>
            <a:ext cx="10918053"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Times New Roman" pitchFamily="24"/>
                <a:ea typeface="宋体" pitchFamily="24"/>
              </a:rPr>
              <a:t>如图，若以解放公园为原点建立平面直角坐标系，则博物馆的坐标为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Times New Roman" pitchFamily="24"/>
              </a:rPr>
              <a:t>D</a:t>
            </a:r>
            <a:r>
              <a:rPr lang="zh-CN"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3050" name="yt_table_13050_skip"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9862915"/>
              </p:ext>
            </p:extLst>
          </p:nvPr>
        </p:nvGraphicFramePr>
        <p:xfrm>
          <a:off x="551384" y="3250888"/>
          <a:ext cx="6199823" cy="950976"/>
        </p:xfrm>
        <a:graphic>
          <a:graphicData uri="http://schemas.openxmlformats.org/drawingml/2006/table">
            <a:tbl>
              <a:tblPr/>
              <a:tblGrid>
                <a:gridCol w="3108643">
                  <a:extLst>
                    <a:ext uri="{9D8B030D-6E8A-4147-A177-3AD203B41FA5}">
                      <a16:colId xmlns:a16="http://schemas.microsoft.com/office/drawing/2014/main" val="10390"/>
                    </a:ext>
                  </a:extLst>
                </a:gridCol>
                <a:gridCol w="3091180">
                  <a:extLst>
                    <a:ext uri="{9D8B030D-6E8A-4147-A177-3AD203B41FA5}">
                      <a16:colId xmlns:a16="http://schemas.microsoft.com/office/drawing/2014/main" val="10391"/>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dirty="0">
                          <a:solidFill>
                            <a:srgbClr val="000000"/>
                          </a:solidFill>
                          <a:effectLst/>
                          <a:latin typeface="Times New Roman" pitchFamily="24"/>
                          <a:ea typeface="Times New Roman" pitchFamily="24"/>
                        </a:rPr>
                        <a:t>B.</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0</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3</a:t>
                      </a:r>
                      <a:r>
                        <a:rPr lang="zh-CN" altLang="zh-CN" sz="2400" b="0" i="0" u="none" dirty="0">
                          <a:solidFill>
                            <a:srgbClr val="000000"/>
                          </a:solidFill>
                          <a:effectLst/>
                          <a:latin typeface="宋体" pitchFamily="24"/>
                          <a:ea typeface="宋体" pitchFamily="24"/>
                        </a:rPr>
                        <a:t>）</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55"/>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dirty="0">
                          <a:solidFill>
                            <a:srgbClr val="000000"/>
                          </a:solidFill>
                          <a:effectLst/>
                          <a:latin typeface="Times New Roman" pitchFamily="24"/>
                          <a:ea typeface="Times New Roman" pitchFamily="24"/>
                        </a:rPr>
                        <a:t>D.</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宋体" pitchFamily="24"/>
                          <a:ea typeface="宋体" pitchFamily="24"/>
                        </a:rPr>
                        <a:t>）</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56"/>
                  </a:ext>
                </a:extLst>
              </a:tr>
            </a:tbl>
          </a:graphicData>
        </a:graphic>
      </p:graphicFrame>
      <p:grpSp>
        <p:nvGrpSpPr>
          <p:cNvPr id="13047" name="yt_shape_13047_skip" title="H_159.8811">
            <a:extLst>
              <a:ext uri="{FF2B5EF4-FFF2-40B4-BE49-F238E27FC236}">
                <a16:creationId xmlns:a16="http://schemas.microsoft.com/office/drawing/2014/main" id="{249740F1-2B05-4C5A-B423-6F681AEFABC2}"/>
              </a:ext>
            </a:extLst>
          </p:cNvPr>
          <p:cNvGrpSpPr/>
          <p:nvPr/>
        </p:nvGrpSpPr>
        <p:grpSpPr>
          <a:xfrm>
            <a:off x="8904312" y="2852936"/>
            <a:ext cx="2412873" cy="2030490"/>
            <a:chOff x="0" y="0"/>
            <a:chExt cx="2412873" cy="2030490"/>
          </a:xfrm>
        </p:grpSpPr>
        <p:pic>
          <p:nvPicPr>
            <p:cNvPr id="2" name="yt_image_13047">
              <a:extLst>
                <a:ext uri="">
                  <a16:creationId xmlns="" xmlns:a16="http://schemas.microsoft.com/office/drawing/2014/main" xmlns:p14="http://schemas.microsoft.com/office/powerpoint/2010/main" xmlns:a14="http://schemas.microsoft.com/office/drawing/2010/main" xmlns:mc="http://schemas.openxmlformats.org/markup-compatibility/2006" id="{5351258F-BC95-41E6-9372-C2FE361B0291}"/>
                </a:ext>
              </a:extLst>
            </p:cNvPr>
            <p:cNvPicPr>
              <a:picLocks noChangeAspect="1" noChangeArrowheads="1"/>
            </p:cNvPicPr>
            <p:nvPr/>
          </p:nvPicPr>
          <p:blipFill>
            <a:blip r:embed="rId3" cstate="print"/>
            <a:srcRect/>
            <a:stretch>
              <a:fillRect/>
            </a:stretch>
          </p:blipFill>
          <p:spPr bwMode="auto">
            <a:xfrm>
              <a:off x="0" y="0"/>
              <a:ext cx="2412873" cy="1634490"/>
            </a:xfrm>
            <a:prstGeom prst="rect">
              <a:avLst/>
            </a:prstGeom>
            <a:noFill/>
            <a:extLst>
              <a:ext uri="{909E8E84-426E-40DD-AFC4-6F175D3DCCD1}">
                <a14:hiddenFill xmlns:a14="http://schemas.microsoft.com/office/drawing/2010/main">
                  <a:solidFill>
                    <a:srgbClr val="FFFFFF"/>
                  </a:solidFill>
                </a14:hiddenFill>
              </a:ext>
            </a:extLst>
          </p:spPr>
        </p:pic>
        <p:sp>
          <p:nvSpPr>
            <p:cNvPr id="13049" name="yt_shape_13049"/>
            <p:cNvSpPr txBox="1"/>
            <p:nvPr/>
          </p:nvSpPr>
          <p:spPr>
            <a:xfrm>
              <a:off x="673155" y="1670490"/>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Times New Roman" pitchFamily="24"/>
                  <a:ea typeface="宋体" pitchFamily="24"/>
                </a:rPr>
                <a:t>题图</a:t>
              </a:r>
            </a:p>
          </p:txBody>
        </p:sp>
      </p:grpSp>
      <p:pic>
        <p:nvPicPr>
          <p:cNvPr id="4" name="yt_shape_1698822574934">
            <a:extLst>
              <a:ext uri="{FF2B5EF4-FFF2-40B4-BE49-F238E27FC236}">
                <a16:creationId xmlns:a16="http://schemas.microsoft.com/office/drawing/2014/main" id="{777DD982-9ED8-7B7D-83DF-FD55A132B9B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1384" y="1744626"/>
            <a:ext cx="1355917" cy="365782"/>
          </a:xfrm>
          <a:prstGeom prst="rect">
            <a:avLst/>
          </a:prstGeom>
        </p:spPr>
      </p:pic>
      <p:sp>
        <p:nvSpPr>
          <p:cNvPr id="3" name="文本框 2">
            <a:extLst>
              <a:ext uri="{FF2B5EF4-FFF2-40B4-BE49-F238E27FC236}">
                <a16:creationId xmlns:a16="http://schemas.microsoft.com/office/drawing/2014/main" id="{7236E1C1-6C63-DD96-8614-4D71EF541A19}"/>
              </a:ext>
            </a:extLst>
          </p:cNvPr>
          <p:cNvSpPr txBox="1"/>
          <p:nvPr/>
        </p:nvSpPr>
        <p:spPr>
          <a:xfrm>
            <a:off x="10443573" y="2158058"/>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052" name="yt_shape_13052"/>
          <p:cNvSpPr txBox="1"/>
          <p:nvPr/>
        </p:nvSpPr>
        <p:spPr>
          <a:xfrm>
            <a:off x="540000" y="1268413"/>
            <a:ext cx="11111999" cy="1388778"/>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a:solidFill>
                  <a:srgbClr val="000000"/>
                </a:solidFill>
                <a:effectLst/>
                <a:latin typeface="Times New Roman" pitchFamily="24"/>
                <a:ea typeface="Times New Roman" pitchFamily="24"/>
              </a:rPr>
              <a:t>2.2023</a:t>
            </a:r>
            <a:r>
              <a:rPr lang="zh-CN" altLang="zh-CN" sz="2400" b="0" i="0" u="none">
                <a:solidFill>
                  <a:srgbClr val="000000"/>
                </a:solidFill>
                <a:effectLst/>
                <a:latin typeface="Times New Roman" pitchFamily="24"/>
                <a:ea typeface="宋体" pitchFamily="24"/>
              </a:rPr>
              <a:t>年某月，中国在南海进行了军事演习，如图是战神轰</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6K</a:t>
            </a:r>
            <a:r>
              <a:rPr lang="zh-CN" altLang="zh-CN" sz="2400" b="0" i="0" u="none">
                <a:solidFill>
                  <a:srgbClr val="000000"/>
                </a:solidFill>
                <a:effectLst/>
                <a:latin typeface="Times New Roman" pitchFamily="24"/>
                <a:ea typeface="宋体" pitchFamily="24"/>
              </a:rPr>
              <a:t>机群的一个飞行队形，如果最后两架轰炸机的平面坐标分别为</a:t>
            </a:r>
            <a:r>
              <a:rPr lang="en-US" altLang="zh-CN" sz="2400" b="0" i="1" u="none">
                <a:solidFill>
                  <a:srgbClr val="000000"/>
                </a:solidFill>
                <a:effectLst/>
                <a:latin typeface="Times New Roman" pitchFamily="24"/>
                <a:ea typeface="Times New Roman" pitchFamily="24"/>
              </a:rPr>
              <a:t>A</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和</a:t>
            </a:r>
            <a:r>
              <a:rPr lang="en-US" altLang="zh-CN" sz="2400" b="0" i="1" u="none">
                <a:solidFill>
                  <a:srgbClr val="000000"/>
                </a:solidFill>
                <a:effectLst/>
                <a:latin typeface="Times New Roman" pitchFamily="24"/>
                <a:ea typeface="Times New Roman" pitchFamily="24"/>
              </a:rPr>
              <a:t>B</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Times New Roman" pitchFamily="24"/>
                <a:ea typeface="宋体" pitchFamily="24"/>
              </a:rPr>
              <a:t>，</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，那么第一架轰炸机</a:t>
            </a:r>
            <a:r>
              <a:rPr lang="en-US" altLang="zh-CN" sz="2400" b="0" i="1" u="none">
                <a:solidFill>
                  <a:srgbClr val="000000"/>
                </a:solidFill>
                <a:effectLst/>
                <a:latin typeface="Times New Roman" pitchFamily="24"/>
                <a:ea typeface="Times New Roman" pitchFamily="24"/>
              </a:rPr>
              <a:t>C</a:t>
            </a:r>
            <a:r>
              <a:rPr lang="zh-CN" altLang="zh-CN" sz="2400" b="0" i="0" u="none">
                <a:solidFill>
                  <a:srgbClr val="000000"/>
                </a:solidFill>
                <a:effectLst/>
                <a:latin typeface="Times New Roman" pitchFamily="24"/>
                <a:ea typeface="宋体" pitchFamily="24"/>
              </a:rPr>
              <a:t>的平面坐标是</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zh-CN" altLang="zh-CN" sz="2400" b="0" i="0" u="sng">
                <a:solidFill>
                  <a:srgbClr val="FF0000">
                    <a:alpha val="0"/>
                  </a:srgbClr>
                </a:solidFill>
                <a:effectLst/>
                <a:uFill>
                  <a:solidFill>
                    <a:srgbClr val="000000"/>
                  </a:solidFill>
                </a:uFill>
                <a:latin typeface="宋体" pitchFamily="24"/>
                <a:ea typeface="宋体" pitchFamily="24"/>
              </a:rPr>
              <a:t>（</a:t>
            </a:r>
            <a:r>
              <a:rPr lang="en-US" altLang="zh-CN" sz="2400" b="0" i="0" u="sng">
                <a:solidFill>
                  <a:srgbClr val="FF0000">
                    <a:alpha val="0"/>
                  </a:srgbClr>
                </a:solidFill>
                <a:effectLst/>
                <a:uFill>
                  <a:solidFill>
                    <a:srgbClr val="000000"/>
                  </a:solidFill>
                </a:uFill>
                <a:latin typeface="Times New Roman" pitchFamily="24"/>
                <a:ea typeface="Times New Roman" pitchFamily="24"/>
              </a:rPr>
              <a:t>2</a:t>
            </a:r>
            <a:r>
              <a:rPr lang="zh-CN" altLang="zh-CN" sz="2400" b="0" i="0" u="sng">
                <a:solidFill>
                  <a:srgbClr val="FF0000">
                    <a:alpha val="0"/>
                  </a:srgbClr>
                </a:solidFill>
                <a:effectLst/>
                <a:uFill>
                  <a:solidFill>
                    <a:srgbClr val="000000"/>
                  </a:solidFill>
                </a:uFill>
                <a:latin typeface="Times New Roman" pitchFamily="24"/>
                <a:ea typeface="楷体" pitchFamily="24"/>
              </a:rPr>
              <a:t>，</a:t>
            </a:r>
            <a:r>
              <a:rPr lang="zh-CN" altLang="zh-CN" sz="2400" b="0" i="0" u="sng">
                <a:solidFill>
                  <a:srgbClr val="FF0000">
                    <a:alpha val="0"/>
                  </a:srgbClr>
                </a:solidFill>
                <a:effectLst/>
                <a:uFill>
                  <a:solidFill>
                    <a:srgbClr val="000000"/>
                  </a:solidFill>
                </a:uFill>
                <a:latin typeface="宋体" pitchFamily="24"/>
                <a:ea typeface="宋体" pitchFamily="24"/>
              </a:rPr>
              <a:t>－</a:t>
            </a:r>
            <a:r>
              <a:rPr lang="en-US" altLang="zh-CN" sz="2400" b="0" i="0" u="sng">
                <a:solidFill>
                  <a:srgbClr val="FF0000">
                    <a:alpha val="0"/>
                  </a:srgbClr>
                </a:solidFill>
                <a:effectLst/>
                <a:uFill>
                  <a:solidFill>
                    <a:srgbClr val="000000"/>
                  </a:solidFill>
                </a:uFill>
                <a:latin typeface="Times New Roman" pitchFamily="24"/>
                <a:ea typeface="Times New Roman" pitchFamily="24"/>
              </a:rPr>
              <a:t>1</a:t>
            </a:r>
            <a:r>
              <a:rPr lang="zh-CN" altLang="zh-CN" sz="2400" b="0" i="0" u="sng">
                <a:solidFill>
                  <a:srgbClr val="FF0000">
                    <a:alpha val="0"/>
                  </a:srgbClr>
                </a:solidFill>
                <a:effectLst/>
                <a:uFill>
                  <a:solidFill>
                    <a:srgbClr val="000000"/>
                  </a:solidFill>
                </a:uFill>
                <a:latin typeface="宋体" pitchFamily="24"/>
                <a:ea typeface="宋体" pitchFamily="24"/>
              </a:rPr>
              <a:t>）</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a:t>
            </a:r>
          </a:p>
        </p:txBody>
      </p:sp>
      <p:grpSp>
        <p:nvGrpSpPr>
          <p:cNvPr id="13053" name="yt_shape_13053" title="H_168.0711">
            <a:extLst>
              <a:ext uri="{FF2B5EF4-FFF2-40B4-BE49-F238E27FC236}">
                <a16:creationId xmlns:a16="http://schemas.microsoft.com/office/drawing/2014/main" id="{249740F1-2B05-4C5A-B423-6F681AEFABC2}"/>
              </a:ext>
            </a:extLst>
          </p:cNvPr>
          <p:cNvGrpSpPr/>
          <p:nvPr/>
        </p:nvGrpSpPr>
        <p:grpSpPr>
          <a:xfrm>
            <a:off x="4941864" y="2924944"/>
            <a:ext cx="2308271" cy="2398347"/>
            <a:chOff x="0" y="0"/>
            <a:chExt cx="2024253" cy="2203018"/>
          </a:xfrm>
        </p:grpSpPr>
        <p:pic>
          <p:nvPicPr>
            <p:cNvPr id="3" name="yt_image_13053">
              <a:extLst>
                <a:ext uri="">
                  <a16:creationId xmlns="" xmlns:a16="http://schemas.microsoft.com/office/drawing/2014/main" xmlns:p14="http://schemas.microsoft.com/office/powerpoint/2010/main" xmlns:a14="http://schemas.microsoft.com/office/drawing/2010/main" xmlns:mc="http://schemas.openxmlformats.org/markup-compatibility/2006" id="{5351258F-BC95-41E6-9372-C2FE361B0291}"/>
                </a:ext>
              </a:extLst>
            </p:cNvPr>
            <p:cNvPicPr>
              <a:picLocks noChangeAspect="1" noChangeArrowheads="1"/>
            </p:cNvPicPr>
            <p:nvPr/>
          </p:nvPicPr>
          <p:blipFill>
            <a:blip r:embed="rId2" cstate="print"/>
            <a:srcRect/>
            <a:stretch>
              <a:fillRect/>
            </a:stretch>
          </p:blipFill>
          <p:spPr bwMode="auto">
            <a:xfrm>
              <a:off x="0" y="0"/>
              <a:ext cx="2024253" cy="1738503"/>
            </a:xfrm>
            <a:prstGeom prst="rect">
              <a:avLst/>
            </a:prstGeom>
            <a:noFill/>
            <a:extLst>
              <a:ext uri="{909E8E84-426E-40DD-AFC4-6F175D3DCCD1}">
                <a14:hiddenFill xmlns:a14="http://schemas.microsoft.com/office/drawing/2010/main">
                  <a:solidFill>
                    <a:srgbClr val="FFFFFF"/>
                  </a:solidFill>
                </a14:hiddenFill>
              </a:ext>
            </a:extLst>
          </p:spPr>
        </p:pic>
        <p:sp>
          <p:nvSpPr>
            <p:cNvPr id="13055" name="yt_shape_13055"/>
            <p:cNvSpPr txBox="1"/>
            <p:nvPr/>
          </p:nvSpPr>
          <p:spPr>
            <a:xfrm>
              <a:off x="478845" y="1774503"/>
              <a:ext cx="1102562" cy="428515"/>
            </a:xfrm>
            <a:prstGeom prst="rect">
              <a:avLst/>
            </a:prstGeom>
          </p:spPr>
          <p:txBody>
            <a:bodyPr vert="horz" wrap="square" lIns="0" tIns="0" rIns="0" bIns="0" rtlCol="0">
              <a:spAutoFit/>
            </a:bodyPr>
            <a:lstStyle/>
            <a:p>
              <a:pPr algn="just"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Times New Roman" pitchFamily="24"/>
                  <a:ea typeface="宋体" pitchFamily="24"/>
                </a:rPr>
                <a:t>题图</a:t>
              </a:r>
            </a:p>
          </p:txBody>
        </p:sp>
      </p:grpSp>
      <p:sp>
        <p:nvSpPr>
          <p:cNvPr id="13056" name="yt_shape_13056"/>
          <p:cNvSpPr txBox="1"/>
          <p:nvPr/>
        </p:nvSpPr>
        <p:spPr>
          <a:xfrm>
            <a:off x="539881" y="5045163"/>
            <a:ext cx="65" cy="360099"/>
          </a:xfrm>
          <a:prstGeom prst="rect">
            <a:avLst/>
          </a:prstGeom>
        </p:spPr>
        <p:txBody>
          <a:bodyPr vert="horz" wrap="none" lIns="0" tIns="0" rIns="0" bIns="0" rtlCol="0">
            <a:spAutoFit/>
          </a:bodyPr>
          <a:lstStyle/>
          <a:p>
            <a:pPr algn="just" eaLnBrk="1" latinLnBrk="0" hangingPunct="0">
              <a:lnSpc>
                <a:spcPct val="129999"/>
              </a:lnSpc>
            </a:pPr>
            <a:endParaRPr/>
          </a:p>
        </p:txBody>
      </p:sp>
      <p:sp>
        <p:nvSpPr>
          <p:cNvPr id="2" name="文本框 1">
            <a:extLst>
              <a:ext uri="{FF2B5EF4-FFF2-40B4-BE49-F238E27FC236}">
                <a16:creationId xmlns:a16="http://schemas.microsoft.com/office/drawing/2014/main" id="{AFD5CB77-E455-6AA4-5398-2FCE65D3F30D}"/>
              </a:ext>
            </a:extLst>
          </p:cNvPr>
          <p:cNvSpPr txBox="1"/>
          <p:nvPr/>
        </p:nvSpPr>
        <p:spPr>
          <a:xfrm>
            <a:off x="4310789" y="2172583"/>
            <a:ext cx="2008886" cy="517983"/>
          </a:xfrm>
          <a:prstGeom prst="rect">
            <a:avLst/>
          </a:prstGeom>
          <a:noFill/>
        </p:spPr>
        <p:txBody>
          <a:bodyPr vert="horz" wrap="none" rtlCol="0">
            <a:noAutofit/>
          </a:bodyPr>
          <a:lstStyle/>
          <a:p>
            <a:pPr algn="just">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057" name="yt_shape_13057"/>
          <p:cNvSpPr txBox="1"/>
          <p:nvPr/>
        </p:nvSpPr>
        <p:spPr>
          <a:xfrm>
            <a:off x="540000" y="1124744"/>
            <a:ext cx="11111999" cy="1440394"/>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Times New Roman" pitchFamily="24"/>
                <a:ea typeface="宋体" pitchFamily="24"/>
              </a:rPr>
              <a:t>如图所示是某市旅游景点的示意图，如果以</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中心广场</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为原点作两条互相垂直的数轴，分别取向右和向上的方向为数轴的正方向，一个方格的边长看作一个单位长度，那么你能表示出图中各景点的位置吗？</a:t>
            </a:r>
          </a:p>
        </p:txBody>
      </p:sp>
      <p:sp>
        <p:nvSpPr>
          <p:cNvPr id="13061" name="yt_shape_13061"/>
          <p:cNvSpPr txBox="1"/>
          <p:nvPr/>
        </p:nvSpPr>
        <p:spPr>
          <a:xfrm>
            <a:off x="539881" y="6437347"/>
            <a:ext cx="65" cy="360099"/>
          </a:xfrm>
          <a:prstGeom prst="rect">
            <a:avLst/>
          </a:prstGeom>
        </p:spPr>
        <p:txBody>
          <a:bodyPr vert="horz" wrap="none" lIns="0" tIns="0" rIns="0" bIns="0" rtlCol="0">
            <a:spAutoFit/>
          </a:bodyPr>
          <a:lstStyle/>
          <a:p>
            <a:pPr algn="just" eaLnBrk="1" latinLnBrk="0" hangingPunct="0">
              <a:lnSpc>
                <a:spcPct val="129999"/>
              </a:lnSpc>
            </a:pPr>
            <a:endParaRPr/>
          </a:p>
        </p:txBody>
      </p:sp>
      <p:grpSp>
        <p:nvGrpSpPr>
          <p:cNvPr id="13058" name="yt_shape_13058" title="H_289.0311">
            <a:extLst>
              <a:ext uri="{FF2B5EF4-FFF2-40B4-BE49-F238E27FC236}">
                <a16:creationId xmlns:a16="http://schemas.microsoft.com/office/drawing/2014/main" id="{249740F1-2B05-4C5A-B423-6F681AEFABC2}"/>
              </a:ext>
            </a:extLst>
          </p:cNvPr>
          <p:cNvGrpSpPr/>
          <p:nvPr/>
        </p:nvGrpSpPr>
        <p:grpSpPr>
          <a:xfrm>
            <a:off x="8688288" y="2420888"/>
            <a:ext cx="2735199" cy="3790826"/>
            <a:chOff x="0" y="0"/>
            <a:chExt cx="2735199" cy="3790826"/>
          </a:xfrm>
        </p:grpSpPr>
        <p:pic>
          <p:nvPicPr>
            <p:cNvPr id="2" name="yt_image_13058">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0" y="0"/>
              <a:ext cx="2735199" cy="3274695"/>
            </a:xfrm>
            <a:prstGeom prst="rect">
              <a:avLst/>
            </a:prstGeom>
            <a:noFill/>
            <a:extLst>
              <a:ext uri="{909E8E84-426E-40DD-AFC4-6F175D3DCCD1}">
                <a14:hiddenFill xmlns:a14="http://schemas.microsoft.com/office/drawing/2010/main">
                  <a:solidFill>
                    <a:srgbClr val="FFFFFF"/>
                  </a:solidFill>
                </a14:hiddenFill>
              </a:ext>
            </a:extLst>
          </p:spPr>
        </p:pic>
        <p:sp>
          <p:nvSpPr>
            <p:cNvPr id="13060" name="yt_shape_13060"/>
            <p:cNvSpPr txBox="1"/>
            <p:nvPr/>
          </p:nvSpPr>
          <p:spPr>
            <a:xfrm>
              <a:off x="834318" y="3310695"/>
              <a:ext cx="1102562" cy="480131"/>
            </a:xfrm>
            <a:prstGeom prst="rect">
              <a:avLst/>
            </a:prstGeom>
          </p:spPr>
          <p:txBody>
            <a:bodyPr vert="horz" wrap="square" lIns="0" tIns="0" rIns="0" bIns="0" rtlCol="0">
              <a:spAutoFit/>
            </a:bodyPr>
            <a:lstStyle/>
            <a:p>
              <a:pPr algn="just"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Times New Roman" pitchFamily="24"/>
                  <a:ea typeface="宋体" pitchFamily="24"/>
                </a:rPr>
                <a:t>题图</a:t>
              </a:r>
            </a:p>
          </p:txBody>
        </p:sp>
      </p:grpSp>
      <p:sp>
        <p:nvSpPr>
          <p:cNvPr id="7" name="yt_shape_13062"/>
          <p:cNvSpPr txBox="1"/>
          <p:nvPr/>
        </p:nvSpPr>
        <p:spPr>
          <a:xfrm>
            <a:off x="539881" y="3139354"/>
            <a:ext cx="5924699" cy="1440394"/>
          </a:xfrm>
          <a:prstGeom prst="rect">
            <a:avLst/>
          </a:prstGeom>
        </p:spPr>
        <p:txBody>
          <a:bodyPr vert="horz" wrap="none" lIns="0" tIns="0" rIns="0" bIns="0" rtlCol="0">
            <a:spAutoFit/>
          </a:bodyPr>
          <a:lstStyle/>
          <a:p>
            <a:pPr algn="just"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解：碑林</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，雁塔</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a:t>
            </a:r>
            <a:r>
              <a:rPr lang="zh-CN" altLang="zh-CN" sz="100" b="0" i="0" u="none">
                <a:noFill/>
                <a:effectLst/>
                <a:latin typeface="Times New Roman"/>
                <a:ea typeface="宋体"/>
              </a:rPr>
              <a:t>⁠</a:t>
            </a:r>
          </a:p>
          <a:p>
            <a:pPr algn="just" eaLnBrk="1" latinLnBrk="0" hangingPunct="0">
              <a:lnSpc>
                <a:spcPct val="129999"/>
              </a:lnSpc>
            </a:pPr>
            <a:r>
              <a:rPr lang="zh-CN" altLang="zh-CN" sz="2400" b="0" i="0" u="none">
                <a:solidFill>
                  <a:srgbClr val="FF0000">
                    <a:alpha val="0"/>
                  </a:srgbClr>
                </a:solidFill>
                <a:effectLst/>
                <a:latin typeface="Times New Roman" pitchFamily="24"/>
                <a:ea typeface="楷体" pitchFamily="24"/>
              </a:rPr>
              <a:t>钟楼</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，大成殿</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Times New Roman" pitchFamily="24"/>
                <a:ea typeface="楷体"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a:t>
            </a:r>
            <a:r>
              <a:rPr lang="zh-CN" altLang="zh-CN" sz="100" b="0" i="0" u="none">
                <a:noFill/>
                <a:effectLst/>
                <a:latin typeface="Times New Roman"/>
                <a:ea typeface="宋体"/>
              </a:rPr>
              <a:t>⁠</a:t>
            </a:r>
          </a:p>
          <a:p>
            <a:pPr algn="just" eaLnBrk="1" latinLnBrk="0" hangingPunct="0">
              <a:lnSpc>
                <a:spcPct val="129999"/>
              </a:lnSpc>
            </a:pPr>
            <a:r>
              <a:rPr lang="zh-CN" altLang="zh-CN" sz="2400" b="0" i="0" u="none">
                <a:solidFill>
                  <a:srgbClr val="FF0000">
                    <a:alpha val="0"/>
                  </a:srgbClr>
                </a:solidFill>
                <a:effectLst/>
                <a:latin typeface="Times New Roman" pitchFamily="24"/>
                <a:ea typeface="楷体" pitchFamily="24"/>
              </a:rPr>
              <a:t>科技大学</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5</a:t>
            </a:r>
            <a:r>
              <a:rPr lang="zh-CN" altLang="zh-CN" sz="2400" b="0" i="0" u="none">
                <a:solidFill>
                  <a:srgbClr val="FF0000">
                    <a:alpha val="0"/>
                  </a:srgbClr>
                </a:solidFill>
                <a:effectLst/>
                <a:latin typeface="Times New Roman" pitchFamily="24"/>
                <a:ea typeface="楷体"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7</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，影月湖</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a:t>
            </a:r>
            <a:r>
              <a:rPr lang="zh-CN" altLang="zh-CN" sz="2400" b="0" i="0" u="none">
                <a:solidFill>
                  <a:srgbClr val="FF0000">
                    <a:alpha val="0"/>
                  </a:srgbClr>
                </a:solidFill>
                <a:effectLst/>
                <a:latin typeface="Times New Roman" pitchFamily="24"/>
                <a:ea typeface="楷体"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5</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Times New Roman"/>
                <a:ea typeface="宋体"/>
              </a:rPr>
              <a:t>⁠</a:t>
            </a:r>
          </a:p>
        </p:txBody>
      </p:sp>
      <p:sp>
        <p:nvSpPr>
          <p:cNvPr id="8" name="文本框 7">
            <a:extLst>
              <a:ext uri="{FF2B5EF4-FFF2-40B4-BE49-F238E27FC236}">
                <a16:creationId xmlns:a16="http://schemas.microsoft.com/office/drawing/2014/main" id="{0EF734F5-A986-5228-B7F1-706551B2E609}"/>
              </a:ext>
            </a:extLst>
          </p:cNvPr>
          <p:cNvSpPr txBox="1"/>
          <p:nvPr/>
        </p:nvSpPr>
        <p:spPr>
          <a:xfrm>
            <a:off x="449870" y="3092548"/>
            <a:ext cx="5056886" cy="569100"/>
          </a:xfrm>
          <a:prstGeom prst="rect">
            <a:avLst/>
          </a:prstGeom>
          <a:noFill/>
        </p:spPr>
        <p:txBody>
          <a:bodyPr vert="horz" wrap="none" rtlCol="0">
            <a:noAutofit/>
          </a:bodyPr>
          <a:lstStyle/>
          <a:p>
            <a:pPr algn="just">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解：碑林</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，雁塔</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9" name="文本框 8">
            <a:extLst>
              <a:ext uri="{FF2B5EF4-FFF2-40B4-BE49-F238E27FC236}">
                <a16:creationId xmlns:a16="http://schemas.microsoft.com/office/drawing/2014/main" id="{9C1B4EB4-930E-6EB7-2819-BDE3A4802AA6}"/>
              </a:ext>
            </a:extLst>
          </p:cNvPr>
          <p:cNvSpPr txBox="1"/>
          <p:nvPr/>
        </p:nvSpPr>
        <p:spPr>
          <a:xfrm>
            <a:off x="449870" y="3568036"/>
            <a:ext cx="5666486" cy="569100"/>
          </a:xfrm>
          <a:prstGeom prst="rect">
            <a:avLst/>
          </a:prstGeom>
          <a:noFill/>
        </p:spPr>
        <p:txBody>
          <a:bodyPr vert="horz" wrap="none" rtlCol="0">
            <a:noAutofit/>
          </a:bodyPr>
          <a:lstStyle/>
          <a:p>
            <a:pPr algn="just">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钟楼</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，大成殿</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10" name="文本框 9">
            <a:extLst>
              <a:ext uri="{FF2B5EF4-FFF2-40B4-BE49-F238E27FC236}">
                <a16:creationId xmlns:a16="http://schemas.microsoft.com/office/drawing/2014/main" id="{1D819257-24A8-8829-0B48-248EAC5B9B74}"/>
              </a:ext>
            </a:extLst>
          </p:cNvPr>
          <p:cNvSpPr txBox="1"/>
          <p:nvPr/>
        </p:nvSpPr>
        <p:spPr>
          <a:xfrm>
            <a:off x="449870" y="4043524"/>
            <a:ext cx="6047486" cy="517983"/>
          </a:xfrm>
          <a:prstGeom prst="rect">
            <a:avLst/>
          </a:prstGeom>
          <a:noFill/>
        </p:spPr>
        <p:txBody>
          <a:bodyPr vert="horz" wrap="none" rtlCol="0">
            <a:noAutofit/>
          </a:bodyPr>
          <a:lstStyle/>
          <a:p>
            <a:pPr algn="just">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科技大学</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5</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7</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，影月湖</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blinds(horizontal)">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animEffect transition="in" filter="blinds(horizontal)">
                                      <p:cBhvr>
                                        <p:cTn id="17"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9" grpId="0" build="allAtOnce"/>
      <p:bldP spid="10"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063" name="yt_shape_13063"/>
          <p:cNvSpPr txBox="1"/>
          <p:nvPr/>
        </p:nvSpPr>
        <p:spPr>
          <a:xfrm>
            <a:off x="540000" y="1111568"/>
            <a:ext cx="5062283"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a:no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用方位角与距离表示位置</a:t>
            </a:r>
          </a:p>
        </p:txBody>
      </p:sp>
      <p:sp>
        <p:nvSpPr>
          <p:cNvPr id="13064" name="yt_shape_13064"/>
          <p:cNvSpPr txBox="1"/>
          <p:nvPr/>
        </p:nvSpPr>
        <p:spPr>
          <a:xfrm>
            <a:off x="540000" y="1611133"/>
            <a:ext cx="5975995"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Times New Roman" pitchFamily="24"/>
                <a:ea typeface="宋体" pitchFamily="24"/>
              </a:rPr>
              <a:t>下列数据，不能确定物体位置的是</a:t>
            </a:r>
            <a:r>
              <a:rPr lang="zh-CN" altLang="zh-CN" sz="2400" b="0" i="0" u="none">
                <a:solidFill>
                  <a:srgbClr val="000000"/>
                </a:solidFill>
                <a:effectLst/>
                <a:latin typeface="宋体" pitchFamily="24"/>
                <a:ea typeface="宋体" pitchFamily="24"/>
              </a:rPr>
              <a:t>（</a:t>
            </a:r>
            <a:r>
              <a:rPr lang="zh-CN" altLang="zh-CN" sz="1200" b="0" i="0" u="none">
                <a:solidFill>
                  <a:srgbClr val="000000"/>
                </a:solidFill>
                <a:effectLst/>
                <a:latin typeface="Times New Roman" pitchFamily="12"/>
                <a:ea typeface="宋体" pitchFamily="12"/>
              </a:rPr>
              <a:t>　</a:t>
            </a:r>
            <a:r>
              <a:rPr lang="en-US" altLang="zh-CN" sz="2400" b="0" i="0" u="none">
                <a:solidFill>
                  <a:srgbClr val="FF0000">
                    <a:alpha val="0"/>
                  </a:srgbClr>
                </a:solidFill>
                <a:effectLst/>
                <a:latin typeface="Times New Roman" pitchFamily="24"/>
                <a:ea typeface="Times New Roman" pitchFamily="24"/>
              </a:rPr>
              <a:t>C</a:t>
            </a:r>
            <a:r>
              <a:rPr lang="zh-CN" altLang="zh-CN" sz="1200" b="0" i="0" u="none">
                <a:solidFill>
                  <a:srgbClr val="000000"/>
                </a:solidFill>
                <a:effectLst/>
                <a:latin typeface="Times New Roman" pitchFamily="12"/>
                <a:ea typeface="宋体" pitchFamily="12"/>
              </a:rPr>
              <a:t>　</a:t>
            </a:r>
            <a:r>
              <a:rPr lang="zh-CN" altLang="zh-CN" sz="2400" b="0" i="0" u="none">
                <a:solidFill>
                  <a:srgbClr val="000000"/>
                </a:solidFill>
                <a:effectLst/>
                <a:latin typeface="宋体" pitchFamily="24"/>
                <a:ea typeface="宋体" pitchFamily="24"/>
              </a:rPr>
              <a:t>）</a:t>
            </a:r>
          </a:p>
        </p:txBody>
      </p:sp>
      <p:graphicFrame>
        <p:nvGraphicFramePr>
          <p:cNvPr id="13065" name="yt_table_13065"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54515086"/>
              </p:ext>
            </p:extLst>
          </p:nvPr>
        </p:nvGraphicFramePr>
        <p:xfrm>
          <a:off x="540000" y="2090436"/>
          <a:ext cx="6537453" cy="950976"/>
        </p:xfrm>
        <a:graphic>
          <a:graphicData uri="http://schemas.openxmlformats.org/drawingml/2006/table">
            <a:tbl>
              <a:tblPr/>
              <a:tblGrid>
                <a:gridCol w="3137218">
                  <a:extLst>
                    <a:ext uri="{9D8B030D-6E8A-4147-A177-3AD203B41FA5}">
                      <a16:colId xmlns:a16="http://schemas.microsoft.com/office/drawing/2014/main" val="10386"/>
                    </a:ext>
                  </a:extLst>
                </a:gridCol>
                <a:gridCol w="3400235">
                  <a:extLst>
                    <a:ext uri="{9D8B030D-6E8A-4147-A177-3AD203B41FA5}">
                      <a16:colId xmlns:a16="http://schemas.microsoft.com/office/drawing/2014/main" val="10387"/>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A.4</a:t>
                      </a:r>
                      <a:r>
                        <a:rPr lang="zh-CN" altLang="zh-CN" sz="2400" b="0" i="0" u="none">
                          <a:solidFill>
                            <a:srgbClr val="000000"/>
                          </a:solidFill>
                          <a:effectLst/>
                          <a:latin typeface="Times New Roman" pitchFamily="24"/>
                          <a:ea typeface="宋体" pitchFamily="24"/>
                        </a:rPr>
                        <a:t>号楼</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a:t>
                      </a:r>
                      <a:r>
                        <a:rPr lang="zh-CN" altLang="zh-CN" sz="2400" b="0" i="0" u="none">
                          <a:solidFill>
                            <a:srgbClr val="000000"/>
                          </a:solidFill>
                          <a:effectLst/>
                          <a:latin typeface="Times New Roman" pitchFamily="24"/>
                          <a:ea typeface="宋体" pitchFamily="24"/>
                        </a:rPr>
                        <a:t>新华路</a:t>
                      </a:r>
                      <a:r>
                        <a:rPr lang="en-US" altLang="zh-CN" sz="2400" b="0" i="0" u="none">
                          <a:solidFill>
                            <a:srgbClr val="000000"/>
                          </a:solidFill>
                          <a:effectLst/>
                          <a:latin typeface="Times New Roman" pitchFamily="24"/>
                          <a:ea typeface="Times New Roman" pitchFamily="24"/>
                        </a:rPr>
                        <a:t>25</a:t>
                      </a:r>
                      <a:r>
                        <a:rPr lang="zh-CN" altLang="zh-CN" sz="2400" b="0" i="0" u="none">
                          <a:solidFill>
                            <a:srgbClr val="000000"/>
                          </a:solidFill>
                          <a:effectLst/>
                          <a:latin typeface="Times New Roman" pitchFamily="24"/>
                          <a:ea typeface="宋体" pitchFamily="24"/>
                        </a:rPr>
                        <a:t>号</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45"/>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a:t>
                      </a:r>
                      <a:r>
                        <a:rPr lang="zh-CN" altLang="zh-CN" sz="2400" b="0" i="0" u="none">
                          <a:solidFill>
                            <a:srgbClr val="000000"/>
                          </a:solidFill>
                          <a:effectLst/>
                          <a:latin typeface="Times New Roman" pitchFamily="24"/>
                          <a:ea typeface="宋体" pitchFamily="24"/>
                        </a:rPr>
                        <a:t>北偏东</a:t>
                      </a:r>
                      <a:r>
                        <a:rPr lang="en-US" altLang="zh-CN" sz="2400" b="0" i="0" u="none">
                          <a:solidFill>
                            <a:srgbClr val="000000"/>
                          </a:solidFill>
                          <a:effectLst/>
                          <a:latin typeface="Times New Roman" pitchFamily="24"/>
                          <a:ea typeface="Times New Roman" pitchFamily="24"/>
                        </a:rPr>
                        <a:t>25°</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a:t>
                      </a:r>
                      <a:r>
                        <a:rPr lang="zh-CN" altLang="zh-CN" sz="2400" b="0" i="0" u="none">
                          <a:solidFill>
                            <a:srgbClr val="000000"/>
                          </a:solidFill>
                          <a:effectLst/>
                          <a:latin typeface="Times New Roman" pitchFamily="24"/>
                          <a:ea typeface="宋体" pitchFamily="24"/>
                        </a:rPr>
                        <a:t>东经</a:t>
                      </a:r>
                      <a:r>
                        <a:rPr lang="en-US" altLang="zh-CN" sz="2400" b="0" i="0" u="none">
                          <a:solidFill>
                            <a:srgbClr val="000000"/>
                          </a:solidFill>
                          <a:effectLst/>
                          <a:latin typeface="Times New Roman" pitchFamily="24"/>
                          <a:ea typeface="Times New Roman" pitchFamily="24"/>
                        </a:rPr>
                        <a:t>118°</a:t>
                      </a:r>
                      <a:r>
                        <a:rPr lang="zh-CN" altLang="zh-CN" sz="2400" b="0" i="0" u="none">
                          <a:solidFill>
                            <a:srgbClr val="000000"/>
                          </a:solidFill>
                          <a:effectLst/>
                          <a:latin typeface="Times New Roman" pitchFamily="24"/>
                          <a:ea typeface="宋体" pitchFamily="24"/>
                        </a:rPr>
                        <a:t>，北纬</a:t>
                      </a:r>
                      <a:r>
                        <a:rPr lang="en-US" altLang="zh-CN" sz="2400" b="0" i="0" u="none">
                          <a:solidFill>
                            <a:srgbClr val="000000"/>
                          </a:solidFill>
                          <a:effectLst/>
                          <a:latin typeface="Times New Roman" pitchFamily="24"/>
                          <a:ea typeface="Times New Roman" pitchFamily="24"/>
                        </a:rPr>
                        <a:t>45°</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46"/>
                  </a:ext>
                </a:extLst>
              </a:tr>
            </a:tbl>
          </a:graphicData>
        </a:graphic>
      </p:graphicFrame>
      <p:sp>
        <p:nvSpPr>
          <p:cNvPr id="13067" name="yt_shape_13067"/>
          <p:cNvSpPr txBox="1"/>
          <p:nvPr/>
        </p:nvSpPr>
        <p:spPr>
          <a:xfrm>
            <a:off x="540000" y="3091990"/>
            <a:ext cx="10900420"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Times New Roman" pitchFamily="24"/>
                <a:ea typeface="宋体" pitchFamily="24"/>
              </a:rPr>
              <a:t>如图是株洲市的行政区域平面地图，下列关于方位的说法明显错误的是</a:t>
            </a:r>
            <a:r>
              <a:rPr lang="zh-CN" altLang="zh-CN" sz="2400" b="0" i="0" u="none">
                <a:solidFill>
                  <a:srgbClr val="000000"/>
                </a:solidFill>
                <a:effectLst/>
                <a:latin typeface="宋体" pitchFamily="24"/>
                <a:ea typeface="宋体" pitchFamily="24"/>
              </a:rPr>
              <a:t>（</a:t>
            </a:r>
            <a:r>
              <a:rPr lang="zh-CN" altLang="zh-CN" sz="1200" b="0" i="0" u="none">
                <a:solidFill>
                  <a:srgbClr val="000000"/>
                </a:solidFill>
                <a:effectLst/>
                <a:latin typeface="Times New Roman" pitchFamily="12"/>
                <a:ea typeface="宋体" pitchFamily="12"/>
              </a:rPr>
              <a:t>　</a:t>
            </a:r>
            <a:r>
              <a:rPr lang="en-US" altLang="zh-CN" sz="2400" b="0" i="0" u="none">
                <a:solidFill>
                  <a:srgbClr val="FF0000">
                    <a:alpha val="0"/>
                  </a:srgbClr>
                </a:solidFill>
                <a:effectLst/>
                <a:latin typeface="Times New Roman" pitchFamily="24"/>
                <a:ea typeface="Times New Roman" pitchFamily="24"/>
              </a:rPr>
              <a:t>C</a:t>
            </a:r>
            <a:r>
              <a:rPr lang="zh-CN" altLang="zh-CN" sz="1200" b="0" i="0" u="none">
                <a:solidFill>
                  <a:srgbClr val="000000"/>
                </a:solidFill>
                <a:effectLst/>
                <a:latin typeface="Times New Roman" pitchFamily="12"/>
                <a:ea typeface="宋体" pitchFamily="12"/>
              </a:rPr>
              <a:t>　</a:t>
            </a:r>
            <a:r>
              <a:rPr lang="zh-CN" altLang="zh-CN" sz="2400" b="0" i="0" u="none">
                <a:solidFill>
                  <a:srgbClr val="000000"/>
                </a:solidFill>
                <a:effectLst/>
                <a:latin typeface="宋体" pitchFamily="24"/>
                <a:ea typeface="宋体" pitchFamily="24"/>
              </a:rPr>
              <a:t>）</a:t>
            </a:r>
          </a:p>
        </p:txBody>
      </p:sp>
      <p:graphicFrame>
        <p:nvGraphicFramePr>
          <p:cNvPr id="13071" name="yt_table_13071_skip"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544037507"/>
              </p:ext>
            </p:extLst>
          </p:nvPr>
        </p:nvGraphicFramePr>
        <p:xfrm>
          <a:off x="540000" y="3571293"/>
          <a:ext cx="6489700" cy="1901952"/>
        </p:xfrm>
        <a:graphic>
          <a:graphicData uri="http://schemas.openxmlformats.org/drawingml/2006/table">
            <a:tbl>
              <a:tblPr/>
              <a:tblGrid>
                <a:gridCol w="6489700">
                  <a:extLst>
                    <a:ext uri="{9D8B030D-6E8A-4147-A177-3AD203B41FA5}">
                      <a16:colId xmlns:a16="http://schemas.microsoft.com/office/drawing/2014/main" val="10388"/>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a:t>
                      </a:r>
                      <a:r>
                        <a:rPr lang="zh-CN" altLang="zh-CN" sz="2400" b="0" i="0" u="none">
                          <a:solidFill>
                            <a:srgbClr val="000000"/>
                          </a:solidFill>
                          <a:effectLst/>
                          <a:latin typeface="Times New Roman" pitchFamily="24"/>
                          <a:ea typeface="宋体" pitchFamily="24"/>
                        </a:rPr>
                        <a:t>炎陵位于株洲市区南偏东约</a:t>
                      </a:r>
                      <a:r>
                        <a:rPr lang="en-US" altLang="zh-CN" sz="2400" b="0" i="0" u="none">
                          <a:solidFill>
                            <a:srgbClr val="000000"/>
                          </a:solidFill>
                          <a:effectLst/>
                          <a:latin typeface="Times New Roman" pitchFamily="24"/>
                          <a:ea typeface="Times New Roman" pitchFamily="24"/>
                        </a:rPr>
                        <a:t>35°</a:t>
                      </a:r>
                      <a:r>
                        <a:rPr lang="zh-CN" altLang="zh-CN" sz="2400" b="0" i="0" u="none">
                          <a:solidFill>
                            <a:srgbClr val="000000"/>
                          </a:solidFill>
                          <a:effectLst/>
                          <a:latin typeface="Times New Roman" pitchFamily="24"/>
                          <a:ea typeface="宋体" pitchFamily="24"/>
                        </a:rPr>
                        <a:t>的方向上</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47"/>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a:t>
                      </a:r>
                      <a:r>
                        <a:rPr lang="zh-CN" altLang="zh-CN" sz="2400" b="0" i="0" u="none">
                          <a:solidFill>
                            <a:srgbClr val="000000"/>
                          </a:solidFill>
                          <a:effectLst/>
                          <a:latin typeface="Times New Roman" pitchFamily="24"/>
                          <a:ea typeface="宋体" pitchFamily="24"/>
                        </a:rPr>
                        <a:t>醴陵位于攸县的北偏东约</a:t>
                      </a:r>
                      <a:r>
                        <a:rPr lang="en-US" altLang="zh-CN" sz="2400" b="0" i="0" u="none">
                          <a:solidFill>
                            <a:srgbClr val="000000"/>
                          </a:solidFill>
                          <a:effectLst/>
                          <a:latin typeface="Times New Roman" pitchFamily="24"/>
                          <a:ea typeface="Times New Roman" pitchFamily="24"/>
                        </a:rPr>
                        <a:t>16°</a:t>
                      </a:r>
                      <a:r>
                        <a:rPr lang="zh-CN" altLang="zh-CN" sz="2400" b="0" i="0" u="none">
                          <a:solidFill>
                            <a:srgbClr val="000000"/>
                          </a:solidFill>
                          <a:effectLst/>
                          <a:latin typeface="Times New Roman" pitchFamily="24"/>
                          <a:ea typeface="宋体" pitchFamily="24"/>
                        </a:rPr>
                        <a:t>的方向上</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48"/>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a:t>
                      </a:r>
                      <a:r>
                        <a:rPr lang="zh-CN" altLang="zh-CN" sz="2400" b="0" i="0" u="none">
                          <a:solidFill>
                            <a:srgbClr val="000000"/>
                          </a:solidFill>
                          <a:effectLst/>
                          <a:latin typeface="Times New Roman" pitchFamily="24"/>
                          <a:ea typeface="宋体" pitchFamily="24"/>
                        </a:rPr>
                        <a:t>株洲县位于茶陵的南偏东约</a:t>
                      </a:r>
                      <a:r>
                        <a:rPr lang="en-US" altLang="zh-CN" sz="2400" b="0" i="0" u="none">
                          <a:solidFill>
                            <a:srgbClr val="000000"/>
                          </a:solidFill>
                          <a:effectLst/>
                          <a:latin typeface="Times New Roman" pitchFamily="24"/>
                          <a:ea typeface="Times New Roman" pitchFamily="24"/>
                        </a:rPr>
                        <a:t>40°</a:t>
                      </a:r>
                      <a:r>
                        <a:rPr lang="zh-CN" altLang="zh-CN" sz="2400" b="0" i="0" u="none">
                          <a:solidFill>
                            <a:srgbClr val="000000"/>
                          </a:solidFill>
                          <a:effectLst/>
                          <a:latin typeface="Times New Roman" pitchFamily="24"/>
                          <a:ea typeface="宋体" pitchFamily="24"/>
                        </a:rPr>
                        <a:t>的方向上</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49"/>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a:t>
                      </a:r>
                      <a:r>
                        <a:rPr lang="zh-CN" altLang="zh-CN" sz="2400" b="0" i="0" u="none">
                          <a:solidFill>
                            <a:srgbClr val="000000"/>
                          </a:solidFill>
                          <a:effectLst/>
                          <a:latin typeface="Times New Roman" pitchFamily="24"/>
                          <a:ea typeface="宋体" pitchFamily="24"/>
                        </a:rPr>
                        <a:t>株洲市区位于攸县的北偏西约</a:t>
                      </a:r>
                      <a:r>
                        <a:rPr lang="en-US" altLang="zh-CN" sz="2400" b="0" i="0" u="none">
                          <a:solidFill>
                            <a:srgbClr val="000000"/>
                          </a:solidFill>
                          <a:effectLst/>
                          <a:latin typeface="Times New Roman" pitchFamily="24"/>
                          <a:ea typeface="Times New Roman" pitchFamily="24"/>
                        </a:rPr>
                        <a:t>21°</a:t>
                      </a:r>
                      <a:r>
                        <a:rPr lang="zh-CN" altLang="zh-CN" sz="2400" b="0" i="0" u="none">
                          <a:solidFill>
                            <a:srgbClr val="000000"/>
                          </a:solidFill>
                          <a:effectLst/>
                          <a:latin typeface="Times New Roman" pitchFamily="24"/>
                          <a:ea typeface="宋体" pitchFamily="24"/>
                        </a:rPr>
                        <a:t>的方向上</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50"/>
                  </a:ext>
                </a:extLst>
              </a:tr>
            </a:tbl>
          </a:graphicData>
        </a:graphic>
      </p:graphicFrame>
      <p:grpSp>
        <p:nvGrpSpPr>
          <p:cNvPr id="13068" name="yt_shape_13068_skip" title="H_199.6611">
            <a:extLst>
              <a:ext uri="{FF2B5EF4-FFF2-40B4-BE49-F238E27FC236}">
                <a16:creationId xmlns:a16="http://schemas.microsoft.com/office/drawing/2014/main" id="{249740F1-2B05-4C5A-B423-6F681AEFABC2}"/>
              </a:ext>
            </a:extLst>
          </p:cNvPr>
          <p:cNvGrpSpPr/>
          <p:nvPr/>
        </p:nvGrpSpPr>
        <p:grpSpPr>
          <a:xfrm>
            <a:off x="9587966" y="3571293"/>
            <a:ext cx="2061972" cy="2535696"/>
            <a:chOff x="0" y="0"/>
            <a:chExt cx="2061972" cy="2535696"/>
          </a:xfrm>
        </p:grpSpPr>
        <p:pic>
          <p:nvPicPr>
            <p:cNvPr id="2" name="yt_image_13068">
              <a:extLst>
                <a:ext uri="">
                  <a16:creationId xmlns="" xmlns:a16="http://schemas.microsoft.com/office/drawing/2014/main" xmlns:p14="http://schemas.microsoft.com/office/powerpoint/2010/main" xmlns:a14="http://schemas.microsoft.com/office/drawing/2010/main" xmlns:mc="http://schemas.openxmlformats.org/markup-compatibility/2006" id="{5351258F-BC95-41E6-9372-C2FE361B0291}"/>
                </a:ext>
              </a:extLst>
            </p:cNvPr>
            <p:cNvPicPr>
              <a:picLocks noChangeAspect="1" noChangeArrowheads="1"/>
            </p:cNvPicPr>
            <p:nvPr/>
          </p:nvPicPr>
          <p:blipFill>
            <a:blip r:embed="rId2" cstate="print"/>
            <a:srcRect/>
            <a:stretch>
              <a:fillRect/>
            </a:stretch>
          </p:blipFill>
          <p:spPr bwMode="auto">
            <a:xfrm>
              <a:off x="0" y="0"/>
              <a:ext cx="2061972" cy="2139696"/>
            </a:xfrm>
            <a:prstGeom prst="rect">
              <a:avLst/>
            </a:prstGeom>
            <a:noFill/>
            <a:extLst>
              <a:ext uri="{909E8E84-426E-40DD-AFC4-6F175D3DCCD1}">
                <a14:hiddenFill xmlns:a14="http://schemas.microsoft.com/office/drawing/2010/main">
                  <a:solidFill>
                    <a:srgbClr val="FFFFFF"/>
                  </a:solidFill>
                </a14:hiddenFill>
              </a:ext>
            </a:extLst>
          </p:spPr>
        </p:pic>
        <p:sp>
          <p:nvSpPr>
            <p:cNvPr id="13070" name="yt_shape_13070"/>
            <p:cNvSpPr txBox="1"/>
            <p:nvPr/>
          </p:nvSpPr>
          <p:spPr>
            <a:xfrm>
              <a:off x="497705" y="2175696"/>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Times New Roman" pitchFamily="24"/>
                  <a:ea typeface="宋体" pitchFamily="24"/>
                </a:rPr>
                <a:t>题图</a:t>
              </a:r>
            </a:p>
          </p:txBody>
        </p:sp>
      </p:grpSp>
      <p:pic>
        <p:nvPicPr>
          <p:cNvPr id="4" name="yt_shape_1698822575163">
            <a:extLst>
              <a:ext uri="{FF2B5EF4-FFF2-40B4-BE49-F238E27FC236}">
                <a16:creationId xmlns:a16="http://schemas.microsoft.com/office/drawing/2014/main" id="{15433B09-2575-B715-DB32-3A08BE39021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1150895"/>
            <a:ext cx="1355917" cy="365782"/>
          </a:xfrm>
          <a:prstGeom prst="rect">
            <a:avLst/>
          </a:prstGeom>
        </p:spPr>
      </p:pic>
      <p:sp>
        <p:nvSpPr>
          <p:cNvPr id="3" name="文本框 2">
            <a:extLst>
              <a:ext uri="{FF2B5EF4-FFF2-40B4-BE49-F238E27FC236}">
                <a16:creationId xmlns:a16="http://schemas.microsoft.com/office/drawing/2014/main" id="{F548A180-6B29-DFBA-37CC-4021D31CB655}"/>
              </a:ext>
            </a:extLst>
          </p:cNvPr>
          <p:cNvSpPr txBox="1"/>
          <p:nvPr/>
        </p:nvSpPr>
        <p:spPr>
          <a:xfrm>
            <a:off x="5707789" y="1564327"/>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endParaRPr lang="zh-CN" altLang="en-US">
              <a:solidFill>
                <a:srgbClr val="FF0000"/>
              </a:solidFill>
            </a:endParaRPr>
          </a:p>
        </p:txBody>
      </p:sp>
      <p:sp>
        <p:nvSpPr>
          <p:cNvPr id="5" name="文本框 4">
            <a:extLst>
              <a:ext uri="{FF2B5EF4-FFF2-40B4-BE49-F238E27FC236}">
                <a16:creationId xmlns:a16="http://schemas.microsoft.com/office/drawing/2014/main" id="{5F6C3725-C933-FC32-BE34-13396CFEAFFF}"/>
              </a:ext>
            </a:extLst>
          </p:cNvPr>
          <p:cNvSpPr txBox="1"/>
          <p:nvPr/>
        </p:nvSpPr>
        <p:spPr>
          <a:xfrm>
            <a:off x="10584589" y="3045184"/>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5"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073" name="yt_shape_13073"/>
          <p:cNvSpPr txBox="1"/>
          <p:nvPr/>
        </p:nvSpPr>
        <p:spPr>
          <a:xfrm>
            <a:off x="540000" y="1239253"/>
            <a:ext cx="11111999" cy="1388778"/>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黑体" pitchFamily="24"/>
              </a:rPr>
              <a:t>【易错点】</a:t>
            </a:r>
            <a:r>
              <a:rPr lang="zh-CN" altLang="zh-CN" sz="2400" b="0" i="0" u="none" dirty="0">
                <a:solidFill>
                  <a:srgbClr val="FF0000"/>
                </a:solidFill>
                <a:effectLst/>
                <a:latin typeface="Times New Roman" pitchFamily="24"/>
                <a:ea typeface="宋体" pitchFamily="24"/>
              </a:rPr>
              <a:t>　</a:t>
            </a:r>
            <a:r>
              <a:rPr lang="zh-CN" altLang="zh-CN" sz="2400" b="0" i="0" u="none" dirty="0">
                <a:solidFill>
                  <a:srgbClr val="FF0000"/>
                </a:solidFill>
                <a:effectLst/>
                <a:latin typeface="Times New Roman" pitchFamily="24"/>
                <a:ea typeface="黑体" pitchFamily="24"/>
              </a:rPr>
              <a:t>建立了不恰当的平面直角坐标系</a:t>
            </a:r>
          </a:p>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6.</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楷体" pitchFamily="24"/>
              </a:rPr>
              <a:t>教材第</a:t>
            </a:r>
            <a:r>
              <a:rPr lang="en-US" altLang="zh-CN" sz="2400" b="0" i="0" u="none" dirty="0">
                <a:solidFill>
                  <a:srgbClr val="000000"/>
                </a:solidFill>
                <a:effectLst/>
                <a:latin typeface="Times New Roman" pitchFamily="24"/>
                <a:ea typeface="Times New Roman" pitchFamily="24"/>
              </a:rPr>
              <a:t>87</a:t>
            </a:r>
            <a:r>
              <a:rPr lang="zh-CN" altLang="zh-CN" sz="2400" b="0" i="0" u="none" dirty="0">
                <a:solidFill>
                  <a:srgbClr val="000000"/>
                </a:solidFill>
                <a:effectLst/>
                <a:latin typeface="Times New Roman" pitchFamily="24"/>
                <a:ea typeface="楷体" pitchFamily="24"/>
              </a:rPr>
              <a:t>页例</a:t>
            </a:r>
            <a:r>
              <a:rPr lang="en-US" altLang="zh-CN" sz="2400" b="0" i="0" u="none" dirty="0">
                <a:solidFill>
                  <a:srgbClr val="000000"/>
                </a:solidFill>
                <a:effectLst/>
                <a:latin typeface="Times New Roman" pitchFamily="24"/>
                <a:ea typeface="Times New Roman" pitchFamily="24"/>
              </a:rPr>
              <a:t>3</a:t>
            </a:r>
            <a:r>
              <a:rPr lang="zh-CN" altLang="zh-CN" sz="2400" b="0" i="0" u="none" dirty="0">
                <a:solidFill>
                  <a:srgbClr val="000000"/>
                </a:solidFill>
                <a:effectLst/>
                <a:latin typeface="Times New Roman" pitchFamily="24"/>
                <a:ea typeface="楷体" pitchFamily="24"/>
              </a:rPr>
              <a:t>变式</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学校在李老师家的南偏东</a:t>
            </a:r>
            <a:r>
              <a:rPr lang="en-US" altLang="zh-CN" sz="2400" b="0" i="0" u="none" dirty="0">
                <a:solidFill>
                  <a:srgbClr val="000000"/>
                </a:solidFill>
                <a:effectLst/>
                <a:latin typeface="Times New Roman" pitchFamily="24"/>
                <a:ea typeface="Times New Roman" pitchFamily="24"/>
              </a:rPr>
              <a:t>30°</a:t>
            </a:r>
            <a:r>
              <a:rPr lang="zh-CN" altLang="zh-CN" sz="2400" b="0" i="0" u="none" dirty="0">
                <a:solidFill>
                  <a:srgbClr val="000000"/>
                </a:solidFill>
                <a:effectLst/>
                <a:latin typeface="Times New Roman" pitchFamily="24"/>
                <a:ea typeface="宋体" pitchFamily="24"/>
              </a:rPr>
              <a:t>方向，距离是</a:t>
            </a:r>
            <a:r>
              <a:rPr lang="en-US" altLang="zh-CN" sz="2400" b="0" i="0" u="none" dirty="0">
                <a:solidFill>
                  <a:srgbClr val="000000"/>
                </a:solidFill>
                <a:effectLst/>
                <a:latin typeface="Times New Roman" pitchFamily="24"/>
                <a:ea typeface="Times New Roman" pitchFamily="24"/>
              </a:rPr>
              <a:t>1500m</a:t>
            </a:r>
            <a:r>
              <a:rPr lang="zh-CN" altLang="zh-CN" sz="2400" b="0" i="0" u="none" dirty="0">
                <a:solidFill>
                  <a:srgbClr val="000000"/>
                </a:solidFill>
                <a:effectLst/>
                <a:latin typeface="Times New Roman" pitchFamily="24"/>
                <a:ea typeface="宋体" pitchFamily="24"/>
              </a:rPr>
              <a:t>，则李老师家在学校的</a:t>
            </a:r>
            <a:r>
              <a:rPr lang="zh-CN" altLang="zh-CN" sz="100" b="0" i="0" spc="-100" dirty="0">
                <a:solidFill>
                  <a:srgbClr val="FF0000"/>
                </a:solidFill>
                <a:effectLst/>
                <a:latin typeface="Times New Roman" pitchFamily="24"/>
                <a:ea typeface="宋体" pitchFamily="24"/>
              </a:rPr>
              <a:t> </a:t>
            </a:r>
            <a:r>
              <a:rPr lang="zh-CN" altLang="zh-CN" sz="2400" b="0" i="0" u="sng" dirty="0">
                <a:solidFill>
                  <a:srgbClr val="FF0000"/>
                </a:solidFill>
                <a:effectLst/>
                <a:uFill>
                  <a:solidFill>
                    <a:srgbClr val="000000"/>
                  </a:solidFill>
                </a:uFill>
                <a:latin typeface="Times New Roman" pitchFamily="24"/>
                <a:ea typeface="宋体" pitchFamily="24"/>
              </a:rPr>
              <a:t>　</a:t>
            </a:r>
            <a:r>
              <a:rPr lang="zh-CN" altLang="zh-CN" sz="2400" b="0" i="0" u="sng" dirty="0">
                <a:solidFill>
                  <a:srgbClr val="FF0000">
                    <a:alpha val="0"/>
                  </a:srgbClr>
                </a:solidFill>
                <a:effectLst/>
                <a:uFill>
                  <a:solidFill>
                    <a:srgbClr val="000000"/>
                  </a:solidFill>
                </a:uFill>
                <a:latin typeface="Times New Roman" pitchFamily="24"/>
                <a:ea typeface="楷体" pitchFamily="24"/>
              </a:rPr>
              <a:t>北偏西</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30°</a:t>
            </a:r>
            <a:r>
              <a:rPr lang="zh-CN" altLang="zh-CN" sz="2400" b="0" i="0" u="sng" dirty="0">
                <a:solidFill>
                  <a:srgbClr val="FF0000">
                    <a:alpha val="0"/>
                  </a:srgbClr>
                </a:solidFill>
                <a:effectLst/>
                <a:uFill>
                  <a:solidFill>
                    <a:srgbClr val="000000"/>
                  </a:solidFill>
                </a:uFill>
                <a:latin typeface="Times New Roman" pitchFamily="24"/>
                <a:ea typeface="宋体" pitchFamily="24"/>
              </a:rPr>
              <a:t>　</a:t>
            </a:r>
            <a:r>
              <a:rPr lang="zh-CN" altLang="zh-CN" sz="100" b="0" i="0" spc="-100" dirty="0">
                <a:noFill/>
                <a:effectLst/>
                <a:latin typeface="Times New Roman" pitchFamily="24"/>
                <a:ea typeface="宋体" pitchFamily="24"/>
              </a:rPr>
              <a:t>⁠</a:t>
            </a:r>
            <a:r>
              <a:rPr lang="zh-CN" altLang="zh-CN" sz="2400" b="0" i="0" u="none" dirty="0">
                <a:solidFill>
                  <a:srgbClr val="000000"/>
                </a:solidFill>
                <a:effectLst/>
                <a:latin typeface="Times New Roman" pitchFamily="24"/>
                <a:ea typeface="宋体" pitchFamily="24"/>
              </a:rPr>
              <a:t>方向，相距</a:t>
            </a:r>
            <a:r>
              <a:rPr lang="zh-CN" altLang="zh-CN" sz="100" b="0" i="0" spc="-100" dirty="0">
                <a:solidFill>
                  <a:srgbClr val="FF0000"/>
                </a:solidFill>
                <a:effectLst/>
                <a:latin typeface="Times New Roman" pitchFamily="24"/>
                <a:ea typeface="宋体" pitchFamily="24"/>
              </a:rPr>
              <a:t> </a:t>
            </a:r>
            <a:r>
              <a:rPr lang="zh-CN" altLang="zh-CN" sz="2400" b="0" i="0" u="sng" dirty="0">
                <a:solidFill>
                  <a:srgbClr val="FF0000"/>
                </a:solidFill>
                <a:effectLst/>
                <a:uFill>
                  <a:solidFill>
                    <a:srgbClr val="000000"/>
                  </a:solidFill>
                </a:uFill>
                <a:latin typeface="Times New Roman" pitchFamily="24"/>
                <a:ea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1500m</a:t>
            </a:r>
            <a:r>
              <a:rPr lang="zh-CN" altLang="zh-CN" sz="2400" b="0" i="0" u="sng" dirty="0">
                <a:solidFill>
                  <a:srgbClr val="FF0000">
                    <a:alpha val="0"/>
                  </a:srgbClr>
                </a:solidFill>
                <a:effectLst/>
                <a:uFill>
                  <a:solidFill>
                    <a:srgbClr val="000000"/>
                  </a:solidFill>
                </a:uFill>
                <a:latin typeface="Times New Roman" pitchFamily="24"/>
                <a:ea typeface="宋体" pitchFamily="24"/>
              </a:rPr>
              <a:t>　</a:t>
            </a:r>
            <a:r>
              <a:rPr lang="zh-CN" altLang="zh-CN" sz="100" b="0" i="0" spc="-100" dirty="0">
                <a:noFill/>
                <a:effectLst/>
                <a:latin typeface="Times New Roman" pitchFamily="24"/>
                <a:ea typeface="宋体" pitchFamily="24"/>
              </a:rPr>
              <a:t>⁠</a:t>
            </a:r>
            <a:r>
              <a:rPr lang="zh-CN" altLang="zh-CN" sz="2400" b="0" i="0" u="none" dirty="0">
                <a:solidFill>
                  <a:srgbClr val="000000"/>
                </a:solidFill>
                <a:effectLst/>
                <a:latin typeface="Times New Roman" pitchFamily="24"/>
                <a:ea typeface="宋体" pitchFamily="24"/>
              </a:rPr>
              <a:t>处</a:t>
            </a:r>
            <a:r>
              <a:rPr lang="en-US" altLang="zh-CN" sz="2400" b="0" i="0" u="none" dirty="0">
                <a:solidFill>
                  <a:srgbClr val="000000"/>
                </a:solidFill>
                <a:effectLst/>
                <a:latin typeface="Times New Roman" pitchFamily="24"/>
                <a:ea typeface="Times New Roman" pitchFamily="24"/>
              </a:rPr>
              <a:t>.</a:t>
            </a:r>
          </a:p>
        </p:txBody>
      </p:sp>
      <p:sp>
        <p:nvSpPr>
          <p:cNvPr id="2" name="文本框 1">
            <a:extLst>
              <a:ext uri="{FF2B5EF4-FFF2-40B4-BE49-F238E27FC236}">
                <a16:creationId xmlns:a16="http://schemas.microsoft.com/office/drawing/2014/main" id="{33649D7C-DFD3-CD22-771B-5D96801D424A}"/>
              </a:ext>
            </a:extLst>
          </p:cNvPr>
          <p:cNvSpPr txBox="1"/>
          <p:nvPr/>
        </p:nvSpPr>
        <p:spPr>
          <a:xfrm>
            <a:off x="2583589" y="2143423"/>
            <a:ext cx="1826324"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北偏西</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30°</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124C39E6-7056-300F-9DB7-46AC4421F5D2}"/>
              </a:ext>
            </a:extLst>
          </p:cNvPr>
          <p:cNvSpPr txBox="1"/>
          <p:nvPr/>
        </p:nvSpPr>
        <p:spPr>
          <a:xfrm>
            <a:off x="6058627" y="2143423"/>
            <a:ext cx="1331024"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1500m</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076" name="yt_shape_13076"/>
          <p:cNvSpPr txBox="1"/>
          <p:nvPr/>
        </p:nvSpPr>
        <p:spPr>
          <a:xfrm>
            <a:off x="479376" y="1158669"/>
            <a:ext cx="3953198" cy="567335"/>
          </a:xfrm>
          <a:prstGeom prst="rect">
            <a:avLst/>
          </a:prstGeom>
        </p:spPr>
        <p:txBody>
          <a:bodyPr vert="horz" wrap="none" lIns="0" tIns="0" rIns="0" bIns="0" rtlCol="0">
            <a:spAutoFit/>
          </a:bodyPr>
          <a:lstStyle/>
          <a:p>
            <a:pPr algn="l" eaLnBrk="1" latinLnBrk="0" hangingPunct="0">
              <a:lnSpc>
                <a:spcPct val="129999"/>
              </a:lnSpc>
            </a:pPr>
            <a:r>
              <a:rPr lang="en-US" altLang="zh-CN" sz="3150" b="0" i="0" u="none" spc="-3150">
                <a:solidFill>
                  <a:srgbClr val="1EE3CF"/>
                </a:solidFill>
                <a:effectLst/>
                <a:latin typeface="Times New Roman" pitchFamily="32"/>
                <a:ea typeface="宋体" pitchFamily="32"/>
              </a:rPr>
              <a:t> </a:t>
            </a:r>
            <a:r>
              <a:rPr lang="en-US" altLang="zh-CN" sz="3150" b="0" i="0" u="none" spc="30039">
                <a:solidFill>
                  <a:srgbClr val="1EE3CF"/>
                </a:solidFill>
                <a:effectLst/>
                <a:latin typeface="Times New Roman" pitchFamily="32"/>
                <a:ea typeface="宋体" pitchFamily="32"/>
              </a:rPr>
              <a:t> </a:t>
            </a:r>
          </a:p>
        </p:txBody>
      </p:sp>
      <p:pic>
        <p:nvPicPr>
          <p:cNvPr id="13075" name="yt_image_13075">
            <a:extLst>
              <a:ext uri="">
                <a16:creationId xmlns="" xmlns:mc="http://schemas.openxmlformats.org/markup-compatibility/2006" xmlns:p14="http://schemas.microsoft.com/office/powerpoint/2010/main" xmlns:m="http://schemas.openxmlformats.org/officeDocument/2006/math"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479376" y="1158669"/>
            <a:ext cx="3912489" cy="635508"/>
          </a:xfrm>
          <a:prstGeom prst="rect">
            <a:avLst/>
          </a:prstGeom>
          <a:noFill/>
          <a:extLst>
            <a:ext uri="{909E8E84-426E-40DD-AFC4-6F175D3DCCD1}">
              <a14:hiddenFill xmlns:a14="http://schemas.microsoft.com/office/drawing/2010/main">
                <a:solidFill>
                  <a:srgbClr val="FFFFFF"/>
                </a:solidFill>
              </a14:hiddenFill>
            </a:ext>
          </a:extLst>
        </p:spPr>
      </p:pic>
      <p:sp>
        <p:nvSpPr>
          <p:cNvPr id="13078" name="yt_shape_13078"/>
          <p:cNvSpPr txBox="1"/>
          <p:nvPr/>
        </p:nvSpPr>
        <p:spPr>
          <a:xfrm>
            <a:off x="479376" y="1844824"/>
            <a:ext cx="10283264"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Times New Roman" pitchFamily="24"/>
                <a:ea typeface="宋体" pitchFamily="24"/>
              </a:rPr>
              <a:t>如图的小正方形边长表示</a:t>
            </a:r>
            <a:r>
              <a:rPr lang="en-US" altLang="zh-CN" sz="2400" b="0" i="0" u="none">
                <a:solidFill>
                  <a:srgbClr val="000000"/>
                </a:solidFill>
                <a:effectLst/>
                <a:latin typeface="Times New Roman" pitchFamily="24"/>
                <a:ea typeface="Times New Roman" pitchFamily="24"/>
              </a:rPr>
              <a:t>1km</a:t>
            </a:r>
            <a:r>
              <a:rPr lang="zh-CN" altLang="zh-CN" sz="2400" b="0" i="0" u="none">
                <a:solidFill>
                  <a:srgbClr val="000000"/>
                </a:solidFill>
                <a:effectLst/>
                <a:latin typeface="Times New Roman" pitchFamily="24"/>
                <a:ea typeface="宋体" pitchFamily="24"/>
              </a:rPr>
              <a:t>，点</a:t>
            </a:r>
            <a:r>
              <a:rPr lang="en-US" altLang="zh-CN" sz="2400" b="0" i="1" u="none">
                <a:solidFill>
                  <a:srgbClr val="000000"/>
                </a:solidFill>
                <a:effectLst/>
                <a:latin typeface="Times New Roman" pitchFamily="24"/>
                <a:ea typeface="Times New Roman" pitchFamily="24"/>
              </a:rPr>
              <a:t>A</a:t>
            </a:r>
            <a:r>
              <a:rPr lang="zh-CN" altLang="zh-CN" sz="2400" b="0" i="0" u="none">
                <a:solidFill>
                  <a:srgbClr val="000000"/>
                </a:solidFill>
                <a:effectLst/>
                <a:latin typeface="Times New Roman" pitchFamily="24"/>
                <a:ea typeface="宋体" pitchFamily="24"/>
              </a:rPr>
              <a:t>相对点</a:t>
            </a:r>
            <a:r>
              <a:rPr lang="en-US" altLang="zh-CN" sz="2400" b="0" i="1" u="none">
                <a:solidFill>
                  <a:srgbClr val="000000"/>
                </a:solidFill>
                <a:effectLst/>
                <a:latin typeface="Times New Roman" pitchFamily="24"/>
                <a:ea typeface="Times New Roman" pitchFamily="24"/>
              </a:rPr>
              <a:t>B</a:t>
            </a:r>
            <a:r>
              <a:rPr lang="zh-CN" altLang="zh-CN" sz="2400" b="0" i="0" u="none">
                <a:solidFill>
                  <a:srgbClr val="000000"/>
                </a:solidFill>
                <a:effectLst/>
                <a:latin typeface="Times New Roman" pitchFamily="24"/>
                <a:ea typeface="宋体" pitchFamily="24"/>
              </a:rPr>
              <a:t>的位置表述正确的是</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Times New Roman" pitchFamily="24"/>
              </a:rPr>
              <a:t>C</a:t>
            </a:r>
            <a:r>
              <a:rPr lang="zh-CN"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mc:AlternateContent xmlns:mc="http://schemas.openxmlformats.org/markup-compatibility/2006" xmlns:a14="http://schemas.microsoft.com/office/drawing/2010/main">
        <mc:Choice Requires="a14">
          <p:graphicFrame>
            <p:nvGraphicFramePr>
              <p:cNvPr id="13082" name="yt_table_13082_skip" title="H_139.6100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852168922"/>
                  </p:ext>
                </p:extLst>
              </p:nvPr>
            </p:nvGraphicFramePr>
            <p:xfrm>
              <a:off x="479376" y="2324127"/>
              <a:ext cx="4046665" cy="1994536"/>
            </p:xfrm>
            <a:graphic>
              <a:graphicData uri="http://schemas.openxmlformats.org/drawingml/2006/table">
                <a:tbl>
                  <a:tblPr/>
                  <a:tblGrid>
                    <a:gridCol w="4046665">
                      <a:extLst>
                        <a:ext uri="{9D8B030D-6E8A-4147-A177-3AD203B41FA5}">
                          <a16:colId xmlns:a16="http://schemas.microsoft.com/office/drawing/2014/main" val="10389"/>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A.</a:t>
                          </a:r>
                          <a:r>
                            <a:rPr lang="zh-CN" altLang="zh-CN" sz="2400" b="0" i="0" u="none">
                              <a:solidFill>
                                <a:srgbClr val="000000"/>
                              </a:solidFill>
                              <a:effectLst/>
                              <a:latin typeface="Times New Roman" pitchFamily="24"/>
                              <a:ea typeface="宋体" pitchFamily="24"/>
                            </a:rPr>
                            <a:t>北偏西</a:t>
                          </a:r>
                          <a:r>
                            <a:rPr lang="en-US" altLang="zh-CN" sz="2400" b="0" i="0" u="none">
                              <a:solidFill>
                                <a:srgbClr val="000000"/>
                              </a:solidFill>
                              <a:effectLst/>
                              <a:latin typeface="Times New Roman" pitchFamily="24"/>
                              <a:ea typeface="Times New Roman" pitchFamily="24"/>
                            </a:rPr>
                            <a:t>45°</a:t>
                          </a:r>
                          <a:r>
                            <a:rPr lang="zh-CN" altLang="zh-CN" sz="2400" b="0" i="0" u="none">
                              <a:solidFill>
                                <a:srgbClr val="000000"/>
                              </a:solidFill>
                              <a:effectLst/>
                              <a:latin typeface="Times New Roman" pitchFamily="24"/>
                              <a:ea typeface="宋体" pitchFamily="24"/>
                            </a:rPr>
                            <a:t>方向</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51"/>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B.</a:t>
                          </a:r>
                          <a:r>
                            <a:rPr lang="zh-CN" altLang="zh-CN" sz="2400" b="0" i="0" u="none">
                              <a:solidFill>
                                <a:srgbClr val="000000"/>
                              </a:solidFill>
                              <a:effectLst/>
                              <a:latin typeface="Times New Roman" pitchFamily="24"/>
                              <a:ea typeface="宋体" pitchFamily="24"/>
                            </a:rPr>
                            <a:t>南偏东</a:t>
                          </a:r>
                          <a:r>
                            <a:rPr lang="en-US" altLang="zh-CN" sz="2400" b="0" i="0" u="none">
                              <a:solidFill>
                                <a:srgbClr val="000000"/>
                              </a:solidFill>
                              <a:effectLst/>
                              <a:latin typeface="Times New Roman" pitchFamily="24"/>
                              <a:ea typeface="Times New Roman" pitchFamily="24"/>
                            </a:rPr>
                            <a:t>45°</a:t>
                          </a:r>
                          <a:r>
                            <a:rPr lang="zh-CN" altLang="zh-CN" sz="2400" b="0" i="0" u="none">
                              <a:solidFill>
                                <a:srgbClr val="000000"/>
                              </a:solidFill>
                              <a:effectLst/>
                              <a:latin typeface="Times New Roman" pitchFamily="24"/>
                              <a:ea typeface="宋体" pitchFamily="24"/>
                            </a:rPr>
                            <a:t>方向</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52"/>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C.</a:t>
                          </a:r>
                          <a:r>
                            <a:rPr lang="zh-CN" altLang="zh-CN" sz="2400" b="0" i="0" u="none">
                              <a:solidFill>
                                <a:srgbClr val="000000"/>
                              </a:solidFill>
                              <a:effectLst/>
                              <a:latin typeface="Times New Roman" pitchFamily="24"/>
                              <a:ea typeface="宋体" pitchFamily="24"/>
                            </a:rPr>
                            <a:t>北偏西</a:t>
                          </a:r>
                          <a:r>
                            <a:rPr lang="en-US" altLang="zh-CN" sz="2400" b="0" i="0" u="none">
                              <a:solidFill>
                                <a:srgbClr val="000000"/>
                              </a:solidFill>
                              <a:effectLst/>
                              <a:latin typeface="Times New Roman" pitchFamily="24"/>
                              <a:ea typeface="Times New Roman" pitchFamily="24"/>
                            </a:rPr>
                            <a:t>45°</a:t>
                          </a:r>
                          <a:r>
                            <a:rPr lang="zh-CN" altLang="zh-CN" sz="2400" b="0" i="0" u="none">
                              <a:solidFill>
                                <a:srgbClr val="000000"/>
                              </a:solidFill>
                              <a:effectLst/>
                              <a:latin typeface="Times New Roman" pitchFamily="24"/>
                              <a:ea typeface="宋体" pitchFamily="24"/>
                            </a:rPr>
                            <a:t>方向</a:t>
                          </a:r>
                          <a:r>
                            <a:rPr lang="en-US" altLang="zh-CN" sz="2400" b="0" i="0" u="none">
                              <a:solidFill>
                                <a:srgbClr val="000000"/>
                              </a:solidFill>
                              <a:effectLst/>
                              <a:latin typeface="Times New Roman" pitchFamily="24"/>
                              <a:ea typeface="Times New Roman" pitchFamily="24"/>
                            </a:rPr>
                            <a:t>2</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48" charset="0"/>
                                    </a:rPr>
                                  </m:ctrlPr>
                                </m:radPr>
                                <m:deg/>
                                <m:e>
                                  <m:r>
                                    <a:rPr lang="en-US" altLang="zh-CN" sz="2400" b="0" i="0">
                                      <a:solidFill>
                                        <a:srgbClr val="010000"/>
                                      </a:solidFill>
                                      <a:effectLst/>
                                      <a:latin typeface="Cambria Math" panose="02040503050406030204" pitchFamily="48" charset="0"/>
                                      <a:ea typeface="Cambria Math" panose="02040503050406030204" pitchFamily="48" charset="0"/>
                                    </a:rPr>
                                    <m:t>2</m:t>
                                  </m:r>
                                </m:e>
                              </m:rad>
                            </m:oMath>
                          </a14:m>
                          <a:r>
                            <a:rPr lang="en-US" altLang="zh-CN" sz="2400" b="0" i="0" u="none">
                              <a:solidFill>
                                <a:srgbClr val="000000"/>
                              </a:solidFill>
                              <a:effectLst/>
                              <a:latin typeface="Times New Roman" pitchFamily="24"/>
                              <a:ea typeface="Times New Roman" pitchFamily="24"/>
                            </a:rPr>
                            <a:t>km</a:t>
                          </a:r>
                          <a:r>
                            <a:rPr lang="zh-CN" altLang="zh-CN" sz="2400" b="0" i="0" u="none">
                              <a:solidFill>
                                <a:srgbClr val="000000"/>
                              </a:solidFill>
                              <a:effectLst/>
                              <a:latin typeface="Times New Roman" pitchFamily="24"/>
                              <a:ea typeface="宋体" pitchFamily="24"/>
                            </a:rPr>
                            <a:t>处</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53"/>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D.</a:t>
                          </a:r>
                          <a:r>
                            <a:rPr lang="zh-CN" altLang="zh-CN" sz="2400" b="0" i="0" u="none">
                              <a:solidFill>
                                <a:srgbClr val="000000"/>
                              </a:solidFill>
                              <a:effectLst/>
                              <a:latin typeface="Times New Roman" pitchFamily="24"/>
                              <a:ea typeface="宋体" pitchFamily="24"/>
                            </a:rPr>
                            <a:t>南偏东</a:t>
                          </a:r>
                          <a:r>
                            <a:rPr lang="en-US" altLang="zh-CN" sz="2400" b="0" i="0" u="none">
                              <a:solidFill>
                                <a:srgbClr val="000000"/>
                              </a:solidFill>
                              <a:effectLst/>
                              <a:latin typeface="Times New Roman" pitchFamily="24"/>
                              <a:ea typeface="Times New Roman" pitchFamily="24"/>
                            </a:rPr>
                            <a:t>45°</a:t>
                          </a:r>
                          <a:r>
                            <a:rPr lang="zh-CN" altLang="zh-CN" sz="2400" b="0" i="0" u="none">
                              <a:solidFill>
                                <a:srgbClr val="000000"/>
                              </a:solidFill>
                              <a:effectLst/>
                              <a:latin typeface="Times New Roman" pitchFamily="24"/>
                              <a:ea typeface="宋体" pitchFamily="24"/>
                            </a:rPr>
                            <a:t>方向</a:t>
                          </a:r>
                          <a:r>
                            <a:rPr lang="en-US" altLang="zh-CN" sz="2400" b="0" i="0" u="none">
                              <a:solidFill>
                                <a:srgbClr val="000000"/>
                              </a:solidFill>
                              <a:effectLst/>
                              <a:latin typeface="Times New Roman" pitchFamily="24"/>
                              <a:ea typeface="Times New Roman" pitchFamily="24"/>
                            </a:rPr>
                            <a:t>2</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48" charset="0"/>
                                    </a:rPr>
                                  </m:ctrlPr>
                                </m:radPr>
                                <m:deg/>
                                <m:e>
                                  <m:r>
                                    <a:rPr lang="en-US" altLang="zh-CN" sz="2400" b="0" i="0">
                                      <a:solidFill>
                                        <a:srgbClr val="010000"/>
                                      </a:solidFill>
                                      <a:effectLst/>
                                      <a:latin typeface="Cambria Math" panose="02040503050406030204" pitchFamily="48" charset="0"/>
                                      <a:ea typeface="Cambria Math" panose="02040503050406030204" pitchFamily="48" charset="0"/>
                                    </a:rPr>
                                    <m:t>2</m:t>
                                  </m:r>
                                </m:e>
                              </m:rad>
                            </m:oMath>
                          </a14:m>
                          <a:r>
                            <a:rPr lang="en-US" altLang="zh-CN" sz="2400" b="0" i="0" u="none">
                              <a:solidFill>
                                <a:srgbClr val="000000"/>
                              </a:solidFill>
                              <a:effectLst/>
                              <a:latin typeface="Times New Roman" pitchFamily="24"/>
                              <a:ea typeface="Times New Roman" pitchFamily="24"/>
                            </a:rPr>
                            <a:t>km</a:t>
                          </a:r>
                          <a:r>
                            <a:rPr lang="zh-CN" altLang="zh-CN" sz="2400" b="0" i="0" u="none">
                              <a:solidFill>
                                <a:srgbClr val="000000"/>
                              </a:solidFill>
                              <a:effectLst/>
                              <a:latin typeface="Times New Roman" pitchFamily="24"/>
                              <a:ea typeface="宋体" pitchFamily="24"/>
                            </a:rPr>
                            <a:t>处</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54"/>
                      </a:ext>
                    </a:extLst>
                  </a:tr>
                </a:tbl>
              </a:graphicData>
            </a:graphic>
          </p:graphicFrame>
        </mc:Choice>
        <mc:Fallback xmlns="">
          <p:graphicFrame>
            <p:nvGraphicFramePr>
              <p:cNvPr id="13082" name="yt_table_13082_skip" title="H_139.6100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852168922"/>
                  </p:ext>
                </p:extLst>
              </p:nvPr>
            </p:nvGraphicFramePr>
            <p:xfrm>
              <a:off x="479376" y="2324127"/>
              <a:ext cx="4046665" cy="1994536"/>
            </p:xfrm>
            <a:graphic>
              <a:graphicData uri="http://schemas.openxmlformats.org/drawingml/2006/table">
                <a:tbl>
                  <a:tblPr/>
                  <a:tblGrid>
                    <a:gridCol w="4046665">
                      <a:extLst>
                        <a:ext uri="{9D8B030D-6E8A-4147-A177-3AD203B41FA5}">
                          <a16:colId xmlns:a16="http://schemas.microsoft.com/office/drawing/2014/main" val="10389"/>
                        </a:ext>
                      </a:extLst>
                    </a:gridCol>
                  </a:tblGrid>
                  <a:tr h="475488">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A.</a:t>
                          </a:r>
                          <a:r>
                            <a:rPr lang="zh-CN" altLang="zh-CN" sz="2400" b="0" i="0" u="none">
                              <a:solidFill>
                                <a:srgbClr val="000000"/>
                              </a:solidFill>
                              <a:effectLst/>
                              <a:latin typeface="Times New Roman" pitchFamily="24"/>
                              <a:ea typeface="宋体" pitchFamily="24"/>
                            </a:rPr>
                            <a:t>北偏西</a:t>
                          </a:r>
                          <a:r>
                            <a:rPr lang="en-US" altLang="zh-CN" sz="2400" b="0" i="0" u="none">
                              <a:solidFill>
                                <a:srgbClr val="000000"/>
                              </a:solidFill>
                              <a:effectLst/>
                              <a:latin typeface="Times New Roman" pitchFamily="24"/>
                              <a:ea typeface="Times New Roman" pitchFamily="24"/>
                            </a:rPr>
                            <a:t>45°</a:t>
                          </a:r>
                          <a:r>
                            <a:rPr lang="zh-CN" altLang="zh-CN" sz="2400" b="0" i="0" u="none">
                              <a:solidFill>
                                <a:srgbClr val="000000"/>
                              </a:solidFill>
                              <a:effectLst/>
                              <a:latin typeface="Times New Roman" pitchFamily="24"/>
                              <a:ea typeface="宋体" pitchFamily="24"/>
                            </a:rPr>
                            <a:t>方向</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51"/>
                      </a:ext>
                    </a:extLst>
                  </a:tr>
                  <a:tr h="475488">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B.</a:t>
                          </a:r>
                          <a:r>
                            <a:rPr lang="zh-CN" altLang="zh-CN" sz="2400" b="0" i="0" u="none">
                              <a:solidFill>
                                <a:srgbClr val="000000"/>
                              </a:solidFill>
                              <a:effectLst/>
                              <a:latin typeface="Times New Roman" pitchFamily="24"/>
                              <a:ea typeface="宋体" pitchFamily="24"/>
                            </a:rPr>
                            <a:t>南偏东</a:t>
                          </a:r>
                          <a:r>
                            <a:rPr lang="en-US" altLang="zh-CN" sz="2400" b="0" i="0" u="none">
                              <a:solidFill>
                                <a:srgbClr val="000000"/>
                              </a:solidFill>
                              <a:effectLst/>
                              <a:latin typeface="Times New Roman" pitchFamily="24"/>
                              <a:ea typeface="Times New Roman" pitchFamily="24"/>
                            </a:rPr>
                            <a:t>45°</a:t>
                          </a:r>
                          <a:r>
                            <a:rPr lang="zh-CN" altLang="zh-CN" sz="2400" b="0" i="0" u="none">
                              <a:solidFill>
                                <a:srgbClr val="000000"/>
                              </a:solidFill>
                              <a:effectLst/>
                              <a:latin typeface="Times New Roman" pitchFamily="24"/>
                              <a:ea typeface="宋体" pitchFamily="24"/>
                            </a:rPr>
                            <a:t>方向</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52"/>
                      </a:ext>
                    </a:extLst>
                  </a:tr>
                  <a:tr h="521780">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t="-190698" b="-123256"/>
                          </a:stretch>
                        </a:blipFill>
                      </a:tcPr>
                    </a:tc>
                    <a:extLst>
                      <a:ext uri="{0D108BD9-81ED-4DB2-BD59-A6C34878D82A}">
                        <a16:rowId xmlns:a16="http://schemas.microsoft.com/office/drawing/2014/main" val="10253"/>
                      </a:ext>
                    </a:extLst>
                  </a:tr>
                  <a:tr h="521780">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t="-290698" b="-23256"/>
                          </a:stretch>
                        </a:blipFill>
                      </a:tcPr>
                    </a:tc>
                    <a:extLst>
                      <a:ext uri="{0D108BD9-81ED-4DB2-BD59-A6C34878D82A}">
                        <a16:rowId xmlns:a16="http://schemas.microsoft.com/office/drawing/2014/main" val="10254"/>
                      </a:ext>
                    </a:extLst>
                  </a:tr>
                </a:tbl>
              </a:graphicData>
            </a:graphic>
          </p:graphicFrame>
        </mc:Fallback>
      </mc:AlternateContent>
      <p:grpSp>
        <p:nvGrpSpPr>
          <p:cNvPr id="13079" name="yt_shape_13079_skip" title="H_158.98111">
            <a:extLst>
              <a:ext uri="{FF2B5EF4-FFF2-40B4-BE49-F238E27FC236}">
                <a16:creationId xmlns:a16="http://schemas.microsoft.com/office/drawing/2014/main" id="{249740F1-2B05-4C5A-B423-6F681AEFABC2}"/>
              </a:ext>
            </a:extLst>
          </p:cNvPr>
          <p:cNvGrpSpPr/>
          <p:nvPr/>
        </p:nvGrpSpPr>
        <p:grpSpPr>
          <a:xfrm>
            <a:off x="9702183" y="2324127"/>
            <a:ext cx="1887093" cy="2019060"/>
            <a:chOff x="0" y="0"/>
            <a:chExt cx="1887093" cy="2019060"/>
          </a:xfrm>
        </p:grpSpPr>
        <p:pic>
          <p:nvPicPr>
            <p:cNvPr id="2" name="yt_image_13079">
              <a:extLst>
                <a:ext uri="">
                  <a16:creationId xmlns="" xmlns:m="http://schemas.openxmlformats.org/officeDocument/2006/math" xmlns:mc="http://schemas.openxmlformats.org/markup-compatibility/2006" xmlns:a16="http://schemas.microsoft.com/office/drawing/2014/main" xmlns:a14="http://schemas.microsoft.com/office/drawing/2010/main" xmlns:p14="http://schemas.microsoft.com/office/powerpoint/2010/main" id="{5351258F-BC95-41E6-9372-C2FE361B0291}"/>
                </a:ext>
              </a:extLst>
            </p:cNvPr>
            <p:cNvPicPr>
              <a:picLocks noChangeAspect="1" noChangeArrowheads="1"/>
            </p:cNvPicPr>
            <p:nvPr/>
          </p:nvPicPr>
          <p:blipFill>
            <a:blip r:embed="rId4" cstate="print"/>
            <a:srcRect/>
            <a:stretch>
              <a:fillRect/>
            </a:stretch>
          </p:blipFill>
          <p:spPr bwMode="auto">
            <a:xfrm>
              <a:off x="0" y="0"/>
              <a:ext cx="1887093" cy="1623060"/>
            </a:xfrm>
            <a:prstGeom prst="rect">
              <a:avLst/>
            </a:prstGeom>
            <a:noFill/>
            <a:extLst>
              <a:ext uri="{909E8E84-426E-40DD-AFC4-6F175D3DCCD1}">
                <a14:hiddenFill xmlns:a14="http://schemas.microsoft.com/office/drawing/2010/main">
                  <a:solidFill>
                    <a:srgbClr val="FFFFFF"/>
                  </a:solidFill>
                </a14:hiddenFill>
              </a:ext>
            </a:extLst>
          </p:spPr>
        </p:pic>
        <p:sp>
          <p:nvSpPr>
            <p:cNvPr id="13081" name="yt_shape_13081"/>
            <p:cNvSpPr txBox="1"/>
            <p:nvPr/>
          </p:nvSpPr>
          <p:spPr>
            <a:xfrm>
              <a:off x="410265" y="1659060"/>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Times New Roman" pitchFamily="24"/>
                  <a:ea typeface="宋体" pitchFamily="24"/>
                </a:rPr>
                <a:t>题图</a:t>
              </a:r>
            </a:p>
          </p:txBody>
        </p:sp>
      </p:grpSp>
      <p:sp>
        <p:nvSpPr>
          <p:cNvPr id="3" name="文本框 2">
            <a:extLst>
              <a:ext uri="{FF2B5EF4-FFF2-40B4-BE49-F238E27FC236}">
                <a16:creationId xmlns:a16="http://schemas.microsoft.com/office/drawing/2014/main" id="{4CD71B65-4925-3DEF-96BF-BA5FB8555080}"/>
              </a:ext>
            </a:extLst>
          </p:cNvPr>
          <p:cNvSpPr txBox="1"/>
          <p:nvPr/>
        </p:nvSpPr>
        <p:spPr>
          <a:xfrm>
            <a:off x="9760377" y="1798018"/>
            <a:ext cx="383285"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083" name="yt_shape_13083"/>
          <p:cNvSpPr txBox="1"/>
          <p:nvPr/>
        </p:nvSpPr>
        <p:spPr>
          <a:xfrm>
            <a:off x="540119" y="1159819"/>
            <a:ext cx="11111999" cy="1868910"/>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教材第</a:t>
            </a:r>
            <a:r>
              <a:rPr lang="en-US" altLang="zh-CN" sz="2400" b="0" i="0" u="none">
                <a:solidFill>
                  <a:srgbClr val="000000"/>
                </a:solidFill>
                <a:effectLst/>
                <a:latin typeface="Times New Roman" pitchFamily="24"/>
                <a:ea typeface="Times New Roman" pitchFamily="24"/>
              </a:rPr>
              <a:t>89</a:t>
            </a:r>
            <a:r>
              <a:rPr lang="zh-CN" altLang="zh-CN" sz="2400" b="0" i="0" u="none">
                <a:solidFill>
                  <a:srgbClr val="000000"/>
                </a:solidFill>
                <a:effectLst/>
                <a:latin typeface="Times New Roman" pitchFamily="24"/>
                <a:ea typeface="楷体" pitchFamily="24"/>
              </a:rPr>
              <a:t>页习题第</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Times New Roman" pitchFamily="24"/>
                <a:ea typeface="楷体" pitchFamily="24"/>
              </a:rPr>
              <a:t>题变式</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泰州市中考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以水平数轴的原点</a:t>
            </a:r>
            <a:r>
              <a:rPr lang="en-US" altLang="zh-CN" sz="2400" b="0" i="1" u="none">
                <a:solidFill>
                  <a:srgbClr val="000000"/>
                </a:solidFill>
                <a:effectLst/>
                <a:latin typeface="Times New Roman" pitchFamily="24"/>
                <a:ea typeface="Times New Roman" pitchFamily="24"/>
              </a:rPr>
              <a:t>O</a:t>
            </a:r>
            <a:r>
              <a:rPr lang="zh-CN" altLang="zh-CN" sz="2400" b="0" i="0" u="none">
                <a:solidFill>
                  <a:srgbClr val="000000"/>
                </a:solidFill>
                <a:effectLst/>
                <a:latin typeface="Times New Roman" pitchFamily="24"/>
                <a:ea typeface="宋体" pitchFamily="24"/>
              </a:rPr>
              <a:t>为圆心，过正半轴</a:t>
            </a:r>
            <a:r>
              <a:rPr lang="en-US" altLang="zh-CN" sz="2400" b="0" i="1" u="none">
                <a:solidFill>
                  <a:srgbClr val="000000"/>
                </a:solidFill>
                <a:effectLst/>
                <a:latin typeface="Times New Roman" pitchFamily="24"/>
                <a:ea typeface="Times New Roman" pitchFamily="24"/>
              </a:rPr>
              <a:t>Ox</a:t>
            </a:r>
            <a:r>
              <a:rPr lang="zh-CN" altLang="zh-CN" sz="2400" b="0" i="0" u="none">
                <a:solidFill>
                  <a:srgbClr val="000000"/>
                </a:solidFill>
                <a:effectLst/>
                <a:latin typeface="Times New Roman" pitchFamily="24"/>
                <a:ea typeface="宋体" pitchFamily="24"/>
              </a:rPr>
              <a:t>上的每一刻度点画同心圆，将</a:t>
            </a:r>
            <a:r>
              <a:rPr lang="en-US" altLang="zh-CN" sz="2400" b="0" i="1" u="none">
                <a:solidFill>
                  <a:srgbClr val="000000"/>
                </a:solidFill>
                <a:effectLst/>
                <a:latin typeface="Times New Roman" pitchFamily="24"/>
                <a:ea typeface="Times New Roman" pitchFamily="24"/>
              </a:rPr>
              <a:t>Ox</a:t>
            </a:r>
            <a:r>
              <a:rPr lang="zh-CN" altLang="zh-CN" sz="2400" b="0" i="0" u="none">
                <a:solidFill>
                  <a:srgbClr val="000000"/>
                </a:solidFill>
                <a:effectLst/>
                <a:latin typeface="Times New Roman" pitchFamily="24"/>
                <a:ea typeface="宋体" pitchFamily="24"/>
              </a:rPr>
              <a:t>逆时针依次旋转</a:t>
            </a:r>
            <a:r>
              <a:rPr lang="en-US" altLang="zh-CN" sz="2400" b="0" i="0" u="none">
                <a:solidFill>
                  <a:srgbClr val="000000"/>
                </a:solidFill>
                <a:effectLst/>
                <a:latin typeface="Times New Roman" pitchFamily="24"/>
                <a:ea typeface="Times New Roman" pitchFamily="24"/>
              </a:rPr>
              <a:t>30°</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60°</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90°</a:t>
            </a:r>
            <a:r>
              <a:rPr lang="zh-CN" altLang="zh-CN" sz="2400" b="0" i="0" u="none">
                <a:solidFill>
                  <a:srgbClr val="000000"/>
                </a:solidFill>
                <a:effectLst/>
                <a:latin typeface="Times New Roman" pitchFamily="24"/>
                <a:ea typeface="宋体" pitchFamily="24"/>
              </a:rPr>
              <a:t>，</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330°</a:t>
            </a:r>
            <a:r>
              <a:rPr lang="zh-CN" altLang="zh-CN" sz="2400" b="0" i="0" u="none">
                <a:solidFill>
                  <a:srgbClr val="000000"/>
                </a:solidFill>
                <a:effectLst/>
                <a:latin typeface="Times New Roman" pitchFamily="24"/>
                <a:ea typeface="宋体" pitchFamily="24"/>
              </a:rPr>
              <a:t>得到</a:t>
            </a:r>
            <a:r>
              <a:rPr lang="en-US" altLang="zh-CN" sz="2400" b="0" i="0" u="none">
                <a:solidFill>
                  <a:srgbClr val="000000"/>
                </a:solidFill>
                <a:effectLst/>
                <a:latin typeface="Times New Roman" pitchFamily="24"/>
                <a:ea typeface="Times New Roman" pitchFamily="24"/>
              </a:rPr>
              <a:t>11</a:t>
            </a:r>
            <a:r>
              <a:rPr lang="zh-CN" altLang="zh-CN" sz="2400" b="0" i="0" u="none">
                <a:solidFill>
                  <a:srgbClr val="000000"/>
                </a:solidFill>
                <a:effectLst/>
                <a:latin typeface="Times New Roman" pitchFamily="24"/>
                <a:ea typeface="宋体" pitchFamily="24"/>
              </a:rPr>
              <a:t>条射线，构成如图所示的</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圆</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坐标系，点</a:t>
            </a:r>
            <a:r>
              <a:rPr lang="en-US" altLang="zh-CN" sz="2400" b="0" i="1" u="none">
                <a:solidFill>
                  <a:srgbClr val="000000"/>
                </a:solidFill>
                <a:effectLst/>
                <a:latin typeface="Times New Roman" pitchFamily="24"/>
                <a:ea typeface="Times New Roman" pitchFamily="24"/>
              </a:rPr>
              <a:t>A</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B</a:t>
            </a:r>
            <a:r>
              <a:rPr lang="zh-CN" altLang="zh-CN" sz="2400" b="0" i="0" u="none">
                <a:solidFill>
                  <a:srgbClr val="000000"/>
                </a:solidFill>
                <a:effectLst/>
                <a:latin typeface="Times New Roman" pitchFamily="24"/>
                <a:ea typeface="宋体" pitchFamily="24"/>
              </a:rPr>
              <a:t>的坐标分别表示为</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0°</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300°</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，则点</a:t>
            </a:r>
            <a:r>
              <a:rPr lang="en-US" altLang="zh-CN" sz="2400" b="0" i="1" u="none">
                <a:solidFill>
                  <a:srgbClr val="000000"/>
                </a:solidFill>
                <a:effectLst/>
                <a:latin typeface="Times New Roman" pitchFamily="24"/>
                <a:ea typeface="Times New Roman" pitchFamily="24"/>
              </a:rPr>
              <a:t>C</a:t>
            </a:r>
            <a:r>
              <a:rPr lang="zh-CN" altLang="zh-CN" sz="2400" b="0" i="0" u="none">
                <a:solidFill>
                  <a:srgbClr val="000000"/>
                </a:solidFill>
                <a:effectLst/>
                <a:latin typeface="Times New Roman" pitchFamily="24"/>
                <a:ea typeface="宋体" pitchFamily="24"/>
              </a:rPr>
              <a:t>的坐标表示为</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zh-CN" altLang="zh-CN" sz="2400" b="0" i="0" u="sng">
                <a:solidFill>
                  <a:srgbClr val="FF0000">
                    <a:alpha val="0"/>
                  </a:srgbClr>
                </a:solidFill>
                <a:effectLst/>
                <a:uFill>
                  <a:solidFill>
                    <a:srgbClr val="000000"/>
                  </a:solidFill>
                </a:uFill>
                <a:latin typeface="宋体" pitchFamily="24"/>
                <a:ea typeface="宋体" pitchFamily="24"/>
              </a:rPr>
              <a:t>（</a:t>
            </a:r>
            <a:r>
              <a:rPr lang="en-US" altLang="zh-CN" sz="2400" b="0" i="0" u="sng">
                <a:solidFill>
                  <a:srgbClr val="FF0000">
                    <a:alpha val="0"/>
                  </a:srgbClr>
                </a:solidFill>
                <a:effectLst/>
                <a:uFill>
                  <a:solidFill>
                    <a:srgbClr val="000000"/>
                  </a:solidFill>
                </a:uFill>
                <a:latin typeface="Times New Roman" pitchFamily="24"/>
                <a:ea typeface="Times New Roman" pitchFamily="24"/>
              </a:rPr>
              <a:t>3</a:t>
            </a:r>
            <a:r>
              <a:rPr lang="zh-CN" altLang="zh-CN" sz="2400" b="0" i="0" u="sng">
                <a:solidFill>
                  <a:srgbClr val="FF0000">
                    <a:alpha val="0"/>
                  </a:srgbClr>
                </a:solidFill>
                <a:effectLst/>
                <a:uFill>
                  <a:solidFill>
                    <a:srgbClr val="000000"/>
                  </a:solidFill>
                </a:uFill>
                <a:latin typeface="Times New Roman" pitchFamily="24"/>
                <a:ea typeface="楷体" pitchFamily="24"/>
              </a:rPr>
              <a:t>，</a:t>
            </a:r>
            <a:r>
              <a:rPr lang="en-US" altLang="zh-CN" sz="2400" b="0" i="0" u="sng">
                <a:solidFill>
                  <a:srgbClr val="FF0000">
                    <a:alpha val="0"/>
                  </a:srgbClr>
                </a:solidFill>
                <a:effectLst/>
                <a:uFill>
                  <a:solidFill>
                    <a:srgbClr val="000000"/>
                  </a:solidFill>
                </a:uFill>
                <a:latin typeface="Times New Roman" pitchFamily="24"/>
                <a:ea typeface="Times New Roman" pitchFamily="24"/>
              </a:rPr>
              <a:t>240°</a:t>
            </a:r>
            <a:r>
              <a:rPr lang="zh-CN" altLang="zh-CN" sz="2400" b="0" i="0" u="sng">
                <a:solidFill>
                  <a:srgbClr val="FF0000">
                    <a:alpha val="0"/>
                  </a:srgbClr>
                </a:solidFill>
                <a:effectLst/>
                <a:uFill>
                  <a:solidFill>
                    <a:srgbClr val="000000"/>
                  </a:solidFill>
                </a:uFill>
                <a:latin typeface="宋体" pitchFamily="24"/>
                <a:ea typeface="宋体" pitchFamily="24"/>
              </a:rPr>
              <a:t>）</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a:t>
            </a:r>
          </a:p>
        </p:txBody>
      </p:sp>
      <p:sp>
        <p:nvSpPr>
          <p:cNvPr id="13087" name="yt_shape_13087"/>
          <p:cNvSpPr txBox="1"/>
          <p:nvPr/>
        </p:nvSpPr>
        <p:spPr>
          <a:xfrm>
            <a:off x="540000" y="5735528"/>
            <a:ext cx="65" cy="322652"/>
          </a:xfrm>
          <a:prstGeom prst="rect">
            <a:avLst/>
          </a:prstGeom>
        </p:spPr>
        <p:txBody>
          <a:bodyPr vert="horz" wrap="none" lIns="0" tIns="0" rIns="0" bIns="0" rtlCol="0">
            <a:spAutoFit/>
          </a:bodyPr>
          <a:lstStyle/>
          <a:p>
            <a:pPr algn="just" eaLnBrk="1" latinLnBrk="0" hangingPunct="0">
              <a:lnSpc>
                <a:spcPct val="129999"/>
              </a:lnSpc>
            </a:pPr>
            <a:endParaRPr/>
          </a:p>
        </p:txBody>
      </p:sp>
      <p:grpSp>
        <p:nvGrpSpPr>
          <p:cNvPr id="13084" name="yt_shape_13084" title="H_193.1811">
            <a:extLst>
              <a:ext uri="{FF2B5EF4-FFF2-40B4-BE49-F238E27FC236}">
                <a16:creationId xmlns:a16="http://schemas.microsoft.com/office/drawing/2014/main" id="{249740F1-2B05-4C5A-B423-6F681AEFABC2}"/>
              </a:ext>
            </a:extLst>
          </p:cNvPr>
          <p:cNvGrpSpPr/>
          <p:nvPr/>
        </p:nvGrpSpPr>
        <p:grpSpPr>
          <a:xfrm>
            <a:off x="4843271" y="3231881"/>
            <a:ext cx="2505456" cy="2521915"/>
            <a:chOff x="0" y="0"/>
            <a:chExt cx="2505456" cy="2521915"/>
          </a:xfrm>
        </p:grpSpPr>
        <p:pic>
          <p:nvPicPr>
            <p:cNvPr id="2" name="yt_image_13084">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0" y="0"/>
              <a:ext cx="2505456" cy="2057400"/>
            </a:xfrm>
            <a:prstGeom prst="rect">
              <a:avLst/>
            </a:prstGeom>
            <a:noFill/>
            <a:extLst>
              <a:ext uri="{909E8E84-426E-40DD-AFC4-6F175D3DCCD1}">
                <a14:hiddenFill xmlns:a14="http://schemas.microsoft.com/office/drawing/2010/main">
                  <a:solidFill>
                    <a:srgbClr val="FFFFFF"/>
                  </a:solidFill>
                </a14:hiddenFill>
              </a:ext>
            </a:extLst>
          </p:spPr>
        </p:pic>
        <p:sp>
          <p:nvSpPr>
            <p:cNvPr id="13086" name="yt_shape_13086"/>
            <p:cNvSpPr txBox="1"/>
            <p:nvPr/>
          </p:nvSpPr>
          <p:spPr>
            <a:xfrm>
              <a:off x="719447" y="2093400"/>
              <a:ext cx="1102562" cy="428515"/>
            </a:xfrm>
            <a:prstGeom prst="rect">
              <a:avLst/>
            </a:prstGeom>
          </p:spPr>
          <p:txBody>
            <a:bodyPr vert="horz" wrap="square" lIns="0" tIns="0" rIns="0" bIns="0" rtlCol="0">
              <a:spAutoFit/>
            </a:bodyPr>
            <a:lstStyle/>
            <a:p>
              <a:pPr algn="just"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Times New Roman" pitchFamily="24"/>
                  <a:ea typeface="宋体" pitchFamily="24"/>
                </a:rPr>
                <a:t>题图</a:t>
              </a:r>
            </a:p>
          </p:txBody>
        </p:sp>
      </p:grpSp>
      <p:sp>
        <p:nvSpPr>
          <p:cNvPr id="3" name="文本框 2">
            <a:extLst>
              <a:ext uri="{FF2B5EF4-FFF2-40B4-BE49-F238E27FC236}">
                <a16:creationId xmlns:a16="http://schemas.microsoft.com/office/drawing/2014/main" id="{DF7FDEB6-1C69-C900-E420-C41740174E8E}"/>
              </a:ext>
            </a:extLst>
          </p:cNvPr>
          <p:cNvSpPr txBox="1"/>
          <p:nvPr/>
        </p:nvSpPr>
        <p:spPr>
          <a:xfrm>
            <a:off x="6231783" y="2539477"/>
            <a:ext cx="2131124" cy="517983"/>
          </a:xfrm>
          <a:prstGeom prst="rect">
            <a:avLst/>
          </a:prstGeom>
          <a:noFill/>
        </p:spPr>
        <p:txBody>
          <a:bodyPr vert="horz" wrap="none" rtlCol="0">
            <a:noAutofit/>
          </a:bodyPr>
          <a:lstStyle/>
          <a:p>
            <a:pPr algn="just">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240°</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088" name="yt_shape_13088"/>
          <p:cNvSpPr txBox="1"/>
          <p:nvPr/>
        </p:nvSpPr>
        <p:spPr>
          <a:xfrm>
            <a:off x="540000" y="1033723"/>
            <a:ext cx="11316521" cy="960263"/>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9.</a:t>
            </a:r>
            <a:r>
              <a:rPr lang="zh-CN" altLang="zh-CN" sz="2400" b="0" i="0" u="none" dirty="0">
                <a:solidFill>
                  <a:srgbClr val="000000"/>
                </a:solidFill>
                <a:effectLst/>
                <a:latin typeface="Times New Roman" pitchFamily="24"/>
                <a:ea typeface="宋体" pitchFamily="24"/>
              </a:rPr>
              <a:t>如图是小明家和学校所在地的简单地图，已知图上距离：</a:t>
            </a:r>
            <a:r>
              <a:rPr lang="en-US" altLang="zh-CN" sz="2400" b="0" i="1" u="none" dirty="0">
                <a:solidFill>
                  <a:srgbClr val="000000"/>
                </a:solidFill>
                <a:effectLst/>
                <a:latin typeface="Times New Roman" pitchFamily="24"/>
                <a:ea typeface="Times New Roman" pitchFamily="24"/>
              </a:rPr>
              <a:t>OA</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2cm</a:t>
            </a:r>
            <a:r>
              <a:rPr lang="zh-CN" altLang="zh-CN" sz="2400" b="0" i="0" u="none" dirty="0">
                <a:solidFill>
                  <a:srgbClr val="000000"/>
                </a:solidFill>
                <a:effectLst/>
                <a:latin typeface="Times New Roman" pitchFamily="24"/>
                <a:ea typeface="宋体" pitchFamily="24"/>
              </a:rPr>
              <a:t>，</a:t>
            </a:r>
            <a:r>
              <a:rPr lang="en-US" altLang="zh-CN" sz="2400" b="0" i="1" u="none" dirty="0">
                <a:solidFill>
                  <a:srgbClr val="000000"/>
                </a:solidFill>
                <a:effectLst/>
                <a:latin typeface="Times New Roman" pitchFamily="24"/>
                <a:ea typeface="Times New Roman" pitchFamily="24"/>
              </a:rPr>
              <a:t>OB</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2.5cm</a:t>
            </a:r>
            <a:r>
              <a:rPr lang="zh-CN" altLang="zh-CN" sz="2400" b="0" i="0" u="none" dirty="0">
                <a:solidFill>
                  <a:srgbClr val="000000"/>
                </a:solidFill>
                <a:effectLst/>
                <a:latin typeface="Times New Roman" pitchFamily="24"/>
                <a:ea typeface="宋体" pitchFamily="24"/>
              </a:rPr>
              <a:t>，</a:t>
            </a:r>
            <a:r>
              <a:rPr lang="en-US" altLang="zh-CN" sz="2400" b="0" i="1" u="none" dirty="0">
                <a:solidFill>
                  <a:srgbClr val="000000"/>
                </a:solidFill>
                <a:effectLst/>
                <a:latin typeface="Times New Roman" pitchFamily="24"/>
                <a:ea typeface="Times New Roman" pitchFamily="24"/>
              </a:rPr>
              <a:t>OP</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4cm</a:t>
            </a:r>
            <a:r>
              <a:rPr lang="zh-CN" altLang="zh-CN" sz="2400" b="0" i="0" u="none" dirty="0">
                <a:solidFill>
                  <a:srgbClr val="000000"/>
                </a:solidFill>
                <a:effectLst/>
                <a:latin typeface="Times New Roman" pitchFamily="24"/>
                <a:ea typeface="宋体" pitchFamily="24"/>
              </a:rPr>
              <a:t>，</a:t>
            </a:r>
            <a:r>
              <a:rPr lang="en-US" altLang="zh-CN" sz="2400" b="0" i="1" u="none" dirty="0">
                <a:solidFill>
                  <a:srgbClr val="000000"/>
                </a:solidFill>
                <a:effectLst/>
                <a:latin typeface="Times New Roman" pitchFamily="24"/>
                <a:ea typeface="Times New Roman" pitchFamily="24"/>
              </a:rPr>
              <a:t>C</a:t>
            </a:r>
            <a:r>
              <a:rPr lang="zh-CN" altLang="zh-CN" sz="2400" b="0" i="0" u="none" dirty="0">
                <a:solidFill>
                  <a:srgbClr val="000000"/>
                </a:solidFill>
                <a:effectLst/>
                <a:latin typeface="Times New Roman" pitchFamily="24"/>
                <a:ea typeface="宋体" pitchFamily="24"/>
              </a:rPr>
              <a:t>为</a:t>
            </a:r>
            <a:r>
              <a:rPr lang="en-US" altLang="zh-CN" sz="2400" b="0" i="1" u="none" dirty="0">
                <a:solidFill>
                  <a:srgbClr val="000000"/>
                </a:solidFill>
                <a:effectLst/>
                <a:latin typeface="Times New Roman" pitchFamily="24"/>
                <a:ea typeface="Times New Roman" pitchFamily="24"/>
              </a:rPr>
              <a:t>OP</a:t>
            </a:r>
            <a:r>
              <a:rPr lang="zh-CN" altLang="zh-CN" sz="2400" b="0" i="0" u="none" dirty="0">
                <a:solidFill>
                  <a:srgbClr val="000000"/>
                </a:solidFill>
                <a:effectLst/>
                <a:latin typeface="Times New Roman" pitchFamily="24"/>
                <a:ea typeface="宋体" pitchFamily="24"/>
              </a:rPr>
              <a:t>的中点，回答下列问题：</a:t>
            </a:r>
          </a:p>
        </p:txBody>
      </p:sp>
      <p:sp>
        <p:nvSpPr>
          <p:cNvPr id="13092" name="yt_shape_13092"/>
          <p:cNvSpPr txBox="1"/>
          <p:nvPr/>
        </p:nvSpPr>
        <p:spPr>
          <a:xfrm>
            <a:off x="540000" y="4592010"/>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3089" name="yt_shape_13089" title="H_199.2111">
            <a:extLst>
              <a:ext uri="{FF2B5EF4-FFF2-40B4-BE49-F238E27FC236}">
                <a16:creationId xmlns:a16="http://schemas.microsoft.com/office/drawing/2014/main" id="{249740F1-2B05-4C5A-B423-6F681AEFABC2}"/>
              </a:ext>
            </a:extLst>
          </p:cNvPr>
          <p:cNvGrpSpPr/>
          <p:nvPr/>
        </p:nvGrpSpPr>
        <p:grpSpPr>
          <a:xfrm>
            <a:off x="9048328" y="1993986"/>
            <a:ext cx="2360295" cy="2529981"/>
            <a:chOff x="0" y="0"/>
            <a:chExt cx="2360295" cy="2529981"/>
          </a:xfrm>
        </p:grpSpPr>
        <p:pic>
          <p:nvPicPr>
            <p:cNvPr id="2" name="yt_image_13089">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0" y="0"/>
              <a:ext cx="2360295" cy="2133981"/>
            </a:xfrm>
            <a:prstGeom prst="rect">
              <a:avLst/>
            </a:prstGeom>
            <a:noFill/>
            <a:extLst>
              <a:ext uri="{909E8E84-426E-40DD-AFC4-6F175D3DCCD1}">
                <a14:hiddenFill xmlns:a14="http://schemas.microsoft.com/office/drawing/2010/main">
                  <a:solidFill>
                    <a:srgbClr val="FFFFFF"/>
                  </a:solidFill>
                </a14:hiddenFill>
              </a:ext>
            </a:extLst>
          </p:spPr>
        </p:pic>
        <p:sp>
          <p:nvSpPr>
            <p:cNvPr id="13091" name="yt_shape_13091"/>
            <p:cNvSpPr txBox="1"/>
            <p:nvPr/>
          </p:nvSpPr>
          <p:spPr>
            <a:xfrm>
              <a:off x="646866" y="2169981"/>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9</a:t>
              </a:r>
              <a:r>
                <a:rPr lang="zh-CN" altLang="zh-CN" sz="2400" b="0" i="0" u="none">
                  <a:solidFill>
                    <a:srgbClr val="000000"/>
                  </a:solidFill>
                  <a:effectLst/>
                  <a:latin typeface="Times New Roman" pitchFamily="24"/>
                  <a:ea typeface="宋体" pitchFamily="24"/>
                </a:rPr>
                <a:t>题图</a:t>
              </a:r>
            </a:p>
          </p:txBody>
        </p:sp>
      </p:grpSp>
      <p:sp>
        <p:nvSpPr>
          <p:cNvPr id="13093" name="yt_shape_13093"/>
          <p:cNvSpPr txBox="1"/>
          <p:nvPr/>
        </p:nvSpPr>
        <p:spPr>
          <a:xfrm>
            <a:off x="551722" y="2024132"/>
            <a:ext cx="6001643"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图中与小明家距离相同的是哪些地方？</a:t>
            </a:r>
          </a:p>
        </p:txBody>
      </p:sp>
      <p:sp>
        <p:nvSpPr>
          <p:cNvPr id="13094" name="yt_shape_13094"/>
          <p:cNvSpPr txBox="1"/>
          <p:nvPr/>
        </p:nvSpPr>
        <p:spPr>
          <a:xfrm>
            <a:off x="575912" y="3021747"/>
            <a:ext cx="8220177" cy="960263"/>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商场、学校、公园、停车场分别在小明家的什么方向？哪两个地方的方向是相同的？</a:t>
            </a:r>
          </a:p>
        </p:txBody>
      </p:sp>
      <p:sp>
        <p:nvSpPr>
          <p:cNvPr id="9" name="文本框 8">
            <a:extLst>
              <a:ext uri="{FF2B5EF4-FFF2-40B4-BE49-F238E27FC236}">
                <a16:creationId xmlns:a16="http://schemas.microsoft.com/office/drawing/2014/main" id="{0F61F515-F9ED-9B15-AAD0-DFC6181B3A97}"/>
              </a:ext>
            </a:extLst>
          </p:cNvPr>
          <p:cNvSpPr txBox="1"/>
          <p:nvPr/>
        </p:nvSpPr>
        <p:spPr>
          <a:xfrm>
            <a:off x="417940" y="2452647"/>
            <a:ext cx="31518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学校和公园</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13" name="文本框 12">
            <a:extLst>
              <a:ext uri="{FF2B5EF4-FFF2-40B4-BE49-F238E27FC236}">
                <a16:creationId xmlns:a16="http://schemas.microsoft.com/office/drawing/2014/main" id="{8D4E5DD6-BF61-1EA1-B5DA-61115ED9FA6A}"/>
              </a:ext>
            </a:extLst>
          </p:cNvPr>
          <p:cNvSpPr txBox="1"/>
          <p:nvPr/>
        </p:nvSpPr>
        <p:spPr>
          <a:xfrm>
            <a:off x="417940" y="3954867"/>
            <a:ext cx="350272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商场：北偏西</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14" name="文本框 13">
            <a:extLst>
              <a:ext uri="{FF2B5EF4-FFF2-40B4-BE49-F238E27FC236}">
                <a16:creationId xmlns:a16="http://schemas.microsoft.com/office/drawing/2014/main" id="{83355C18-555A-0C02-9A35-07E6168B4C09}"/>
              </a:ext>
            </a:extLst>
          </p:cNvPr>
          <p:cNvSpPr txBox="1"/>
          <p:nvPr/>
        </p:nvSpPr>
        <p:spPr>
          <a:xfrm>
            <a:off x="417940" y="4430355"/>
            <a:ext cx="2740724"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学校：北偏东</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45°</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15" name="文本框 14">
            <a:extLst>
              <a:ext uri="{FF2B5EF4-FFF2-40B4-BE49-F238E27FC236}">
                <a16:creationId xmlns:a16="http://schemas.microsoft.com/office/drawing/2014/main" id="{21A1C4DF-94A9-7F51-FDF3-BF68045ECA62}"/>
              </a:ext>
            </a:extLst>
          </p:cNvPr>
          <p:cNvSpPr txBox="1"/>
          <p:nvPr/>
        </p:nvSpPr>
        <p:spPr>
          <a:xfrm>
            <a:off x="417940" y="4905843"/>
            <a:ext cx="556012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公园和停车场方向相同，都是南偏东</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60°.</a:t>
            </a:r>
            <a:endParaRPr lang="zh-CN" altLang="en-US">
              <a:solidFill>
                <a:srgbClr val="FF0000"/>
              </a:solidFill>
            </a:endParaRPr>
          </a:p>
        </p:txBody>
      </p:sp>
      <p:sp>
        <p:nvSpPr>
          <p:cNvPr id="16" name="yt_shape_13095"/>
          <p:cNvSpPr txBox="1"/>
          <p:nvPr/>
        </p:nvSpPr>
        <p:spPr>
          <a:xfrm>
            <a:off x="575912" y="5474943"/>
            <a:ext cx="10156627"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3</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若学校距离小明家</a:t>
            </a:r>
            <a:r>
              <a:rPr lang="en-US" altLang="zh-CN" sz="2400" b="0" i="0" u="none" dirty="0">
                <a:solidFill>
                  <a:srgbClr val="000000"/>
                </a:solidFill>
                <a:effectLst/>
                <a:latin typeface="Times New Roman" pitchFamily="24"/>
                <a:ea typeface="Times New Roman" pitchFamily="24"/>
              </a:rPr>
              <a:t>400</a:t>
            </a:r>
            <a:r>
              <a:rPr lang="zh-CN" altLang="zh-CN" sz="2400" b="0" i="0" u="none" dirty="0">
                <a:solidFill>
                  <a:srgbClr val="000000"/>
                </a:solidFill>
                <a:effectLst/>
                <a:latin typeface="Times New Roman" pitchFamily="24"/>
                <a:ea typeface="宋体" pitchFamily="24"/>
              </a:rPr>
              <a:t>米，那么商场和停车场分别距离小明家多少米</a:t>
            </a:r>
            <a:r>
              <a:rPr lang="zh-CN" altLang="zh-CN" sz="2400" b="0" i="0" u="none" dirty="0" smtClean="0">
                <a:solidFill>
                  <a:srgbClr val="000000"/>
                </a:solidFill>
                <a:effectLst/>
                <a:latin typeface="Times New Roman" pitchFamily="24"/>
                <a:ea typeface="宋体" pitchFamily="24"/>
              </a:rPr>
              <a:t>？</a:t>
            </a:r>
            <a:endParaRPr lang="zh-CN" altLang="zh-CN" sz="2400" b="0" i="0" u="none" dirty="0">
              <a:solidFill>
                <a:srgbClr val="000000"/>
              </a:solidFill>
              <a:effectLst/>
              <a:latin typeface="Times New Roman" pitchFamily="24"/>
              <a:ea typeface="宋体" pitchFamily="24"/>
            </a:endParaRPr>
          </a:p>
        </p:txBody>
      </p:sp>
      <p:sp>
        <p:nvSpPr>
          <p:cNvPr id="17" name="文本框 16">
            <a:extLst>
              <a:ext uri="{FF2B5EF4-FFF2-40B4-BE49-F238E27FC236}">
                <a16:creationId xmlns:a16="http://schemas.microsoft.com/office/drawing/2014/main" id="{0D541DC4-13D2-31C0-91AF-BA698E1657ED}"/>
              </a:ext>
            </a:extLst>
          </p:cNvPr>
          <p:cNvSpPr txBox="1"/>
          <p:nvPr/>
        </p:nvSpPr>
        <p:spPr>
          <a:xfrm>
            <a:off x="523843" y="5928824"/>
            <a:ext cx="74190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商场距离小明家</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500</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米，停车场距离小明家</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800</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米</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a:t>
            </a:r>
            <a:endParaRPr lang="zh-CN" altLang="en-US"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xEl>
                                              <p:pRg st="0" end="0"/>
                                            </p:txEl>
                                          </p:spTgt>
                                        </p:tgtEl>
                                        <p:attrNameLst>
                                          <p:attrName>style.visibility</p:attrName>
                                        </p:attrNameLst>
                                      </p:cBhvr>
                                      <p:to>
                                        <p:strVal val="visible"/>
                                      </p:to>
                                    </p:set>
                                    <p:animEffect transition="in" filter="blinds(horizontal)">
                                      <p:cBhvr>
                                        <p:cTn id="12" dur="500"/>
                                        <p:tgtEl>
                                          <p:spTgt spid="1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
                                            <p:txEl>
                                              <p:pRg st="0" end="0"/>
                                            </p:txEl>
                                          </p:spTgt>
                                        </p:tgtEl>
                                        <p:attrNameLst>
                                          <p:attrName>style.visibility</p:attrName>
                                        </p:attrNameLst>
                                      </p:cBhvr>
                                      <p:to>
                                        <p:strVal val="visible"/>
                                      </p:to>
                                    </p:set>
                                    <p:animEffect transition="in" filter="blinds(horizontal)">
                                      <p:cBhvr>
                                        <p:cTn id="17" dur="500"/>
                                        <p:tgtEl>
                                          <p:spTgt spid="1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
                                            <p:txEl>
                                              <p:pRg st="0" end="0"/>
                                            </p:txEl>
                                          </p:spTgt>
                                        </p:tgtEl>
                                        <p:attrNameLst>
                                          <p:attrName>style.visibility</p:attrName>
                                        </p:attrNameLst>
                                      </p:cBhvr>
                                      <p:to>
                                        <p:strVal val="visible"/>
                                      </p:to>
                                    </p:set>
                                    <p:animEffect transition="in" filter="blinds(horizontal)">
                                      <p:cBhvr>
                                        <p:cTn id="22" dur="500"/>
                                        <p:tgtEl>
                                          <p:spTgt spid="1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7">
                                            <p:txEl>
                                              <p:pRg st="0" end="0"/>
                                            </p:txEl>
                                          </p:spTgt>
                                        </p:tgtEl>
                                        <p:attrNameLst>
                                          <p:attrName>style.visibility</p:attrName>
                                        </p:attrNameLst>
                                      </p:cBhvr>
                                      <p:to>
                                        <p:strVal val="visible"/>
                                      </p:to>
                                    </p:set>
                                    <p:animEffect transition="in" filter="blinds(horizontal)">
                                      <p:cBhvr>
                                        <p:cTn id="27"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allAtOnce"/>
      <p:bldP spid="13" grpId="0" build="allAtOnce"/>
      <p:bldP spid="14" grpId="0" build="allAtOnce"/>
      <p:bldP spid="15" grpId="0" build="allAtOnce"/>
      <p:bldP spid="17"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1211</Words>
  <Application>Microsoft Office PowerPoint</Application>
  <PresentationFormat>宽屏</PresentationFormat>
  <Paragraphs>93</Paragraphs>
  <Slides>13</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13</vt:i4>
      </vt:variant>
    </vt:vector>
  </HeadingPairs>
  <TitlesOfParts>
    <vt:vector size="26" baseType="lpstr">
      <vt:lpstr>Finished</vt:lpstr>
      <vt:lpstr>等线</vt:lpstr>
      <vt:lpstr>等线 Light</vt:lpstr>
      <vt:lpstr>黑体</vt:lpstr>
      <vt:lpstr>楷体</vt:lpstr>
      <vt:lpstr>宋体</vt:lpstr>
      <vt:lpstr>微软雅黑</vt:lpstr>
      <vt:lpstr>Arial</vt:lpstr>
      <vt:lpstr>Calibri Light</vt:lpstr>
      <vt:lpstr>Cambria Math</vt:lpstr>
      <vt:lpstr>Times New Roman</vt:lpstr>
      <vt:lpstr>1_默认设计模板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EDY</cp:lastModifiedBy>
  <cp:revision>46</cp:revision>
  <dcterms:created xsi:type="dcterms:W3CDTF">2023-05-05T05:33:04Z</dcterms:created>
  <dcterms:modified xsi:type="dcterms:W3CDTF">2023-11-03T06:27:44Z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