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1" r:id="rId7"/>
    <p:sldId id="372" r:id="rId8"/>
    <p:sldId id="374" r:id="rId9"/>
    <p:sldId id="378" r:id="rId10"/>
    <p:sldId id="380" r:id="rId11"/>
    <p:sldId id="381" r:id="rId12"/>
    <p:sldId id="387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1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7" Type="http://schemas.openxmlformats.org/officeDocument/2006/relationships/image" Target="../media/image22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8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407248" y="129835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25" name="yt_image_13425" title="H_50.9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8" y="129835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28" name="yt_shape_13428"/>
              <p:cNvSpPr txBox="1"/>
              <p:nvPr/>
            </p:nvSpPr>
            <p:spPr>
              <a:xfrm>
                <a:off x="407368" y="1995934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点的上下左右平移公式：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正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表示向右移动，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负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表示向左移动；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为正表示向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上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为负表示向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28" name="yt_shape_13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995934"/>
                <a:ext cx="11111999" cy="1499449"/>
              </a:xfrm>
              <a:prstGeom prst="rect">
                <a:avLst/>
              </a:prstGeom>
              <a:blipFill>
                <a:blip r:embed="rId3"/>
                <a:stretch>
                  <a:fillRect l="-1700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E0737E-524D-325F-EEB3-6955D3C0D3A9}"/>
              </a:ext>
            </a:extLst>
          </p:cNvPr>
          <p:cNvSpPr txBox="1"/>
          <p:nvPr/>
        </p:nvSpPr>
        <p:spPr>
          <a:xfrm>
            <a:off x="7289086" y="1988840"/>
            <a:ext cx="7896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BAAB59-545F-9419-E45C-44901AE46CE6}"/>
              </a:ext>
            </a:extLst>
          </p:cNvPr>
          <p:cNvSpPr txBox="1"/>
          <p:nvPr/>
        </p:nvSpPr>
        <p:spPr>
          <a:xfrm>
            <a:off x="10794286" y="1986779"/>
            <a:ext cx="7896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20A292-0D08-7348-04B4-5A50309A6C09}"/>
              </a:ext>
            </a:extLst>
          </p:cNvPr>
          <p:cNvSpPr txBox="1"/>
          <p:nvPr/>
        </p:nvSpPr>
        <p:spPr>
          <a:xfrm>
            <a:off x="4432157" y="30097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E33CBA-D221-EEF5-73C6-DCFB8807791C}"/>
              </a:ext>
            </a:extLst>
          </p:cNvPr>
          <p:cNvSpPr txBox="1"/>
          <p:nvPr/>
        </p:nvSpPr>
        <p:spPr>
          <a:xfrm>
            <a:off x="7937356" y="30097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3" name="yt_shape_13503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02" name="yt_image_1350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5" name="yt_shape_13505"/>
          <p:cNvSpPr txBox="1"/>
          <p:nvPr/>
        </p:nvSpPr>
        <p:spPr>
          <a:xfrm>
            <a:off x="540119" y="1546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09" name="yt_shape_13509"/>
          <p:cNvSpPr txBox="1"/>
          <p:nvPr/>
        </p:nvSpPr>
        <p:spPr>
          <a:xfrm>
            <a:off x="540000" y="5179989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3506" name="yt_shape_13506" title="H_180.002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928410"/>
            <a:ext cx="2290572" cy="2286034"/>
            <a:chOff x="0" y="0"/>
            <a:chExt cx="2290572" cy="2286034"/>
          </a:xfrm>
        </p:grpSpPr>
        <p:pic>
          <p:nvPicPr>
            <p:cNvPr id="2" name="yt_image_13506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0572" cy="1890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8" name="yt_shape_13508"/>
            <p:cNvSpPr txBox="1"/>
            <p:nvPr/>
          </p:nvSpPr>
          <p:spPr>
            <a:xfrm>
              <a:off x="535822" y="19260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510" name="yt_shape_13510"/>
          <p:cNvSpPr txBox="1"/>
          <p:nvPr/>
        </p:nvSpPr>
        <p:spPr>
          <a:xfrm>
            <a:off x="540000" y="2568437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2D1B7AD-1AAF-801D-C772-28BE2F86B9A0}"/>
              </a:ext>
            </a:extLst>
          </p:cNvPr>
          <p:cNvSpPr txBox="1"/>
          <p:nvPr/>
        </p:nvSpPr>
        <p:spPr>
          <a:xfrm>
            <a:off x="407368" y="3041196"/>
            <a:ext cx="772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89CA8D-5193-1E17-9643-B24702F012D0}"/>
              </a:ext>
            </a:extLst>
          </p:cNvPr>
          <p:cNvSpPr txBox="1"/>
          <p:nvPr/>
        </p:nvSpPr>
        <p:spPr>
          <a:xfrm>
            <a:off x="407368" y="3516684"/>
            <a:ext cx="5264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90AB2BB-2CE9-88B4-B583-3B1611016767}"/>
                  </a:ext>
                </a:extLst>
              </p:cNvPr>
              <p:cNvSpPr txBox="1"/>
              <p:nvPr/>
            </p:nvSpPr>
            <p:spPr>
              <a:xfrm>
                <a:off x="1991544" y="3909982"/>
                <a:ext cx="5404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90AB2BB-2CE9-88B4-B583-3B1611016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3909982"/>
                <a:ext cx="5404548" cy="765061"/>
              </a:xfrm>
              <a:prstGeom prst="rect">
                <a:avLst/>
              </a:prstGeom>
              <a:blipFill>
                <a:blip r:embed="rId4"/>
                <a:stretch>
                  <a:fillRect l="-1806" r="-19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5D894E4-EF24-90B6-DF50-5F1D5F6B2FAA}"/>
                  </a:ext>
                </a:extLst>
              </p:cNvPr>
              <p:cNvSpPr txBox="1"/>
              <p:nvPr/>
            </p:nvSpPr>
            <p:spPr>
              <a:xfrm>
                <a:off x="1991544" y="4468694"/>
                <a:ext cx="5290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5D894E4-EF24-90B6-DF50-5F1D5F6B2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4468694"/>
                <a:ext cx="5290248" cy="765061"/>
              </a:xfrm>
              <a:prstGeom prst="rect">
                <a:avLst/>
              </a:prstGeom>
              <a:blipFill>
                <a:blip r:embed="rId5"/>
                <a:stretch>
                  <a:fillRect l="-1843" r="-172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E6E41D9-ABB8-9F59-6D51-4DB8DBEFACEA}"/>
                  </a:ext>
                </a:extLst>
              </p:cNvPr>
              <p:cNvSpPr txBox="1"/>
              <p:nvPr/>
            </p:nvSpPr>
            <p:spPr>
              <a:xfrm>
                <a:off x="1991544" y="5118208"/>
                <a:ext cx="818261" cy="725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E6E41D9-ABB8-9F59-6D51-4DB8DBEFA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5118208"/>
                <a:ext cx="818261" cy="725437"/>
              </a:xfrm>
              <a:prstGeom prst="rect">
                <a:avLst/>
              </a:prstGeom>
              <a:blipFill>
                <a:blip r:embed="rId6"/>
                <a:stretch>
                  <a:fillRect l="-11940" r="-1194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3517" title="H_129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2384" y="4706721"/>
            <a:ext cx="2184273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13" name="yt_shape_13513"/>
              <p:cNvSpPr txBox="1"/>
              <p:nvPr/>
            </p:nvSpPr>
            <p:spPr>
              <a:xfrm>
                <a:off x="557410" y="2446108"/>
                <a:ext cx="11111999" cy="11181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如果把原来的四边形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各个顶点的横坐标加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，纵坐标减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，所得图形的面积是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13" name="yt_shape_13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410" y="2446108"/>
                <a:ext cx="11111999" cy="1118127"/>
              </a:xfrm>
              <a:prstGeom prst="rect">
                <a:avLst/>
              </a:prstGeom>
              <a:blipFill>
                <a:blip r:embed="rId2"/>
                <a:stretch>
                  <a:fillRect l="-1646" t="-4348" r="-137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515" name="yt_shape_13515"/>
              <p:cNvSpPr txBox="1"/>
              <p:nvPr/>
            </p:nvSpPr>
            <p:spPr>
              <a:xfrm>
                <a:off x="539881" y="4741931"/>
                <a:ext cx="7622279" cy="29542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CEFB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515" name="yt_shape_135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741931"/>
                <a:ext cx="7622279" cy="2954270"/>
              </a:xfrm>
              <a:prstGeom prst="rect">
                <a:avLst/>
              </a:prstGeom>
              <a:blipFill>
                <a:blip r:embed="rId3"/>
                <a:stretch>
                  <a:fillRect l="-2480" t="-1856" r="-1520" b="-2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818FAA-7A45-AD7F-40ED-E66AF168A1CE}"/>
                  </a:ext>
                </a:extLst>
              </p:cNvPr>
              <p:cNvSpPr txBox="1"/>
              <p:nvPr/>
            </p:nvSpPr>
            <p:spPr>
              <a:xfrm>
                <a:off x="1381799" y="2708920"/>
                <a:ext cx="742061" cy="725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818FAA-7A45-AD7F-40ED-E66AF168A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1799" y="2708920"/>
                <a:ext cx="742061" cy="7254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511"/>
              <p:cNvSpPr txBox="1"/>
              <p:nvPr/>
            </p:nvSpPr>
            <p:spPr>
              <a:xfrm>
                <a:off x="543507" y="1268413"/>
                <a:ext cx="11111999" cy="11181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如果把原来的四边形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各个顶点的横坐标减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，纵坐标加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，所得图形的面积是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" name="yt_shape_13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07" y="1268413"/>
                <a:ext cx="11111999" cy="1118127"/>
              </a:xfrm>
              <a:prstGeom prst="rect">
                <a:avLst/>
              </a:prstGeom>
              <a:blipFill>
                <a:blip r:embed="rId5"/>
                <a:stretch>
                  <a:fillRect l="-1646" t="-4372" r="-768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4BF839-1D38-5662-48D8-4D683156CDBA}"/>
                  </a:ext>
                </a:extLst>
              </p:cNvPr>
              <p:cNvSpPr txBox="1"/>
              <p:nvPr/>
            </p:nvSpPr>
            <p:spPr>
              <a:xfrm>
                <a:off x="1367896" y="1556792"/>
                <a:ext cx="742061" cy="725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4BF839-1D38-5662-48D8-4D683156C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896" y="1556792"/>
                <a:ext cx="742061" cy="7254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yt_shape_13506" title="H_180.002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9856" y="3564235"/>
            <a:ext cx="2290572" cy="2286034"/>
            <a:chOff x="0" y="0"/>
            <a:chExt cx="2290572" cy="2286034"/>
          </a:xfrm>
        </p:grpSpPr>
        <p:pic>
          <p:nvPicPr>
            <p:cNvPr id="13" name="yt_image_13506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290572" cy="1890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508"/>
            <p:cNvSpPr txBox="1"/>
            <p:nvPr/>
          </p:nvSpPr>
          <p:spPr>
            <a:xfrm>
              <a:off x="535822" y="19260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1" name="yt_shape_13521"/>
          <p:cNvSpPr txBox="1"/>
          <p:nvPr/>
        </p:nvSpPr>
        <p:spPr>
          <a:xfrm>
            <a:off x="5406686" y="1223949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520" name="yt_image_135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350370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3" name="yt_shape_13523"/>
          <p:cNvSpPr txBox="1"/>
          <p:nvPr/>
        </p:nvSpPr>
        <p:spPr>
          <a:xfrm>
            <a:off x="1775520" y="1844824"/>
            <a:ext cx="9505056" cy="417112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用割补法求不规则图形面积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方法一：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梯形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ACDB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BOD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五边形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OABCD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梯形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梯形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AOEB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方法二：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长方形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EFOD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AOF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baseline="-250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BOD</a:t>
            </a:r>
            <a:endParaRPr lang="en-US" altLang="zh-CN" sz="2400" i="1" baseline="-250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3524" name="yt_image_135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704" y="2297481"/>
            <a:ext cx="2384298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25" name="yt_image_135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0900" y="2385492"/>
            <a:ext cx="2282571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1" name="yt_shape_13431"/>
          <p:cNvSpPr txBox="1"/>
          <p:nvPr/>
        </p:nvSpPr>
        <p:spPr>
          <a:xfrm>
            <a:off x="539880" y="124570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30" name="yt_image_13430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4570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3" name="yt_shape_13433"/>
          <p:cNvSpPr txBox="1"/>
          <p:nvPr/>
        </p:nvSpPr>
        <p:spPr>
          <a:xfrm>
            <a:off x="539880" y="1949005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用坐标表示点的两次平移</a:t>
            </a:r>
          </a:p>
        </p:txBody>
      </p:sp>
      <p:sp>
        <p:nvSpPr>
          <p:cNvPr id="13434" name="yt_shape_13434"/>
          <p:cNvSpPr txBox="1"/>
          <p:nvPr/>
        </p:nvSpPr>
        <p:spPr>
          <a:xfrm>
            <a:off x="540000" y="24485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5" name="yt_table_13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210948"/>
              </p:ext>
            </p:extLst>
          </p:nvPr>
        </p:nvGraphicFramePr>
        <p:xfrm>
          <a:off x="539880" y="3408005"/>
          <a:ext cx="61820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13437" name="yt_shape_13437"/>
          <p:cNvSpPr txBox="1"/>
          <p:nvPr/>
        </p:nvSpPr>
        <p:spPr>
          <a:xfrm>
            <a:off x="539999" y="4409559"/>
            <a:ext cx="1111200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，现将点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个单位，得到点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648420" title="H_28.801733">
            <a:extLst>
              <a:ext uri="{FF2B5EF4-FFF2-40B4-BE49-F238E27FC236}">
                <a16:creationId xmlns:a16="http://schemas.microsoft.com/office/drawing/2014/main" id="{596F5EB2-5C90-DEBA-87F3-9B6ACED8BF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9883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DC2A57-B094-042E-0771-6F3B96DF37C9}"/>
              </a:ext>
            </a:extLst>
          </p:cNvPr>
          <p:cNvSpPr txBox="1"/>
          <p:nvPr/>
        </p:nvSpPr>
        <p:spPr>
          <a:xfrm>
            <a:off x="3412264" y="28772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D82C08-061C-D348-7B19-AF21C34E6B6D}"/>
              </a:ext>
            </a:extLst>
          </p:cNvPr>
          <p:cNvSpPr txBox="1"/>
          <p:nvPr/>
        </p:nvSpPr>
        <p:spPr>
          <a:xfrm>
            <a:off x="4005988" y="48382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BD65C2-A322-FF43-8586-210D00526624}"/>
              </a:ext>
            </a:extLst>
          </p:cNvPr>
          <p:cNvSpPr txBox="1"/>
          <p:nvPr/>
        </p:nvSpPr>
        <p:spPr>
          <a:xfrm>
            <a:off x="5529988" y="48382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8" name="yt_shape_13438"/>
          <p:cNvSpPr txBox="1"/>
          <p:nvPr/>
        </p:nvSpPr>
        <p:spPr>
          <a:xfrm>
            <a:off x="539881" y="1129235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用坐标表示图象的两次平移</a:t>
            </a:r>
          </a:p>
        </p:txBody>
      </p:sp>
      <p:sp>
        <p:nvSpPr>
          <p:cNvPr id="13439" name="yt_shape_13439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笑脸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图标向右平移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3" name="yt_table_134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68968"/>
              </p:ext>
            </p:extLst>
          </p:nvPr>
        </p:nvGraphicFramePr>
        <p:xfrm>
          <a:off x="539881" y="2588235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grpSp>
        <p:nvGrpSpPr>
          <p:cNvPr id="13440" name="yt_shape_13440_skip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4332" y="2097591"/>
            <a:ext cx="1907667" cy="2085354"/>
            <a:chOff x="0" y="0"/>
            <a:chExt cx="1907667" cy="2085354"/>
          </a:xfrm>
        </p:grpSpPr>
        <p:pic>
          <p:nvPicPr>
            <p:cNvPr id="2" name="yt_image_134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7667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2" name="yt_shape_13442"/>
            <p:cNvSpPr txBox="1"/>
            <p:nvPr/>
          </p:nvSpPr>
          <p:spPr>
            <a:xfrm>
              <a:off x="420552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45" name="yt_shape_13445"/>
          <p:cNvSpPr txBox="1"/>
          <p:nvPr/>
        </p:nvSpPr>
        <p:spPr>
          <a:xfrm>
            <a:off x="555286" y="43095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岳阳市弘毅中学期中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平移得到的，点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6" name="yt_table_134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352652"/>
              </p:ext>
            </p:extLst>
          </p:nvPr>
        </p:nvGraphicFramePr>
        <p:xfrm>
          <a:off x="555167" y="5268977"/>
          <a:ext cx="61995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4" name="yt_shape_1698822648586">
            <a:extLst>
              <a:ext uri="{FF2B5EF4-FFF2-40B4-BE49-F238E27FC236}">
                <a16:creationId xmlns:a16="http://schemas.microsoft.com/office/drawing/2014/main" id="{44BBEECE-C37B-C69E-A086-06615013C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829C838-B6CD-C6B9-4A40-BA16E9E04D72}"/>
              </a:ext>
            </a:extLst>
          </p:cNvPr>
          <p:cNvSpPr txBox="1"/>
          <p:nvPr/>
        </p:nvSpPr>
        <p:spPr>
          <a:xfrm>
            <a:off x="1973989" y="2057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FD1719-B512-1E8F-3651-17C0C3B5C19A}"/>
              </a:ext>
            </a:extLst>
          </p:cNvPr>
          <p:cNvSpPr txBox="1"/>
          <p:nvPr/>
        </p:nvSpPr>
        <p:spPr>
          <a:xfrm>
            <a:off x="8847274" y="47382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8" name="yt_shape_13448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如图，三架飞机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保持编队飞行，某时刻在平面直角坐标系中的坐标分别为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后飞机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的位置，则飞机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52" name="yt_shape_13452"/>
          <p:cNvSpPr txBox="1"/>
          <p:nvPr/>
        </p:nvSpPr>
        <p:spPr>
          <a:xfrm>
            <a:off x="539881" y="5127441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49" name="yt_shape_13449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3140968"/>
            <a:ext cx="2448272" cy="2540257"/>
            <a:chOff x="0" y="0"/>
            <a:chExt cx="2202561" cy="2285314"/>
          </a:xfrm>
        </p:grpSpPr>
        <p:pic>
          <p:nvPicPr>
            <p:cNvPr id="2" name="yt_image_134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2561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1" name="yt_shape_13451"/>
            <p:cNvSpPr txBox="1"/>
            <p:nvPr/>
          </p:nvSpPr>
          <p:spPr>
            <a:xfrm>
              <a:off x="567999" y="185679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F20706-5190-D88E-AA20-0C02C17E69CF}"/>
              </a:ext>
            </a:extLst>
          </p:cNvPr>
          <p:cNvSpPr txBox="1"/>
          <p:nvPr/>
        </p:nvSpPr>
        <p:spPr>
          <a:xfrm>
            <a:off x="7488963" y="217258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3" name="yt_shape_13453"/>
          <p:cNvSpPr txBox="1"/>
          <p:nvPr/>
        </p:nvSpPr>
        <p:spPr>
          <a:xfrm>
            <a:off x="540000" y="86688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郴州桂阳县期末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四个顶点的坐标分别是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个单位，它的像是四边形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57" name="yt_shape_13457"/>
          <p:cNvSpPr txBox="1"/>
          <p:nvPr/>
        </p:nvSpPr>
        <p:spPr>
          <a:xfrm>
            <a:off x="539881" y="5591736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3454" name="yt_shape_13454" title="H_242.74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1588" y="1688445"/>
            <a:ext cx="2383229" cy="2720719"/>
            <a:chOff x="0" y="0"/>
            <a:chExt cx="2811780" cy="3209957"/>
          </a:xfrm>
        </p:grpSpPr>
        <p:pic>
          <p:nvPicPr>
            <p:cNvPr id="2" name="yt_image_134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1780" cy="26868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6" name="yt_shape_13456"/>
            <p:cNvSpPr txBox="1"/>
            <p:nvPr/>
          </p:nvSpPr>
          <p:spPr>
            <a:xfrm>
              <a:off x="678404" y="2643489"/>
              <a:ext cx="1454970" cy="56646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58" name="yt_shape_13458"/>
          <p:cNvSpPr txBox="1"/>
          <p:nvPr/>
        </p:nvSpPr>
        <p:spPr>
          <a:xfrm>
            <a:off x="695281" y="2438503"/>
            <a:ext cx="3682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8" name="yt_image_13461" title="H_211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33017" y="4409164"/>
            <a:ext cx="2394851" cy="234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8B45AEC-604B-8EB1-4785-2851D3CE8238}"/>
              </a:ext>
            </a:extLst>
          </p:cNvPr>
          <p:cNvSpPr txBox="1"/>
          <p:nvPr/>
        </p:nvSpPr>
        <p:spPr>
          <a:xfrm>
            <a:off x="695281" y="2926813"/>
            <a:ext cx="6341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3459"/>
          <p:cNvSpPr txBox="1"/>
          <p:nvPr/>
        </p:nvSpPr>
        <p:spPr>
          <a:xfrm>
            <a:off x="695281" y="3500517"/>
            <a:ext cx="622125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如图所示，四边形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809BD4-4977-D7D0-BAF6-0B1CA3ECA02C}"/>
              </a:ext>
            </a:extLst>
          </p:cNvPr>
          <p:cNvSpPr txBox="1"/>
          <p:nvPr/>
        </p:nvSpPr>
        <p:spPr>
          <a:xfrm>
            <a:off x="539807" y="4046067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BA6776-7270-E7F1-5407-681C1C26E0F2}"/>
              </a:ext>
            </a:extLst>
          </p:cNvPr>
          <p:cNvSpPr txBox="1"/>
          <p:nvPr/>
        </p:nvSpPr>
        <p:spPr>
          <a:xfrm>
            <a:off x="677163" y="4585468"/>
            <a:ext cx="5418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" name="yt_shape_13465"/>
          <p:cNvSpPr txBox="1"/>
          <p:nvPr/>
        </p:nvSpPr>
        <p:spPr>
          <a:xfrm>
            <a:off x="539881" y="1289447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没弄清平移的实质而出错</a:t>
            </a:r>
          </a:p>
        </p:txBody>
      </p:sp>
      <p:sp>
        <p:nvSpPr>
          <p:cNvPr id="13466" name="yt_shape_13466"/>
          <p:cNvSpPr txBox="1"/>
          <p:nvPr/>
        </p:nvSpPr>
        <p:spPr>
          <a:xfrm>
            <a:off x="540000" y="17687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点，若设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7" name="yt_table_134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102360"/>
              </p:ext>
            </p:extLst>
          </p:nvPr>
        </p:nvGraphicFramePr>
        <p:xfrm>
          <a:off x="539881" y="3208316"/>
          <a:ext cx="4700906" cy="950976"/>
        </p:xfrm>
        <a:graphic>
          <a:graphicData uri="http://schemas.openxmlformats.org/drawingml/2006/table">
            <a:tbl>
              <a:tblPr/>
              <a:tblGrid>
                <a:gridCol w="26006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8C417A9-4F1E-D16C-A1FA-BD5ADABE8645}"/>
              </a:ext>
            </a:extLst>
          </p:cNvPr>
          <p:cNvSpPr txBox="1"/>
          <p:nvPr/>
        </p:nvSpPr>
        <p:spPr>
          <a:xfrm>
            <a:off x="6612663" y="2672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0" name="yt_shape_13470"/>
          <p:cNvSpPr txBox="1"/>
          <p:nvPr/>
        </p:nvSpPr>
        <p:spPr>
          <a:xfrm>
            <a:off x="539881" y="1272752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69" name="yt_image_134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7275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2" name="yt_shape_13472"/>
          <p:cNvSpPr txBox="1"/>
          <p:nvPr/>
        </p:nvSpPr>
        <p:spPr>
          <a:xfrm>
            <a:off x="540000" y="19589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，若将线段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6" name="yt_table_1347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316295"/>
              </p:ext>
            </p:extLst>
          </p:nvPr>
        </p:nvGraphicFramePr>
        <p:xfrm>
          <a:off x="539881" y="2918342"/>
          <a:ext cx="1033463" cy="1901952"/>
        </p:xfrm>
        <a:graphic>
          <a:graphicData uri="http://schemas.openxmlformats.org/drawingml/2006/table">
            <a:tbl>
              <a:tblPr/>
              <a:tblGrid>
                <a:gridCol w="1033463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grpSp>
        <p:nvGrpSpPr>
          <p:cNvPr id="13473" name="yt_shape_13473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3826" y="2918342"/>
            <a:ext cx="1845945" cy="1893330"/>
            <a:chOff x="0" y="0"/>
            <a:chExt cx="1845945" cy="1893330"/>
          </a:xfrm>
        </p:grpSpPr>
        <p:pic>
          <p:nvPicPr>
            <p:cNvPr id="2" name="yt_image_134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5945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5" name="yt_shape_13475"/>
            <p:cNvSpPr txBox="1"/>
            <p:nvPr/>
          </p:nvSpPr>
          <p:spPr>
            <a:xfrm>
              <a:off x="389691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1D77AF-4438-F39D-E977-EFC77F52B2E0}"/>
              </a:ext>
            </a:extLst>
          </p:cNvPr>
          <p:cNvSpPr txBox="1"/>
          <p:nvPr/>
        </p:nvSpPr>
        <p:spPr>
          <a:xfrm>
            <a:off x="3615464" y="23875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478"/>
          <p:cNvSpPr txBox="1"/>
          <p:nvPr/>
        </p:nvSpPr>
        <p:spPr>
          <a:xfrm>
            <a:off x="510434" y="513598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个单位长度，得到新坐标系，那么点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在新坐标系中的坐标是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85D33A-5FA8-8057-E3F8-97FF5740E428}"/>
              </a:ext>
            </a:extLst>
          </p:cNvPr>
          <p:cNvSpPr txBox="1"/>
          <p:nvPr/>
        </p:nvSpPr>
        <p:spPr>
          <a:xfrm>
            <a:off x="1030023" y="604015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3" name="yt_shape_13483"/>
          <p:cNvSpPr txBox="1"/>
          <p:nvPr/>
        </p:nvSpPr>
        <p:spPr>
          <a:xfrm>
            <a:off x="539881" y="44237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80" name="yt_shape_13480" title="H_216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639616" y="1357103"/>
            <a:ext cx="2259819" cy="2755152"/>
            <a:chOff x="0" y="0"/>
            <a:chExt cx="2259819" cy="2755152"/>
          </a:xfrm>
        </p:grpSpPr>
        <p:pic>
          <p:nvPicPr>
            <p:cNvPr id="2" name="yt_image_1348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59819" cy="2359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2" name="yt_shape_13482"/>
            <p:cNvSpPr txBox="1"/>
            <p:nvPr/>
          </p:nvSpPr>
          <p:spPr>
            <a:xfrm>
              <a:off x="520445" y="23951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84" name="yt_shape_13484"/>
          <p:cNvSpPr txBox="1"/>
          <p:nvPr/>
        </p:nvSpPr>
        <p:spPr>
          <a:xfrm>
            <a:off x="543592" y="41590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个单位后得到它的像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的像点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的像点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85" name="yt_shape_13485"/>
          <p:cNvSpPr txBox="1"/>
          <p:nvPr/>
        </p:nvSpPr>
        <p:spPr>
          <a:xfrm>
            <a:off x="546152" y="5514878"/>
            <a:ext cx="9036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，判断所得图形的形状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直接回答，不必证明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486" name="yt_shape_13486"/>
          <p:cNvSpPr txBox="1"/>
          <p:nvPr/>
        </p:nvSpPr>
        <p:spPr>
          <a:xfrm>
            <a:off x="539881" y="6235890"/>
            <a:ext cx="5891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490" name="yt_shape_13490"/>
          <p:cNvSpPr txBox="1"/>
          <p:nvPr/>
        </p:nvSpPr>
        <p:spPr>
          <a:xfrm>
            <a:off x="539881" y="6715193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206660-8C5E-F68C-3372-4556627B90FB}"/>
              </a:ext>
            </a:extLst>
          </p:cNvPr>
          <p:cNvSpPr txBox="1"/>
          <p:nvPr/>
        </p:nvSpPr>
        <p:spPr>
          <a:xfrm>
            <a:off x="585988" y="4981589"/>
            <a:ext cx="601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355" y="841729"/>
            <a:ext cx="117952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如图，在直角坐标系中，线段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的两个端点的坐标分别为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623028-C553-4529-62AE-A5DC67ECD897}"/>
              </a:ext>
            </a:extLst>
          </p:cNvPr>
          <p:cNvSpPr txBox="1"/>
          <p:nvPr/>
        </p:nvSpPr>
        <p:spPr>
          <a:xfrm>
            <a:off x="1257012" y="5976898"/>
            <a:ext cx="364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3487" title="H_194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4635" y="1453004"/>
            <a:ext cx="2454096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D97E43D-A1DB-4615-2CC5-9B08E2447B46}"/>
              </a:ext>
            </a:extLst>
          </p:cNvPr>
          <p:cNvSpPr txBox="1"/>
          <p:nvPr/>
        </p:nvSpPr>
        <p:spPr>
          <a:xfrm>
            <a:off x="7366371" y="3716242"/>
            <a:ext cx="117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2" name="yt_shape_13492"/>
          <p:cNvSpPr txBox="1"/>
          <p:nvPr/>
        </p:nvSpPr>
        <p:spPr>
          <a:xfrm>
            <a:off x="551384" y="1252078"/>
            <a:ext cx="1065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96" name="yt_shape_13496"/>
          <p:cNvSpPr txBox="1"/>
          <p:nvPr/>
        </p:nvSpPr>
        <p:spPr>
          <a:xfrm>
            <a:off x="551384" y="46445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3" name="yt_shape_13493" title="H_213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784" y="2786678"/>
            <a:ext cx="2136267" cy="2710575"/>
            <a:chOff x="0" y="0"/>
            <a:chExt cx="2136267" cy="2710575"/>
          </a:xfrm>
        </p:grpSpPr>
        <p:pic>
          <p:nvPicPr>
            <p:cNvPr id="2" name="yt_image_1349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6267" cy="2314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5" name="yt_shape_13495"/>
            <p:cNvSpPr txBox="1"/>
            <p:nvPr/>
          </p:nvSpPr>
          <p:spPr>
            <a:xfrm>
              <a:off x="458669" y="23505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97" name="yt_shape_13497"/>
          <p:cNvSpPr txBox="1"/>
          <p:nvPr/>
        </p:nvSpPr>
        <p:spPr>
          <a:xfrm>
            <a:off x="551384" y="1851765"/>
            <a:ext cx="6163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进行怎样的平移得到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O'B'A'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</a:p>
        </p:txBody>
      </p:sp>
      <p:sp>
        <p:nvSpPr>
          <p:cNvPr id="13498" name="yt_shape_13498"/>
          <p:cNvSpPr txBox="1"/>
          <p:nvPr/>
        </p:nvSpPr>
        <p:spPr>
          <a:xfrm>
            <a:off x="551384" y="2823838"/>
            <a:ext cx="5855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O'B'A'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各顶点的坐标；</a:t>
            </a:r>
          </a:p>
        </p:txBody>
      </p:sp>
      <p:sp>
        <p:nvSpPr>
          <p:cNvPr id="13499" name="yt_shape_13499"/>
          <p:cNvSpPr txBox="1"/>
          <p:nvPr/>
        </p:nvSpPr>
        <p:spPr>
          <a:xfrm>
            <a:off x="551384" y="4378959"/>
            <a:ext cx="4291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6D2012-2BDE-5884-9EA4-2C36E7659216}"/>
              </a:ext>
            </a:extLst>
          </p:cNvPr>
          <p:cNvSpPr txBox="1"/>
          <p:nvPr/>
        </p:nvSpPr>
        <p:spPr>
          <a:xfrm>
            <a:off x="3949111" y="4332153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F42E10-7374-8AA9-736E-0E12D3F9E227}"/>
              </a:ext>
            </a:extLst>
          </p:cNvPr>
          <p:cNvSpPr txBox="1"/>
          <p:nvPr/>
        </p:nvSpPr>
        <p:spPr>
          <a:xfrm>
            <a:off x="346744" y="2297729"/>
            <a:ext cx="1001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个单位，再向上平移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个单位可得到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O'B'A'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AE426A-4AAB-8020-606A-CA3608F7DEAE}"/>
              </a:ext>
            </a:extLst>
          </p:cNvPr>
          <p:cNvSpPr txBox="1"/>
          <p:nvPr/>
        </p:nvSpPr>
        <p:spPr>
          <a:xfrm>
            <a:off x="551384" y="3279768"/>
            <a:ext cx="732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B001B2-B2F8-27AF-425D-B669D79D09B2}"/>
              </a:ext>
            </a:extLst>
          </p:cNvPr>
          <p:cNvSpPr txBox="1"/>
          <p:nvPr/>
        </p:nvSpPr>
        <p:spPr>
          <a:xfrm>
            <a:off x="551384" y="3755256"/>
            <a:ext cx="592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1388</Words>
  <Application>Microsoft Office PowerPoint</Application>
  <PresentationFormat>宽屏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2023-11-01T15:43:32Z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