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1" r:id="rId4"/>
    <p:sldId id="365" r:id="rId5"/>
    <p:sldId id="372" r:id="rId6"/>
    <p:sldId id="366" r:id="rId7"/>
    <p:sldId id="374" r:id="rId8"/>
    <p:sldId id="367" r:id="rId9"/>
    <p:sldId id="379" r:id="rId10"/>
    <p:sldId id="368" r:id="rId11"/>
    <p:sldId id="376" r:id="rId12"/>
    <p:sldId id="370" r:id="rId13"/>
    <p:sldId id="377" r:id="rId14"/>
    <p:sldId id="378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5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24" y="84"/>
      </p:cViewPr>
      <p:guideLst>
        <p:guide orient="horz" pos="84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2" name="yt_shape_12752"/>
          <p:cNvSpPr txBox="1"/>
          <p:nvPr/>
        </p:nvSpPr>
        <p:spPr>
          <a:xfrm>
            <a:off x="623392" y="891991"/>
            <a:ext cx="61074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 dirty="0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特殊平行四边形的有关计算与证明</a:t>
            </a:r>
          </a:p>
        </p:txBody>
      </p:sp>
      <p:sp>
        <p:nvSpPr>
          <p:cNvPr id="12753" name="yt_shape_12753"/>
          <p:cNvSpPr txBox="1"/>
          <p:nvPr/>
        </p:nvSpPr>
        <p:spPr>
          <a:xfrm>
            <a:off x="623392" y="1340768"/>
            <a:ext cx="102063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DP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757" name="yt_shape_12757"/>
          <p:cNvSpPr txBox="1"/>
          <p:nvPr/>
        </p:nvSpPr>
        <p:spPr>
          <a:xfrm>
            <a:off x="400365" y="37458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54" name="yt_shape_12754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35776" y="1845286"/>
            <a:ext cx="1612760" cy="2297888"/>
            <a:chOff x="0" y="0"/>
            <a:chExt cx="1209294" cy="1723023"/>
          </a:xfrm>
        </p:grpSpPr>
        <p:pic>
          <p:nvPicPr>
            <p:cNvPr id="2" name="yt_image_1275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09294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56" name="yt_shape_12756"/>
            <p:cNvSpPr txBox="1"/>
            <p:nvPr/>
          </p:nvSpPr>
          <p:spPr>
            <a:xfrm>
              <a:off x="71366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758" name="yt_shape_12758"/>
          <p:cNvSpPr txBox="1"/>
          <p:nvPr/>
        </p:nvSpPr>
        <p:spPr>
          <a:xfrm>
            <a:off x="695400" y="1772816"/>
            <a:ext cx="3093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pic>
        <p:nvPicPr>
          <p:cNvPr id="4" name="yt_shape_1698822515095">
            <a:extLst>
              <a:ext uri="{FF2B5EF4-FFF2-40B4-BE49-F238E27FC236}">
                <a16:creationId xmlns:a16="http://schemas.microsoft.com/office/drawing/2014/main" id="{811FA2A2-3D99-DE74-1152-9C96A0E2D5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31515"/>
            <a:ext cx="1171767" cy="36539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DFBA38B8-9AC3-6993-2FD7-BF2899D753ED}"/>
              </a:ext>
            </a:extLst>
          </p:cNvPr>
          <p:cNvSpPr txBox="1"/>
          <p:nvPr/>
        </p:nvSpPr>
        <p:spPr>
          <a:xfrm>
            <a:off x="400365" y="2204864"/>
            <a:ext cx="539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C57FDD4-14CB-512E-C075-E258C11B533F}"/>
              </a:ext>
            </a:extLst>
          </p:cNvPr>
          <p:cNvSpPr txBox="1"/>
          <p:nvPr/>
        </p:nvSpPr>
        <p:spPr>
          <a:xfrm>
            <a:off x="400365" y="2636912"/>
            <a:ext cx="3805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93EC11C-FE3D-5050-36D2-3A3EEEF1BDA2}"/>
              </a:ext>
            </a:extLst>
          </p:cNvPr>
          <p:cNvSpPr txBox="1"/>
          <p:nvPr/>
        </p:nvSpPr>
        <p:spPr>
          <a:xfrm>
            <a:off x="400365" y="3068960"/>
            <a:ext cx="339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E565310-0392-8CE8-8AB2-68A8BA58DAF0}"/>
              </a:ext>
            </a:extLst>
          </p:cNvPr>
          <p:cNvSpPr txBox="1"/>
          <p:nvPr/>
        </p:nvSpPr>
        <p:spPr>
          <a:xfrm>
            <a:off x="400365" y="3501008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1F894E7-43DC-5664-FD1C-463A408EF548}"/>
              </a:ext>
            </a:extLst>
          </p:cNvPr>
          <p:cNvSpPr txBox="1"/>
          <p:nvPr/>
        </p:nvSpPr>
        <p:spPr>
          <a:xfrm>
            <a:off x="400365" y="4005064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2682569-E2D5-001E-A0F8-0ED2339D32EC}"/>
              </a:ext>
            </a:extLst>
          </p:cNvPr>
          <p:cNvSpPr txBox="1"/>
          <p:nvPr/>
        </p:nvSpPr>
        <p:spPr>
          <a:xfrm>
            <a:off x="400365" y="4509120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ADP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B8DE287-8416-13A1-3887-A1A5347563EF}"/>
              </a:ext>
            </a:extLst>
          </p:cNvPr>
          <p:cNvSpPr txBox="1"/>
          <p:nvPr/>
        </p:nvSpPr>
        <p:spPr>
          <a:xfrm>
            <a:off x="400365" y="5013176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8ACDB33-3733-DAA5-FB0D-E067CCAC8601}"/>
              </a:ext>
            </a:extLst>
          </p:cNvPr>
          <p:cNvSpPr txBox="1"/>
          <p:nvPr/>
        </p:nvSpPr>
        <p:spPr>
          <a:xfrm>
            <a:off x="400365" y="5517232"/>
            <a:ext cx="35808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9A52020-E3A5-A3DD-86C8-44E90D5C3D9A}"/>
              </a:ext>
            </a:extLst>
          </p:cNvPr>
          <p:cNvSpPr txBox="1"/>
          <p:nvPr/>
        </p:nvSpPr>
        <p:spPr>
          <a:xfrm>
            <a:off x="400365" y="5949280"/>
            <a:ext cx="38412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AD13905-5E68-3748-4DDE-3002023C73A3}"/>
              </a:ext>
            </a:extLst>
          </p:cNvPr>
          <p:cNvSpPr txBox="1"/>
          <p:nvPr/>
        </p:nvSpPr>
        <p:spPr>
          <a:xfrm>
            <a:off x="400365" y="6381328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" name="yt_shape_12800"/>
          <p:cNvSpPr txBox="1"/>
          <p:nvPr/>
        </p:nvSpPr>
        <p:spPr>
          <a:xfrm>
            <a:off x="540000" y="13414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的条件下，分别求出菱形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AQCP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的周长、面积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菱形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AQCP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的面积为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1490F7-7041-887B-0187-DFE93E13F8DC}"/>
              </a:ext>
            </a:extLst>
          </p:cNvPr>
          <p:cNvSpPr txBox="1"/>
          <p:nvPr/>
        </p:nvSpPr>
        <p:spPr>
          <a:xfrm>
            <a:off x="551708" y="1879986"/>
            <a:ext cx="497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得菱形的边长为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F8C0E2-2451-5BD0-CABA-CB3DFCBA57B3}"/>
              </a:ext>
            </a:extLst>
          </p:cNvPr>
          <p:cNvSpPr txBox="1"/>
          <p:nvPr/>
        </p:nvSpPr>
        <p:spPr>
          <a:xfrm>
            <a:off x="551708" y="2355474"/>
            <a:ext cx="5614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菱形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0CC236-36D9-6614-2747-215753EA439D}"/>
              </a:ext>
            </a:extLst>
          </p:cNvPr>
          <p:cNvSpPr txBox="1"/>
          <p:nvPr/>
        </p:nvSpPr>
        <p:spPr>
          <a:xfrm>
            <a:off x="551708" y="2830962"/>
            <a:ext cx="5182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菱形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9" name="yt_shape_12795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4233" y="1963735"/>
            <a:ext cx="2021967" cy="1734453"/>
            <a:chOff x="0" y="0"/>
            <a:chExt cx="2021967" cy="1734453"/>
          </a:xfrm>
        </p:grpSpPr>
        <p:pic>
          <p:nvPicPr>
            <p:cNvPr id="10" name="yt_image_1279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21967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2797"/>
            <p:cNvSpPr txBox="1"/>
            <p:nvPr/>
          </p:nvSpPr>
          <p:spPr>
            <a:xfrm>
              <a:off x="477702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03" name="yt_shape_12803"/>
              <p:cNvSpPr txBox="1"/>
              <p:nvPr/>
            </p:nvSpPr>
            <p:spPr>
              <a:xfrm>
                <a:off x="540000" y="1196752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在数学活动课中，小辉将边长为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的两个正方形放置在直线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上，如图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所示，他连接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，经测量发现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803" name="yt_shape_128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07" name="yt_shape_12807"/>
          <p:cNvSpPr txBox="1"/>
          <p:nvPr/>
        </p:nvSpPr>
        <p:spPr>
          <a:xfrm>
            <a:off x="540000" y="2355294"/>
            <a:ext cx="9861482" cy="12697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 dirty="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  <a:r>
              <a:rPr lang="en-US" altLang="zh-CN" sz="7050" b="0" i="0" u="none" spc="37463" dirty="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  <a:r>
              <a:rPr lang="en-US" altLang="zh-CN" sz="6500" b="0" i="0" u="none" spc="36048" dirty="0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2805" name="yt_image_12805" title="H_110.64866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-5608" r="67355"/>
          <a:stretch/>
        </p:blipFill>
        <p:spPr bwMode="auto">
          <a:xfrm>
            <a:off x="5024021" y="2186422"/>
            <a:ext cx="2143957" cy="195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9" name="yt_shape_12809"/>
          <p:cNvSpPr txBox="1"/>
          <p:nvPr/>
        </p:nvSpPr>
        <p:spPr>
          <a:xfrm>
            <a:off x="3359696" y="4342044"/>
            <a:ext cx="5707284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2850877-8DE4-5ACE-A88E-403E771C6B36}"/>
              </a:ext>
            </a:extLst>
          </p:cNvPr>
          <p:cNvSpPr txBox="1"/>
          <p:nvPr/>
        </p:nvSpPr>
        <p:spPr>
          <a:xfrm>
            <a:off x="422925" y="3326469"/>
            <a:ext cx="1109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理由如下：在正方形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和正方形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F24E2C-6AA6-B401-4BB8-99ECE4F545D7}"/>
              </a:ext>
            </a:extLst>
          </p:cNvPr>
          <p:cNvSpPr txBox="1"/>
          <p:nvPr/>
        </p:nvSpPr>
        <p:spPr>
          <a:xfrm>
            <a:off x="422925" y="3801957"/>
            <a:ext cx="105844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9726EE-D427-09FD-F9ED-6280B4DDFDBD}"/>
              </a:ext>
            </a:extLst>
          </p:cNvPr>
          <p:cNvSpPr txBox="1"/>
          <p:nvPr/>
        </p:nvSpPr>
        <p:spPr>
          <a:xfrm>
            <a:off x="422925" y="4277445"/>
            <a:ext cx="514535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AOD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105B66-F52A-A796-5D85-1C6ED08F2C7B}"/>
                  </a:ext>
                </a:extLst>
              </p:cNvPr>
              <p:cNvSpPr txBox="1"/>
              <p:nvPr/>
            </p:nvSpPr>
            <p:spPr>
              <a:xfrm>
                <a:off x="422925" y="4752933"/>
                <a:ext cx="56223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105B66-F52A-A796-5D85-1C6ED08F2C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925" y="4752933"/>
                <a:ext cx="5622353" cy="1611643"/>
              </a:xfrm>
              <a:prstGeom prst="rect">
                <a:avLst/>
              </a:prstGeom>
              <a:blipFill>
                <a:blip r:embed="rId2"/>
                <a:stretch>
                  <a:fillRect l="-1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DA86F27-5A10-A607-E3E0-B423674D8010}"/>
              </a:ext>
            </a:extLst>
          </p:cNvPr>
          <p:cNvSpPr txBox="1"/>
          <p:nvPr/>
        </p:nvSpPr>
        <p:spPr>
          <a:xfrm>
            <a:off x="422925" y="6270964"/>
            <a:ext cx="559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925" y="978985"/>
            <a:ext cx="1134615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他将正方形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ODEF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绕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点逆时针旋转一定的角度，如图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所示，试判断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还相等吗？说明你的理由；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pic>
        <p:nvPicPr>
          <p:cNvPr id="10" name="yt_image_12806" title="H_102.33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33118" t="-9665" r="33764" b="-1"/>
          <a:stretch/>
        </p:blipFill>
        <p:spPr bwMode="auto">
          <a:xfrm>
            <a:off x="5086303" y="1469169"/>
            <a:ext cx="2019393" cy="181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D408C50-2C36-A263-CCB3-77180450878D}"/>
              </a:ext>
            </a:extLst>
          </p:cNvPr>
          <p:cNvSpPr txBox="1"/>
          <p:nvPr/>
        </p:nvSpPr>
        <p:spPr>
          <a:xfrm>
            <a:off x="335360" y="1795105"/>
            <a:ext cx="107146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同理得出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396027D-0042-F388-A15A-22E621EF13DB}"/>
                  </a:ext>
                </a:extLst>
              </p:cNvPr>
              <p:cNvSpPr txBox="1"/>
              <p:nvPr/>
            </p:nvSpPr>
            <p:spPr>
              <a:xfrm>
                <a:off x="425371" y="2298438"/>
                <a:ext cx="6019800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396027D-0042-F388-A15A-22E621EF13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2298438"/>
                <a:ext cx="6019800" cy="765061"/>
              </a:xfrm>
              <a:prstGeom prst="rect">
                <a:avLst/>
              </a:prstGeom>
              <a:blipFill>
                <a:blip r:embed="rId2"/>
                <a:stretch>
                  <a:fillRect l="-162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014293-BAED-95BE-15EA-2DF2DA864E2F}"/>
                  </a:ext>
                </a:extLst>
              </p:cNvPr>
              <p:cNvSpPr txBox="1"/>
              <p:nvPr/>
            </p:nvSpPr>
            <p:spPr>
              <a:xfrm>
                <a:off x="335360" y="2942042"/>
                <a:ext cx="410451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正方形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的边长为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014293-BAED-95BE-15EA-2DF2DA864E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942042"/>
                <a:ext cx="4104513" cy="615392"/>
              </a:xfrm>
              <a:prstGeom prst="rect">
                <a:avLst/>
              </a:prstGeom>
              <a:blipFill>
                <a:blip r:embed="rId3"/>
                <a:stretch>
                  <a:fillRect l="-2229" r="-237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CE42E85-72E9-B39D-360D-7620DADDD253}"/>
                  </a:ext>
                </a:extLst>
              </p:cNvPr>
              <p:cNvSpPr txBox="1"/>
              <p:nvPr/>
            </p:nvSpPr>
            <p:spPr>
              <a:xfrm>
                <a:off x="335360" y="3463822"/>
                <a:ext cx="4727765" cy="7093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CE42E85-72E9-B39D-360D-7620DADDD2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3463822"/>
                <a:ext cx="4727765" cy="709371"/>
              </a:xfrm>
              <a:prstGeom prst="rect">
                <a:avLst/>
              </a:prstGeom>
              <a:blipFill>
                <a:blip r:embed="rId4"/>
                <a:stretch>
                  <a:fillRect l="-1933" r="-2062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F4F765E-FF5C-7008-B415-A13DDF6C6BC2}"/>
                  </a:ext>
                </a:extLst>
              </p:cNvPr>
              <p:cNvSpPr txBox="1"/>
              <p:nvPr/>
            </p:nvSpPr>
            <p:spPr>
              <a:xfrm>
                <a:off x="335360" y="4079581"/>
                <a:ext cx="41647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F4F765E-FF5C-7008-B415-A13DDF6C6B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4079581"/>
                <a:ext cx="4164711" cy="765061"/>
              </a:xfrm>
              <a:prstGeom prst="rect">
                <a:avLst/>
              </a:prstGeom>
              <a:blipFill>
                <a:blip r:embed="rId5"/>
                <a:stretch>
                  <a:fillRect l="-2196" r="-234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FFA590E-1A3C-B0D4-F973-E0D77DC8E458}"/>
              </a:ext>
            </a:extLst>
          </p:cNvPr>
          <p:cNvSpPr txBox="1"/>
          <p:nvPr/>
        </p:nvSpPr>
        <p:spPr>
          <a:xfrm>
            <a:off x="335360" y="4751031"/>
            <a:ext cx="379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991C2EF-B735-EC02-78EB-3C78DF1EC051}"/>
              </a:ext>
            </a:extLst>
          </p:cNvPr>
          <p:cNvSpPr txBox="1"/>
          <p:nvPr/>
        </p:nvSpPr>
        <p:spPr>
          <a:xfrm>
            <a:off x="335360" y="522651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FB9CACF-E7C0-9457-BA1D-3345EF9756D0}"/>
                  </a:ext>
                </a:extLst>
              </p:cNvPr>
              <p:cNvSpPr txBox="1"/>
              <p:nvPr/>
            </p:nvSpPr>
            <p:spPr>
              <a:xfrm>
                <a:off x="335360" y="5702006"/>
                <a:ext cx="5091874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FB9CACF-E7C0-9457-BA1D-3345EF9756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5702006"/>
                <a:ext cx="5091874" cy="630441"/>
              </a:xfrm>
              <a:prstGeom prst="rect">
                <a:avLst/>
              </a:prstGeom>
              <a:blipFill>
                <a:blip r:embed="rId6"/>
                <a:stretch>
                  <a:fillRect l="-1796" r="-2036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DE0B566-2E90-6494-0079-EF7B17851C47}"/>
                  </a:ext>
                </a:extLst>
              </p:cNvPr>
              <p:cNvSpPr txBox="1"/>
              <p:nvPr/>
            </p:nvSpPr>
            <p:spPr>
              <a:xfrm>
                <a:off x="335360" y="6238835"/>
                <a:ext cx="2502726" cy="5553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DE0B566-2E90-6494-0079-EF7B17851C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6238835"/>
                <a:ext cx="2502726" cy="555321"/>
              </a:xfrm>
              <a:prstGeom prst="rect">
                <a:avLst/>
              </a:prstGeom>
              <a:blipFill>
                <a:blip r:embed="rId7"/>
                <a:stretch>
                  <a:fillRect l="-3650" r="-3893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2812"/>
          <p:cNvSpPr txBox="1"/>
          <p:nvPr/>
        </p:nvSpPr>
        <p:spPr>
          <a:xfrm>
            <a:off x="446896" y="883969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他将正方形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点逆时针旋转，使点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旋转至直线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所示，请你求出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3" name="yt_image_12806" title="H_102.33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/>
          <a:srcRect l="66236" t="-11528" b="-1"/>
          <a:stretch/>
        </p:blipFill>
        <p:spPr bwMode="auto">
          <a:xfrm>
            <a:off x="9466887" y="4141911"/>
            <a:ext cx="2118700" cy="190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2805" title="H_110.64866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/>
          <a:srcRect l="65724" t="-2093" b="-1"/>
          <a:stretch/>
        </p:blipFill>
        <p:spPr bwMode="auto">
          <a:xfrm>
            <a:off x="9078920" y="1688674"/>
            <a:ext cx="2533531" cy="212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0" name="yt_shape_12760"/>
          <p:cNvSpPr txBox="1"/>
          <p:nvPr/>
        </p:nvSpPr>
        <p:spPr>
          <a:xfrm>
            <a:off x="540000" y="994084"/>
            <a:ext cx="10932480" cy="52298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是正方形，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BAQ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DP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BAQ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ADP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DP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DPA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AQB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DPA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692DEB2-4334-344E-A6B1-D3A53118A00E}"/>
              </a:ext>
            </a:extLst>
          </p:cNvPr>
          <p:cNvSpPr txBox="1"/>
          <p:nvPr/>
        </p:nvSpPr>
        <p:spPr>
          <a:xfrm>
            <a:off x="465643" y="5318885"/>
            <a:ext cx="11006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yt_shape_12759"/>
          <p:cNvSpPr txBox="1"/>
          <p:nvPr/>
        </p:nvSpPr>
        <p:spPr>
          <a:xfrm>
            <a:off x="695400" y="13414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在不添加任何辅助线的情况下，请直接写出图中四对线段，使每对中较长线段与较短线段长度的差等于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5" name="yt_shape_12754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9620" y="2597439"/>
            <a:ext cx="1612760" cy="2297888"/>
            <a:chOff x="0" y="0"/>
            <a:chExt cx="1209294" cy="1723023"/>
          </a:xfrm>
        </p:grpSpPr>
        <p:pic>
          <p:nvPicPr>
            <p:cNvPr id="16" name="yt_image_1275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09294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yt_shape_12756"/>
            <p:cNvSpPr txBox="1"/>
            <p:nvPr/>
          </p:nvSpPr>
          <p:spPr>
            <a:xfrm>
              <a:off x="71366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2" name="yt_shape_12762"/>
          <p:cNvSpPr txBox="1"/>
          <p:nvPr/>
        </p:nvSpPr>
        <p:spPr>
          <a:xfrm>
            <a:off x="540000" y="12687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766" name="yt_shape_12766"/>
          <p:cNvSpPr txBox="1"/>
          <p:nvPr/>
        </p:nvSpPr>
        <p:spPr>
          <a:xfrm>
            <a:off x="539881" y="41208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63" name="yt_shape_12763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20336" y="2177407"/>
            <a:ext cx="2614859" cy="2062943"/>
            <a:chOff x="0" y="0"/>
            <a:chExt cx="2141982" cy="1689876"/>
          </a:xfrm>
        </p:grpSpPr>
        <p:pic>
          <p:nvPicPr>
            <p:cNvPr id="2" name="yt_image_12763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1982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65" name="yt_shape_12765"/>
            <p:cNvSpPr txBox="1"/>
            <p:nvPr/>
          </p:nvSpPr>
          <p:spPr>
            <a:xfrm>
              <a:off x="537710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767" name="yt_shape_12767"/>
          <p:cNvSpPr txBox="1"/>
          <p:nvPr/>
        </p:nvSpPr>
        <p:spPr>
          <a:xfrm>
            <a:off x="539881" y="2303251"/>
            <a:ext cx="46679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OEFG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618697-A926-921E-D9DE-4B720720EE75}"/>
              </a:ext>
            </a:extLst>
          </p:cNvPr>
          <p:cNvSpPr txBox="1"/>
          <p:nvPr/>
        </p:nvSpPr>
        <p:spPr>
          <a:xfrm>
            <a:off x="407368" y="2857610"/>
            <a:ext cx="8849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是菱形，对角线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相交于点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BA91A57-B4D7-B339-0703-3851FB414C6D}"/>
              </a:ext>
            </a:extLst>
          </p:cNvPr>
          <p:cNvSpPr txBox="1"/>
          <p:nvPr/>
        </p:nvSpPr>
        <p:spPr>
          <a:xfrm>
            <a:off x="407368" y="3333098"/>
            <a:ext cx="2407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5CED753-223A-4F25-58AA-7DE1B81C0D57}"/>
              </a:ext>
            </a:extLst>
          </p:cNvPr>
          <p:cNvSpPr txBox="1"/>
          <p:nvPr/>
        </p:nvSpPr>
        <p:spPr>
          <a:xfrm>
            <a:off x="407368" y="3808586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BD87BB8-BE63-9EA6-E114-4D606DAB3616}"/>
              </a:ext>
            </a:extLst>
          </p:cNvPr>
          <p:cNvSpPr txBox="1"/>
          <p:nvPr/>
        </p:nvSpPr>
        <p:spPr>
          <a:xfrm>
            <a:off x="407368" y="4284074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647B6ED-5577-13B2-9BFA-9CA34C179234}"/>
              </a:ext>
            </a:extLst>
          </p:cNvPr>
          <p:cNvSpPr txBox="1"/>
          <p:nvPr/>
        </p:nvSpPr>
        <p:spPr>
          <a:xfrm>
            <a:off x="407368" y="4759562"/>
            <a:ext cx="3301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3BBEE4F-77E9-F06E-5236-D78937FA1FEF}"/>
              </a:ext>
            </a:extLst>
          </p:cNvPr>
          <p:cNvSpPr txBox="1"/>
          <p:nvPr/>
        </p:nvSpPr>
        <p:spPr>
          <a:xfrm>
            <a:off x="407368" y="5235050"/>
            <a:ext cx="393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423D4A3-541C-F866-6F36-5DC763EF6D4E}"/>
              </a:ext>
            </a:extLst>
          </p:cNvPr>
          <p:cNvSpPr txBox="1"/>
          <p:nvPr/>
        </p:nvSpPr>
        <p:spPr>
          <a:xfrm>
            <a:off x="407368" y="5710538"/>
            <a:ext cx="320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768">
            <a:extLst>
              <a:ext uri="{FF2B5EF4-FFF2-40B4-BE49-F238E27FC236}">
                <a16:creationId xmlns:a16="http://schemas.microsoft.com/office/drawing/2014/main" id="{2A4CD463-2851-7D54-D307-B6DCB6F50D4F}"/>
              </a:ext>
            </a:extLst>
          </p:cNvPr>
          <p:cNvSpPr txBox="1"/>
          <p:nvPr/>
        </p:nvSpPr>
        <p:spPr>
          <a:xfrm>
            <a:off x="551384" y="1272293"/>
            <a:ext cx="67614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矩形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grpSp>
        <p:nvGrpSpPr>
          <p:cNvPr id="10" name="yt_shape_12763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20336" y="2177407"/>
            <a:ext cx="2614859" cy="2062943"/>
            <a:chOff x="0" y="0"/>
            <a:chExt cx="2141982" cy="1689876"/>
          </a:xfrm>
        </p:grpSpPr>
        <p:pic>
          <p:nvPicPr>
            <p:cNvPr id="11" name="yt_image_12763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1982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2765"/>
            <p:cNvSpPr txBox="1"/>
            <p:nvPr/>
          </p:nvSpPr>
          <p:spPr>
            <a:xfrm>
              <a:off x="537710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2770"/>
              <p:cNvSpPr txBox="1"/>
              <p:nvPr/>
            </p:nvSpPr>
            <p:spPr>
              <a:xfrm>
                <a:off x="497379" y="1747614"/>
                <a:ext cx="7197483" cy="40515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为菱形，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为矩形，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27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747614"/>
                <a:ext cx="7197483" cy="4051558"/>
              </a:xfrm>
              <a:prstGeom prst="rect">
                <a:avLst/>
              </a:prstGeom>
              <a:blipFill>
                <a:blip r:embed="rId3"/>
                <a:stretch>
                  <a:fillRect l="-2627" t="-1355" r="-1780" b="-3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B44C9E1D-FDF2-7C39-7E83-895B8ABC2AC7}"/>
              </a:ext>
            </a:extLst>
          </p:cNvPr>
          <p:cNvSpPr txBox="1"/>
          <p:nvPr/>
        </p:nvSpPr>
        <p:spPr>
          <a:xfrm>
            <a:off x="407368" y="1700808"/>
            <a:ext cx="7307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29FC0B8-71F0-AB78-BB81-62B81025C921}"/>
                  </a:ext>
                </a:extLst>
              </p:cNvPr>
              <p:cNvSpPr txBox="1"/>
              <p:nvPr/>
            </p:nvSpPr>
            <p:spPr>
              <a:xfrm>
                <a:off x="407368" y="2176296"/>
                <a:ext cx="29407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29FC0B8-71F0-AB78-BB81-62B81025C9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176296"/>
                <a:ext cx="2940749" cy="765061"/>
              </a:xfrm>
              <a:prstGeom prst="rect">
                <a:avLst/>
              </a:prstGeom>
              <a:blipFill>
                <a:blip r:embed="rId4"/>
                <a:stretch>
                  <a:fillRect l="-3320" r="-373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A39C5BEF-CB54-8022-CDA8-38271E708575}"/>
              </a:ext>
            </a:extLst>
          </p:cNvPr>
          <p:cNvSpPr txBox="1"/>
          <p:nvPr/>
        </p:nvSpPr>
        <p:spPr>
          <a:xfrm>
            <a:off x="407368" y="2847745"/>
            <a:ext cx="347770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9B35BB0-E484-6DAF-7CE9-75FCA4209383}"/>
                  </a:ext>
                </a:extLst>
              </p:cNvPr>
              <p:cNvSpPr txBox="1"/>
              <p:nvPr/>
            </p:nvSpPr>
            <p:spPr>
              <a:xfrm>
                <a:off x="407368" y="3323233"/>
                <a:ext cx="6889115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9B35BB0-E484-6DAF-7CE9-75FCA42093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323233"/>
                <a:ext cx="6889115" cy="632727"/>
              </a:xfrm>
              <a:prstGeom prst="rect">
                <a:avLst/>
              </a:prstGeom>
              <a:blipFill>
                <a:blip r:embed="rId5"/>
                <a:stretch>
                  <a:fillRect l="-1416" r="-1593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4620C1EF-F5AC-4F5D-73F6-B8085AF5F647}"/>
              </a:ext>
            </a:extLst>
          </p:cNvPr>
          <p:cNvSpPr txBox="1"/>
          <p:nvPr/>
        </p:nvSpPr>
        <p:spPr>
          <a:xfrm>
            <a:off x="407368" y="3862349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4204A6D-0A8C-9D29-58F1-33A6D132C891}"/>
              </a:ext>
            </a:extLst>
          </p:cNvPr>
          <p:cNvSpPr txBox="1"/>
          <p:nvPr/>
        </p:nvSpPr>
        <p:spPr>
          <a:xfrm>
            <a:off x="407368" y="4337836"/>
            <a:ext cx="225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77062CF-F49C-4BBF-5E18-0BB41CAA3DAC}"/>
              </a:ext>
            </a:extLst>
          </p:cNvPr>
          <p:cNvSpPr txBox="1"/>
          <p:nvPr/>
        </p:nvSpPr>
        <p:spPr>
          <a:xfrm>
            <a:off x="407368" y="4813324"/>
            <a:ext cx="561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为矩形，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F68E6B6-9F0D-FA1D-F7CA-FD5532757FE1}"/>
              </a:ext>
            </a:extLst>
          </p:cNvPr>
          <p:cNvSpPr txBox="1"/>
          <p:nvPr/>
        </p:nvSpPr>
        <p:spPr>
          <a:xfrm>
            <a:off x="407368" y="5288812"/>
            <a:ext cx="5012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2" name="yt_shape_12772"/>
          <p:cNvSpPr txBox="1"/>
          <p:nvPr/>
        </p:nvSpPr>
        <p:spPr>
          <a:xfrm>
            <a:off x="540000" y="136128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张家界市中考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所在的直线绕点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顺时针旋转角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，所得的直线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776" name="yt_shape_12776"/>
          <p:cNvSpPr txBox="1"/>
          <p:nvPr/>
        </p:nvSpPr>
        <p:spPr>
          <a:xfrm>
            <a:off x="539881" y="50557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73" name="yt_shape_12773" title="H_161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241" y="2750060"/>
            <a:ext cx="1994535" cy="2052207"/>
            <a:chOff x="0" y="0"/>
            <a:chExt cx="1994535" cy="2052207"/>
          </a:xfrm>
        </p:grpSpPr>
        <p:pic>
          <p:nvPicPr>
            <p:cNvPr id="2" name="yt_image_1277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4535" cy="1656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75" name="yt_shape_12775"/>
            <p:cNvSpPr txBox="1"/>
            <p:nvPr/>
          </p:nvSpPr>
          <p:spPr>
            <a:xfrm>
              <a:off x="463986" y="169220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777" name="yt_shape_12777"/>
          <p:cNvSpPr txBox="1"/>
          <p:nvPr/>
        </p:nvSpPr>
        <p:spPr>
          <a:xfrm>
            <a:off x="539881" y="2782906"/>
            <a:ext cx="41373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7B379C-D982-EE2B-22A9-25E574E95CED}"/>
              </a:ext>
            </a:extLst>
          </p:cNvPr>
          <p:cNvSpPr txBox="1"/>
          <p:nvPr/>
        </p:nvSpPr>
        <p:spPr>
          <a:xfrm>
            <a:off x="607132" y="3244267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6750086-06B7-F06D-5BEB-48D661F3E28A}"/>
              </a:ext>
            </a:extLst>
          </p:cNvPr>
          <p:cNvSpPr txBox="1"/>
          <p:nvPr/>
        </p:nvSpPr>
        <p:spPr>
          <a:xfrm>
            <a:off x="607132" y="3719755"/>
            <a:ext cx="310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27223F1-F138-A381-8B01-D8BA0B1DD95E}"/>
              </a:ext>
            </a:extLst>
          </p:cNvPr>
          <p:cNvSpPr txBox="1"/>
          <p:nvPr/>
        </p:nvSpPr>
        <p:spPr>
          <a:xfrm>
            <a:off x="607132" y="4195243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1CA974C-45E7-38D9-68BA-96B323B53DA9}"/>
              </a:ext>
            </a:extLst>
          </p:cNvPr>
          <p:cNvSpPr txBox="1"/>
          <p:nvPr/>
        </p:nvSpPr>
        <p:spPr>
          <a:xfrm>
            <a:off x="607132" y="4670731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DD7DE92-E4CF-5E81-96D3-1252D5BC1285}"/>
              </a:ext>
            </a:extLst>
          </p:cNvPr>
          <p:cNvSpPr txBox="1"/>
          <p:nvPr/>
        </p:nvSpPr>
        <p:spPr>
          <a:xfrm>
            <a:off x="607132" y="5146219"/>
            <a:ext cx="3898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9" name="yt_shape_12779"/>
          <p:cNvSpPr txBox="1"/>
          <p:nvPr/>
        </p:nvSpPr>
        <p:spPr>
          <a:xfrm>
            <a:off x="529556" y="960724"/>
            <a:ext cx="5285101" cy="57099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是矩形，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8DB70F-960B-564B-33DC-497F6A81424F}"/>
              </a:ext>
            </a:extLst>
          </p:cNvPr>
          <p:cNvSpPr txBox="1"/>
          <p:nvPr/>
        </p:nvSpPr>
        <p:spPr>
          <a:xfrm>
            <a:off x="551384" y="1720761"/>
            <a:ext cx="5414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0264199-0436-294C-1C99-02034556E237}"/>
              </a:ext>
            </a:extLst>
          </p:cNvPr>
          <p:cNvSpPr txBox="1"/>
          <p:nvPr/>
        </p:nvSpPr>
        <p:spPr>
          <a:xfrm>
            <a:off x="551384" y="2196249"/>
            <a:ext cx="382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EC5624-C9BF-751C-B776-77932912DF5A}"/>
              </a:ext>
            </a:extLst>
          </p:cNvPr>
          <p:cNvSpPr txBox="1"/>
          <p:nvPr/>
        </p:nvSpPr>
        <p:spPr>
          <a:xfrm>
            <a:off x="551384" y="2671737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4886C00-29C5-5956-D3DD-B1902D91CDF8}"/>
              </a:ext>
            </a:extLst>
          </p:cNvPr>
          <p:cNvSpPr txBox="1"/>
          <p:nvPr/>
        </p:nvSpPr>
        <p:spPr>
          <a:xfrm>
            <a:off x="551384" y="3147225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693C27E-CD4E-0F1A-BA91-7D2404E01DA5}"/>
              </a:ext>
            </a:extLst>
          </p:cNvPr>
          <p:cNvSpPr txBox="1"/>
          <p:nvPr/>
        </p:nvSpPr>
        <p:spPr>
          <a:xfrm>
            <a:off x="551384" y="3622713"/>
            <a:ext cx="406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3BCB19D-CABB-C46B-104C-6C0FDFA76315}"/>
              </a:ext>
            </a:extLst>
          </p:cNvPr>
          <p:cNvSpPr txBox="1"/>
          <p:nvPr/>
        </p:nvSpPr>
        <p:spPr>
          <a:xfrm>
            <a:off x="551384" y="4098201"/>
            <a:ext cx="4398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FB4E4AC-3EFE-0B88-1085-9C682F2F024E}"/>
              </a:ext>
            </a:extLst>
          </p:cNvPr>
          <p:cNvSpPr txBox="1"/>
          <p:nvPr/>
        </p:nvSpPr>
        <p:spPr>
          <a:xfrm>
            <a:off x="551384" y="4573689"/>
            <a:ext cx="3150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2778"/>
          <p:cNvSpPr txBox="1"/>
          <p:nvPr/>
        </p:nvSpPr>
        <p:spPr>
          <a:xfrm>
            <a:off x="551384" y="1268760"/>
            <a:ext cx="85472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当旋转角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为多少度时，四边形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为菱形？试说明理由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6" name="yt_shape_12773" title="H_161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241" y="2750060"/>
            <a:ext cx="1994535" cy="2052207"/>
            <a:chOff x="0" y="0"/>
            <a:chExt cx="1994535" cy="2052207"/>
          </a:xfrm>
        </p:grpSpPr>
        <p:pic>
          <p:nvPicPr>
            <p:cNvPr id="17" name="yt_image_1277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4535" cy="1656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yt_shape_12775"/>
            <p:cNvSpPr txBox="1"/>
            <p:nvPr/>
          </p:nvSpPr>
          <p:spPr>
            <a:xfrm>
              <a:off x="463986" y="169220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2" name="yt_shape_12782"/>
          <p:cNvSpPr txBox="1"/>
          <p:nvPr/>
        </p:nvSpPr>
        <p:spPr>
          <a:xfrm>
            <a:off x="540000" y="13277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上，且不与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785" name="yt_shape_12785"/>
          <p:cNvSpPr txBox="1"/>
          <p:nvPr/>
        </p:nvSpPr>
        <p:spPr>
          <a:xfrm>
            <a:off x="540000" y="2439545"/>
            <a:ext cx="3182666" cy="154888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00" b="0" i="0" u="none" spc="-860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</a:rPr>
              <a:t> </a:t>
            </a:r>
            <a:r>
              <a:rPr lang="en-US" altLang="zh-CN" sz="8600" b="0" i="0" u="none" spc="11353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</a:rPr>
              <a:t> </a:t>
            </a:r>
            <a:r>
              <a:rPr lang="en-US" altLang="zh-CN" sz="7800" b="0" i="0" u="none" spc="9365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2783" name="yt_image_12783" title="H_13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7499" y="2545560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87" name="yt_shape_12787"/>
          <p:cNvSpPr txBox="1"/>
          <p:nvPr/>
        </p:nvSpPr>
        <p:spPr>
          <a:xfrm>
            <a:off x="540000" y="2273931"/>
            <a:ext cx="3093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3" name="矩形 2"/>
          <p:cNvSpPr/>
          <p:nvPr/>
        </p:nvSpPr>
        <p:spPr>
          <a:xfrm>
            <a:off x="10163807" y="4214182"/>
            <a:ext cx="126188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题图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44C331-6C27-0CB0-2041-E098A3C8A861}"/>
              </a:ext>
            </a:extLst>
          </p:cNvPr>
          <p:cNvSpPr txBox="1"/>
          <p:nvPr/>
        </p:nvSpPr>
        <p:spPr>
          <a:xfrm>
            <a:off x="407368" y="2739984"/>
            <a:ext cx="4936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7A6C466-2A73-0962-9E30-2E1E2CAD4A95}"/>
              </a:ext>
            </a:extLst>
          </p:cNvPr>
          <p:cNvSpPr txBox="1"/>
          <p:nvPr/>
        </p:nvSpPr>
        <p:spPr>
          <a:xfrm>
            <a:off x="407368" y="3215472"/>
            <a:ext cx="302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EQM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C55C492-615B-615E-A3DF-4D77144107A4}"/>
              </a:ext>
            </a:extLst>
          </p:cNvPr>
          <p:cNvSpPr txBox="1"/>
          <p:nvPr/>
        </p:nvSpPr>
        <p:spPr>
          <a:xfrm>
            <a:off x="407368" y="3690960"/>
            <a:ext cx="302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EMQ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C8AA2EB-E493-DA57-96E0-A9E4D8610D8F}"/>
              </a:ext>
            </a:extLst>
          </p:cNvPr>
          <p:cNvSpPr txBox="1"/>
          <p:nvPr/>
        </p:nvSpPr>
        <p:spPr>
          <a:xfrm>
            <a:off x="407368" y="4166448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48FE64D-7557-3A8E-01FF-819017604AF5}"/>
              </a:ext>
            </a:extLst>
          </p:cNvPr>
          <p:cNvSpPr txBox="1"/>
          <p:nvPr/>
        </p:nvSpPr>
        <p:spPr>
          <a:xfrm>
            <a:off x="407368" y="4641936"/>
            <a:ext cx="4601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6FC3565-0E41-C2B6-E646-602DCA631C5B}"/>
              </a:ext>
            </a:extLst>
          </p:cNvPr>
          <p:cNvSpPr txBox="1"/>
          <p:nvPr/>
        </p:nvSpPr>
        <p:spPr>
          <a:xfrm>
            <a:off x="407368" y="5117424"/>
            <a:ext cx="407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1D9623E-501A-F078-AFA8-B806144985F8}"/>
              </a:ext>
            </a:extLst>
          </p:cNvPr>
          <p:cNvSpPr txBox="1"/>
          <p:nvPr/>
        </p:nvSpPr>
        <p:spPr>
          <a:xfrm>
            <a:off x="407368" y="5592912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789">
            <a:extLst>
              <a:ext uri="{FF2B5EF4-FFF2-40B4-BE49-F238E27FC236}">
                <a16:creationId xmlns:a16="http://schemas.microsoft.com/office/drawing/2014/main" id="{E3DF1F63-7032-9E7D-CE99-00D8CAA9B129}"/>
              </a:ext>
            </a:extLst>
          </p:cNvPr>
          <p:cNvSpPr txBox="1"/>
          <p:nvPr/>
        </p:nvSpPr>
        <p:spPr>
          <a:xfrm>
            <a:off x="479376" y="836712"/>
            <a:ext cx="82730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0" name="yt_image_12784" title="H_122.2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692" y="4340977"/>
            <a:ext cx="1436751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yt_image_12783" title="H_13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1698372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10066724" y="3366994"/>
            <a:ext cx="126188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题图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3363ADF-64C1-C585-ED91-9DF756175D3E}"/>
              </a:ext>
            </a:extLst>
          </p:cNvPr>
          <p:cNvSpPr txBox="1"/>
          <p:nvPr/>
        </p:nvSpPr>
        <p:spPr>
          <a:xfrm>
            <a:off x="335360" y="1347732"/>
            <a:ext cx="7066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EE51214-F0B1-B640-5F06-7EC522A5D936}"/>
              </a:ext>
            </a:extLst>
          </p:cNvPr>
          <p:cNvSpPr txBox="1"/>
          <p:nvPr/>
        </p:nvSpPr>
        <p:spPr>
          <a:xfrm>
            <a:off x="335360" y="1772816"/>
            <a:ext cx="407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C9FD2D2-F932-B893-0F71-116320BB1210}"/>
              </a:ext>
            </a:extLst>
          </p:cNvPr>
          <p:cNvSpPr txBox="1"/>
          <p:nvPr/>
        </p:nvSpPr>
        <p:spPr>
          <a:xfrm>
            <a:off x="335360" y="2204864"/>
            <a:ext cx="2904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C69D4EA8-F6CF-4D4A-56AD-91911E40CEDD}"/>
                  </a:ext>
                </a:extLst>
              </p:cNvPr>
              <p:cNvSpPr txBox="1"/>
              <p:nvPr/>
            </p:nvSpPr>
            <p:spPr>
              <a:xfrm>
                <a:off x="335360" y="2564904"/>
                <a:ext cx="442836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C69D4EA8-F6CF-4D4A-56AD-91911E40CE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564904"/>
                <a:ext cx="4428363" cy="630441"/>
              </a:xfrm>
              <a:prstGeom prst="rect">
                <a:avLst/>
              </a:prstGeom>
              <a:blipFill>
                <a:blip r:embed="rId4"/>
                <a:stretch>
                  <a:fillRect l="-2066" r="-2342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9C47B973-A88C-A54A-D3F9-5E4A3AAACFAD}"/>
              </a:ext>
            </a:extLst>
          </p:cNvPr>
          <p:cNvSpPr txBox="1"/>
          <p:nvPr/>
        </p:nvSpPr>
        <p:spPr>
          <a:xfrm>
            <a:off x="335360" y="3147932"/>
            <a:ext cx="4577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FE80D538-FA0A-D529-E275-F60A6D65C7A2}"/>
                  </a:ext>
                </a:extLst>
              </p:cNvPr>
              <p:cNvSpPr txBox="1"/>
              <p:nvPr/>
            </p:nvSpPr>
            <p:spPr>
              <a:xfrm>
                <a:off x="335360" y="3452598"/>
                <a:ext cx="434727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FE80D538-FA0A-D529-E275-F60A6D65C7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3452598"/>
                <a:ext cx="4347273" cy="768490"/>
              </a:xfrm>
              <a:prstGeom prst="rect">
                <a:avLst/>
              </a:prstGeom>
              <a:blipFill>
                <a:blip r:embed="rId5"/>
                <a:stretch>
                  <a:fillRect l="-2104" r="-2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56475B9-919A-6A83-AE06-2D31A4C9FD84}"/>
                  </a:ext>
                </a:extLst>
              </p:cNvPr>
              <p:cNvSpPr txBox="1"/>
              <p:nvPr/>
            </p:nvSpPr>
            <p:spPr>
              <a:xfrm>
                <a:off x="335360" y="4028662"/>
                <a:ext cx="17231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56475B9-919A-6A83-AE06-2D31A4C9FD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4028662"/>
                <a:ext cx="1723136" cy="768490"/>
              </a:xfrm>
              <a:prstGeom prst="rect">
                <a:avLst/>
              </a:prstGeom>
              <a:blipFill>
                <a:blip r:embed="rId6"/>
                <a:stretch>
                  <a:fillRect l="-5300" r="-53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E775B077-3B20-5CAA-7052-5B5FFA70A507}"/>
                  </a:ext>
                </a:extLst>
              </p:cNvPr>
              <p:cNvSpPr txBox="1"/>
              <p:nvPr/>
            </p:nvSpPr>
            <p:spPr>
              <a:xfrm>
                <a:off x="335360" y="4653136"/>
                <a:ext cx="370605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BQ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E775B077-3B20-5CAA-7052-5B5FFA70A5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4653136"/>
                <a:ext cx="3706051" cy="765061"/>
              </a:xfrm>
              <a:prstGeom prst="rect">
                <a:avLst/>
              </a:prstGeom>
              <a:blipFill>
                <a:blip r:embed="rId7"/>
                <a:stretch>
                  <a:fillRect l="-2467" r="-26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91509764-63E1-7E2B-6C52-FAD9A387C2D6}"/>
                  </a:ext>
                </a:extLst>
              </p:cNvPr>
              <p:cNvSpPr txBox="1"/>
              <p:nvPr/>
            </p:nvSpPr>
            <p:spPr>
              <a:xfrm>
                <a:off x="338345" y="5127607"/>
                <a:ext cx="7063677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20</m:t>
                                    </m:r>
                                  </m:num>
                                  <m:den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91509764-63E1-7E2B-6C52-FAD9A387C2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45" y="5127607"/>
                <a:ext cx="7063677" cy="1061162"/>
              </a:xfrm>
              <a:prstGeom prst="rect">
                <a:avLst/>
              </a:prstGeom>
              <a:blipFill>
                <a:blip r:embed="rId8"/>
                <a:stretch>
                  <a:fillRect l="-1382" r="-12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927FE5DE-3A41-FD2F-C5DE-FE9D223367C4}"/>
                  </a:ext>
                </a:extLst>
              </p:cNvPr>
              <p:cNvSpPr txBox="1"/>
              <p:nvPr/>
            </p:nvSpPr>
            <p:spPr>
              <a:xfrm>
                <a:off x="479376" y="6020341"/>
                <a:ext cx="4846002" cy="8084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EQ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FQ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927FE5DE-3A41-FD2F-C5DE-FE9D223367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020341"/>
                <a:ext cx="4846002" cy="808431"/>
              </a:xfrm>
              <a:prstGeom prst="rect">
                <a:avLst/>
              </a:prstGeom>
              <a:blipFill>
                <a:blip r:embed="rId9"/>
                <a:stretch>
                  <a:fillRect l="-2013" r="-18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3" name="yt_shape_12793"/>
          <p:cNvSpPr txBox="1"/>
          <p:nvPr/>
        </p:nvSpPr>
        <p:spPr>
          <a:xfrm>
            <a:off x="539881" y="1057227"/>
            <a:ext cx="51841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特殊平行四边形的动态问题</a:t>
            </a:r>
          </a:p>
        </p:txBody>
      </p:sp>
      <p:sp>
        <p:nvSpPr>
          <p:cNvPr id="12794" name="yt_shape_12794"/>
          <p:cNvSpPr txBox="1"/>
          <p:nvPr/>
        </p:nvSpPr>
        <p:spPr>
          <a:xfrm>
            <a:off x="540000" y="15567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运动，同时点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1cm/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s.</a:t>
            </a:r>
          </a:p>
        </p:txBody>
      </p:sp>
      <p:sp>
        <p:nvSpPr>
          <p:cNvPr id="12798" name="yt_shape_12798"/>
          <p:cNvSpPr txBox="1"/>
          <p:nvPr/>
        </p:nvSpPr>
        <p:spPr>
          <a:xfrm>
            <a:off x="539881" y="463508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95" name="yt_shape_12795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1904" y="2492047"/>
            <a:ext cx="2021967" cy="1734453"/>
            <a:chOff x="0" y="0"/>
            <a:chExt cx="2021967" cy="1734453"/>
          </a:xfrm>
        </p:grpSpPr>
        <p:pic>
          <p:nvPicPr>
            <p:cNvPr id="2" name="yt_image_1279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21967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97" name="yt_shape_12797"/>
            <p:cNvSpPr txBox="1"/>
            <p:nvPr/>
          </p:nvSpPr>
          <p:spPr>
            <a:xfrm>
              <a:off x="477702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799" name="yt_shape_12799"/>
          <p:cNvSpPr txBox="1"/>
          <p:nvPr/>
        </p:nvSpPr>
        <p:spPr>
          <a:xfrm>
            <a:off x="539881" y="4243417"/>
            <a:ext cx="11108050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在运动过程中，四边形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AQCP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可能是菱形吗？如果可能，那么经过多少秒后，四边形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AQCP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是菱形？</a:t>
            </a:r>
          </a:p>
        </p:txBody>
      </p:sp>
      <p:pic>
        <p:nvPicPr>
          <p:cNvPr id="4" name="yt_shape_1698822515426">
            <a:extLst>
              <a:ext uri="{FF2B5EF4-FFF2-40B4-BE49-F238E27FC236}">
                <a16:creationId xmlns:a16="http://schemas.microsoft.com/office/drawing/2014/main" id="{FE7596F9-46DD-491C-1C07-DD4C286C7D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096751"/>
            <a:ext cx="1171767" cy="36539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320F2F72-3CA6-D854-AF6F-D0AC33D1F3EC}"/>
              </a:ext>
            </a:extLst>
          </p:cNvPr>
          <p:cNvSpPr txBox="1"/>
          <p:nvPr/>
        </p:nvSpPr>
        <p:spPr>
          <a:xfrm>
            <a:off x="445895" y="5150635"/>
            <a:ext cx="1120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可能，易证四边形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为平行四边形，设经过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秒后，四边形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CB1B4F-D0E1-8394-6E07-F68B5F9452C6}"/>
              </a:ext>
            </a:extLst>
          </p:cNvPr>
          <p:cNvSpPr txBox="1"/>
          <p:nvPr/>
        </p:nvSpPr>
        <p:spPr>
          <a:xfrm>
            <a:off x="445895" y="5626123"/>
            <a:ext cx="11167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形，此时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，由题意得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37F97DC-A2BE-6468-E0E4-64FC6D5B0B21}"/>
              </a:ext>
            </a:extLst>
          </p:cNvPr>
          <p:cNvSpPr txBox="1"/>
          <p:nvPr/>
        </p:nvSpPr>
        <p:spPr>
          <a:xfrm>
            <a:off x="445895" y="6101611"/>
            <a:ext cx="554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，即经过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秒后四边形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1744</Words>
  <Application>Microsoft Office PowerPoint</Application>
  <PresentationFormat>宽屏</PresentationFormat>
  <Paragraphs>145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2023-11-01T13:55:56Z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