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20"/>
  </p:notesMasterIdLst>
  <p:sldIdLst>
    <p:sldId id="363" r:id="rId3"/>
    <p:sldId id="368" r:id="rId4"/>
    <p:sldId id="370" r:id="rId5"/>
    <p:sldId id="371" r:id="rId6"/>
    <p:sldId id="372" r:id="rId7"/>
    <p:sldId id="374" r:id="rId8"/>
    <p:sldId id="375" r:id="rId9"/>
    <p:sldId id="377" r:id="rId10"/>
    <p:sldId id="379" r:id="rId11"/>
    <p:sldId id="381" r:id="rId12"/>
    <p:sldId id="382" r:id="rId13"/>
    <p:sldId id="383" r:id="rId14"/>
    <p:sldId id="384" r:id="rId15"/>
    <p:sldId id="385" r:id="rId16"/>
    <p:sldId id="390" r:id="rId17"/>
    <p:sldId id="387" r:id="rId18"/>
    <p:sldId id="256" r:id="rId1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780" y="60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8F2F42-EAE9-44D4-9A40-E715114CFA2C}" type="datetimeFigureOut">
              <a:rPr lang="zh-CN" altLang="en-US" smtClean="0"/>
              <a:t>2023/11/2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961C65-8D18-44D6-AE3B-2A12BB562A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6354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961C65-8D18-44D6-AE3B-2A12BB562A4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78769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3.bin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bin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bin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7" name="yt_shape_11787"/>
          <p:cNvSpPr txBox="1"/>
          <p:nvPr/>
        </p:nvSpPr>
        <p:spPr>
          <a:xfrm>
            <a:off x="539881" y="1263737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786" name="yt_image_11786" title="H_50.9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263737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89" name="yt_shape_11789"/>
          <p:cNvSpPr txBox="1"/>
          <p:nvPr/>
        </p:nvSpPr>
        <p:spPr>
          <a:xfrm>
            <a:off x="449989" y="2081692"/>
            <a:ext cx="11652000" cy="24006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在平面内，把一个图形上的每一个点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对应到它在绕点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旋转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下的像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，这个变换称为关于点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中心对称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在平面内，如果一个图形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绕点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旋转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，得到的像与另一个图形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G'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重合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，那么称这两个图形关于点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中心对称，点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叫作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对称中心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成中心对称的两个图形中，对应点的连线经过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对称中心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，且被对称中心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平分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D4D94C5-DD1F-BE39-5BFA-6F154F1F2385}"/>
              </a:ext>
            </a:extLst>
          </p:cNvPr>
          <p:cNvSpPr txBox="1"/>
          <p:nvPr/>
        </p:nvSpPr>
        <p:spPr>
          <a:xfrm>
            <a:off x="2351584" y="2492896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中心对称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6220CEF-3C21-31EF-716C-2D77EF20135E}"/>
              </a:ext>
            </a:extLst>
          </p:cNvPr>
          <p:cNvSpPr txBox="1"/>
          <p:nvPr/>
        </p:nvSpPr>
        <p:spPr>
          <a:xfrm>
            <a:off x="10189745" y="2919778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重合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E937474-7716-162A-3515-061EFF1893D0}"/>
              </a:ext>
            </a:extLst>
          </p:cNvPr>
          <p:cNvSpPr txBox="1"/>
          <p:nvPr/>
        </p:nvSpPr>
        <p:spPr>
          <a:xfrm>
            <a:off x="6240088" y="3448964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对称中心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D7C659D-446A-8860-323E-85C2FFA1F4BB}"/>
              </a:ext>
            </a:extLst>
          </p:cNvPr>
          <p:cNvSpPr txBox="1"/>
          <p:nvPr/>
        </p:nvSpPr>
        <p:spPr>
          <a:xfrm>
            <a:off x="6987313" y="3910078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对称中心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B3F4A39-C499-0054-BE90-03CC5FE56061}"/>
              </a:ext>
            </a:extLst>
          </p:cNvPr>
          <p:cNvSpPr txBox="1"/>
          <p:nvPr/>
        </p:nvSpPr>
        <p:spPr>
          <a:xfrm>
            <a:off x="10804797" y="3913249"/>
            <a:ext cx="95886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平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分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8" name="yt_shape_11848"/>
          <p:cNvSpPr txBox="1"/>
          <p:nvPr/>
        </p:nvSpPr>
        <p:spPr>
          <a:xfrm>
            <a:off x="540001" y="1268413"/>
            <a:ext cx="10668568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成中心对称，则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852" name="yt_shape_11852"/>
          <p:cNvSpPr txBox="1"/>
          <p:nvPr/>
        </p:nvSpPr>
        <p:spPr>
          <a:xfrm>
            <a:off x="539881" y="440047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849" name="yt_shape_11849" title="H_155.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555639" y="2146947"/>
            <a:ext cx="2637291" cy="2342916"/>
            <a:chOff x="0" y="0"/>
            <a:chExt cx="2217420" cy="1969911"/>
          </a:xfrm>
        </p:grpSpPr>
        <p:pic>
          <p:nvPicPr>
            <p:cNvPr id="2" name="yt_image_11849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17420" cy="15739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51" name="yt_shape_11851"/>
            <p:cNvSpPr txBox="1"/>
            <p:nvPr/>
          </p:nvSpPr>
          <p:spPr>
            <a:xfrm>
              <a:off x="575429" y="160991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F8A4DD4-4147-98A6-6883-53F5D7687AD5}"/>
              </a:ext>
            </a:extLst>
          </p:cNvPr>
          <p:cNvSpPr txBox="1"/>
          <p:nvPr/>
        </p:nvSpPr>
        <p:spPr>
          <a:xfrm>
            <a:off x="7619138" y="122160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E587853-5A75-CF60-ACAC-666D0D189E55}"/>
              </a:ext>
            </a:extLst>
          </p:cNvPr>
          <p:cNvSpPr txBox="1"/>
          <p:nvPr/>
        </p:nvSpPr>
        <p:spPr>
          <a:xfrm>
            <a:off x="9938477" y="1221607"/>
            <a:ext cx="856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15E6F85-748E-F9BA-5BB4-962CBCDB4BB1}"/>
              </a:ext>
            </a:extLst>
          </p:cNvPr>
          <p:cNvSpPr txBox="1"/>
          <p:nvPr/>
        </p:nvSpPr>
        <p:spPr>
          <a:xfrm>
            <a:off x="1460298" y="1686881"/>
            <a:ext cx="891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53" name="yt_shape_11853"/>
          <p:cNvSpPr txBox="1"/>
          <p:nvPr/>
        </p:nvSpPr>
        <p:spPr>
          <a:xfrm>
            <a:off x="540000" y="12684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把图中的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绕着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边的中点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旋转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后，整个组合图形是</a:t>
            </a:r>
            <a:r>
              <a:rPr lang="zh-CN" altLang="zh-CN" sz="100" b="0" i="0" spc="15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spc="15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平行四边</a:t>
            </a:r>
            <a:r>
              <a:rPr lang="zh-CN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15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857" name="yt_shape_11857"/>
          <p:cNvSpPr txBox="1"/>
          <p:nvPr/>
        </p:nvSpPr>
        <p:spPr>
          <a:xfrm>
            <a:off x="539881" y="389652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854" name="yt_shape_11854" title="H_115.42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15880" y="2564904"/>
            <a:ext cx="2400413" cy="1838964"/>
            <a:chOff x="0" y="0"/>
            <a:chExt cx="1913382" cy="1465848"/>
          </a:xfrm>
        </p:grpSpPr>
        <p:pic>
          <p:nvPicPr>
            <p:cNvPr id="2" name="yt_image_11854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13382" cy="10698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56" name="yt_shape_11856"/>
            <p:cNvSpPr txBox="1"/>
            <p:nvPr/>
          </p:nvSpPr>
          <p:spPr>
            <a:xfrm>
              <a:off x="347227" y="110584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36C7175-F450-8816-6215-0D053DA02437}"/>
              </a:ext>
            </a:extLst>
          </p:cNvPr>
          <p:cNvSpPr txBox="1"/>
          <p:nvPr/>
        </p:nvSpPr>
        <p:spPr>
          <a:xfrm>
            <a:off x="10272464" y="1221607"/>
            <a:ext cx="827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平行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F22CDB-DB1A-8A22-BE7B-DC2C6793C3F3}"/>
              </a:ext>
            </a:extLst>
          </p:cNvPr>
          <p:cNvSpPr txBox="1"/>
          <p:nvPr/>
        </p:nvSpPr>
        <p:spPr>
          <a:xfrm>
            <a:off x="449989" y="1697095"/>
            <a:ext cx="11516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四边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58" name="yt_shape_11858"/>
          <p:cNvSpPr txBox="1"/>
          <p:nvPr/>
        </p:nvSpPr>
        <p:spPr>
          <a:xfrm>
            <a:off x="623392" y="1115720"/>
            <a:ext cx="91096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成中心对称，作出它们的对称中心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862" name="yt_shape_11862"/>
          <p:cNvSpPr txBox="1"/>
          <p:nvPr/>
        </p:nvSpPr>
        <p:spPr>
          <a:xfrm>
            <a:off x="623392" y="3489370"/>
            <a:ext cx="153888" cy="43223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</a:t>
            </a:r>
          </a:p>
        </p:txBody>
      </p:sp>
      <p:grpSp>
        <p:nvGrpSpPr>
          <p:cNvPr id="11859" name="yt_shape_11859" title="H_133.1943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65525" y="1747387"/>
            <a:ext cx="2427732" cy="1691568"/>
            <a:chOff x="0" y="0"/>
            <a:chExt cx="2427732" cy="1691568"/>
          </a:xfrm>
        </p:grpSpPr>
        <p:pic>
          <p:nvPicPr>
            <p:cNvPr id="2" name="yt_image_11859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427732" cy="12955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61" name="yt_shape_11861"/>
            <p:cNvSpPr txBox="1"/>
            <p:nvPr/>
          </p:nvSpPr>
          <p:spPr>
            <a:xfrm>
              <a:off x="604402" y="133156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1863" name="yt_shape_11863"/>
          <p:cNvSpPr txBox="1"/>
          <p:nvPr/>
        </p:nvSpPr>
        <p:spPr>
          <a:xfrm>
            <a:off x="623392" y="3972392"/>
            <a:ext cx="67566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解：如答图，连接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BB'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CC'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，交点即为对称中心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11865" name="yt_shape_11865"/>
          <p:cNvSpPr txBox="1"/>
          <p:nvPr/>
        </p:nvSpPr>
        <p:spPr>
          <a:xfrm>
            <a:off x="4428077" y="4604059"/>
            <a:ext cx="3116494" cy="140474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800" b="0" i="0" u="none" spc="-7800">
                <a:solidFill>
                  <a:srgbClr val="1EE3CF"/>
                </a:solidFill>
                <a:effectLst/>
                <a:latin typeface="Times New Roman" pitchFamily="78"/>
                <a:ea typeface="宋体" pitchFamily="78"/>
              </a:rPr>
              <a:t> </a:t>
            </a:r>
            <a:r>
              <a:rPr lang="en-US" altLang="zh-CN" sz="7800" b="0" i="0" u="none" spc="22352">
                <a:solidFill>
                  <a:srgbClr val="1EE3CF"/>
                </a:solidFill>
                <a:effectLst/>
                <a:latin typeface="Times New Roman" pitchFamily="78"/>
                <a:ea typeface="宋体" pitchFamily="78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pic>
        <p:nvPicPr>
          <p:cNvPr id="11864" name="yt_image_1186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t="-6086" r="1608" b="-1"/>
          <a:stretch/>
        </p:blipFill>
        <p:spPr bwMode="auto">
          <a:xfrm>
            <a:off x="4428077" y="4509120"/>
            <a:ext cx="3036075" cy="1654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67" name="yt_shape_11867"/>
          <p:cNvSpPr txBox="1"/>
          <p:nvPr/>
        </p:nvSpPr>
        <p:spPr>
          <a:xfrm>
            <a:off x="5871615" y="6214503"/>
            <a:ext cx="615553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答图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3DB17EE-A46D-B593-8FAA-D4ED6D814FAD}"/>
              </a:ext>
            </a:extLst>
          </p:cNvPr>
          <p:cNvSpPr txBox="1"/>
          <p:nvPr/>
        </p:nvSpPr>
        <p:spPr>
          <a:xfrm>
            <a:off x="533381" y="3925586"/>
            <a:ext cx="68713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解：如答图，连接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BB'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CC'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，交点即为对称中心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986C968-C5F1-A6E7-3448-FE2873F7AB27}"/>
              </a:ext>
            </a:extLst>
          </p:cNvPr>
          <p:cNvSpPr txBox="1"/>
          <p:nvPr/>
        </p:nvSpPr>
        <p:spPr>
          <a:xfrm>
            <a:off x="5784580" y="6167697"/>
            <a:ext cx="789685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答图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68" name="yt_shape_11868"/>
          <p:cNvSpPr txBox="1"/>
          <p:nvPr/>
        </p:nvSpPr>
        <p:spPr>
          <a:xfrm>
            <a:off x="540000" y="11247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成中心对称，点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872" name="yt_shape_11872"/>
          <p:cNvSpPr txBox="1"/>
          <p:nvPr/>
        </p:nvSpPr>
        <p:spPr>
          <a:xfrm>
            <a:off x="539881" y="419052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869" name="yt_shape_11869" title="H_149.8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42580" y="2160151"/>
            <a:ext cx="2209419" cy="1903617"/>
            <a:chOff x="0" y="0"/>
            <a:chExt cx="2209419" cy="1903617"/>
          </a:xfrm>
        </p:grpSpPr>
        <p:pic>
          <p:nvPicPr>
            <p:cNvPr id="2" name="yt_image_11869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09419" cy="15076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71" name="yt_shape_11871"/>
            <p:cNvSpPr txBox="1"/>
            <p:nvPr/>
          </p:nvSpPr>
          <p:spPr>
            <a:xfrm>
              <a:off x="495245" y="154361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7" name="yt_shape_11873"/>
          <p:cNvSpPr txBox="1"/>
          <p:nvPr/>
        </p:nvSpPr>
        <p:spPr>
          <a:xfrm>
            <a:off x="613124" y="2206957"/>
            <a:ext cx="6395982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关于点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成中心对称，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ABO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CDO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DO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FOD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SAS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C67FEE5-8873-91EA-1B2E-DD9F5E3D50D9}"/>
              </a:ext>
            </a:extLst>
          </p:cNvPr>
          <p:cNvSpPr txBox="1"/>
          <p:nvPr/>
        </p:nvSpPr>
        <p:spPr>
          <a:xfrm>
            <a:off x="523113" y="2160151"/>
            <a:ext cx="65142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关于点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成中心对称，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0728F04-897E-3197-4235-00AF2436167D}"/>
              </a:ext>
            </a:extLst>
          </p:cNvPr>
          <p:cNvSpPr txBox="1"/>
          <p:nvPr/>
        </p:nvSpPr>
        <p:spPr>
          <a:xfrm>
            <a:off x="523113" y="2635639"/>
            <a:ext cx="2712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589E59D-C390-6AE7-8FB7-8C8A52D26FBC}"/>
              </a:ext>
            </a:extLst>
          </p:cNvPr>
          <p:cNvSpPr txBox="1"/>
          <p:nvPr/>
        </p:nvSpPr>
        <p:spPr>
          <a:xfrm>
            <a:off x="523113" y="3111127"/>
            <a:ext cx="3153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E022C90-245F-8262-DF6E-07CFDB68AE3C}"/>
              </a:ext>
            </a:extLst>
          </p:cNvPr>
          <p:cNvSpPr txBox="1"/>
          <p:nvPr/>
        </p:nvSpPr>
        <p:spPr>
          <a:xfrm>
            <a:off x="523113" y="3586615"/>
            <a:ext cx="21596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A976730-C44E-2DFF-3D08-D55490D48F1D}"/>
              </a:ext>
            </a:extLst>
          </p:cNvPr>
          <p:cNvSpPr txBox="1"/>
          <p:nvPr/>
        </p:nvSpPr>
        <p:spPr>
          <a:xfrm>
            <a:off x="523113" y="4062103"/>
            <a:ext cx="4793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FEA0382-ACDA-9C79-A9D0-945A09F35CAF}"/>
              </a:ext>
            </a:extLst>
          </p:cNvPr>
          <p:cNvSpPr txBox="1"/>
          <p:nvPr/>
        </p:nvSpPr>
        <p:spPr>
          <a:xfrm>
            <a:off x="523113" y="4537591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3E3CCF4-7750-B9F9-A583-A5F2E6FD2935}"/>
              </a:ext>
            </a:extLst>
          </p:cNvPr>
          <p:cNvSpPr txBox="1"/>
          <p:nvPr/>
        </p:nvSpPr>
        <p:spPr>
          <a:xfrm>
            <a:off x="523113" y="5013079"/>
            <a:ext cx="3864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8663E1E-835F-E046-A47F-4F756CE80C5D}"/>
              </a:ext>
            </a:extLst>
          </p:cNvPr>
          <p:cNvSpPr txBox="1"/>
          <p:nvPr/>
        </p:nvSpPr>
        <p:spPr>
          <a:xfrm>
            <a:off x="523113" y="5488567"/>
            <a:ext cx="1643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5" name="yt_shape_11875"/>
          <p:cNvSpPr txBox="1"/>
          <p:nvPr/>
        </p:nvSpPr>
        <p:spPr>
          <a:xfrm>
            <a:off x="479376" y="904315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874" name="yt_image_1187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904315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77" name="yt_shape_11877"/>
          <p:cNvSpPr txBox="1"/>
          <p:nvPr/>
        </p:nvSpPr>
        <p:spPr>
          <a:xfrm>
            <a:off x="479376" y="1551110"/>
            <a:ext cx="92156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几何直观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如图在方格纸上有四边形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881" name="yt_shape_11881"/>
          <p:cNvSpPr txBox="1"/>
          <p:nvPr/>
        </p:nvSpPr>
        <p:spPr>
          <a:xfrm>
            <a:off x="479376" y="528979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878" name="yt_shape_11878" title="H_240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2583200" y="2116374"/>
            <a:ext cx="2462751" cy="3056904"/>
            <a:chOff x="0" y="0"/>
            <a:chExt cx="2462751" cy="3056904"/>
          </a:xfrm>
        </p:grpSpPr>
        <p:pic>
          <p:nvPicPr>
            <p:cNvPr id="2" name="yt_image_11878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462751" cy="26609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80" name="yt_shape_11880"/>
            <p:cNvSpPr txBox="1"/>
            <p:nvPr/>
          </p:nvSpPr>
          <p:spPr>
            <a:xfrm>
              <a:off x="621911" y="269690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1882" name="yt_shape_11882"/>
          <p:cNvSpPr txBox="1"/>
          <p:nvPr/>
        </p:nvSpPr>
        <p:spPr>
          <a:xfrm>
            <a:off x="479376" y="542416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画出四边形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spc="150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spc="150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spc="150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0" u="none" spc="150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，使四边形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spc="150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spc="150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spc="150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0" u="none" spc="150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与四边形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关于直线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成轴对称；</a:t>
            </a:r>
          </a:p>
        </p:txBody>
      </p:sp>
      <p:pic>
        <p:nvPicPr>
          <p:cNvPr id="11" name="yt_image_11888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20136" y="2307747"/>
            <a:ext cx="2626963" cy="2429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2E37DC16-4C60-285B-3B7A-2325F94C48A8}"/>
              </a:ext>
            </a:extLst>
          </p:cNvPr>
          <p:cNvSpPr txBox="1"/>
          <p:nvPr/>
        </p:nvSpPr>
        <p:spPr>
          <a:xfrm>
            <a:off x="503984" y="6308641"/>
            <a:ext cx="6182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如答图，四边形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即为所求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8706832-736B-BBE9-9D90-61E12FF86026}"/>
              </a:ext>
            </a:extLst>
          </p:cNvPr>
          <p:cNvSpPr txBox="1"/>
          <p:nvPr/>
        </p:nvSpPr>
        <p:spPr>
          <a:xfrm>
            <a:off x="8328248" y="4797152"/>
            <a:ext cx="789685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答图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1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84" name="yt_shape_11884"/>
          <p:cNvSpPr txBox="1"/>
          <p:nvPr/>
        </p:nvSpPr>
        <p:spPr>
          <a:xfrm>
            <a:off x="304350" y="2195823"/>
            <a:ext cx="109677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是否对称？若对称，请在图中画出对称轴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885" name="yt_shape_11885"/>
          <p:cNvSpPr txBox="1"/>
          <p:nvPr/>
        </p:nvSpPr>
        <p:spPr>
          <a:xfrm>
            <a:off x="540000" y="1379303"/>
            <a:ext cx="60609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如答图，四边形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即为所求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11886" name="yt_shape_11886"/>
          <p:cNvSpPr txBox="1"/>
          <p:nvPr/>
        </p:nvSpPr>
        <p:spPr>
          <a:xfrm>
            <a:off x="540000" y="1858606"/>
            <a:ext cx="54454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如答图，四边形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即为所求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11887" name="yt_shape_11887"/>
          <p:cNvSpPr txBox="1"/>
          <p:nvPr/>
        </p:nvSpPr>
        <p:spPr>
          <a:xfrm>
            <a:off x="540000" y="2337909"/>
            <a:ext cx="95314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如答图，四边形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关于直线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成轴对称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11889" name="yt_shape_11889"/>
          <p:cNvSpPr txBox="1"/>
          <p:nvPr/>
        </p:nvSpPr>
        <p:spPr>
          <a:xfrm>
            <a:off x="4293256" y="2969576"/>
            <a:ext cx="3220369" cy="266547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4800" b="0" i="0" u="none" spc="-14800" dirty="0">
                <a:solidFill>
                  <a:srgbClr val="1EE3CF"/>
                </a:solidFill>
                <a:effectLst/>
                <a:latin typeface="Times New Roman" pitchFamily="127"/>
                <a:ea typeface="宋体" pitchFamily="127"/>
              </a:rPr>
              <a:t> </a:t>
            </a:r>
            <a:r>
              <a:rPr lang="en-US" altLang="zh-CN" sz="14800" b="0" i="0" u="none" spc="21412" dirty="0">
                <a:solidFill>
                  <a:srgbClr val="1EE3CF"/>
                </a:solidFill>
                <a:effectLst/>
                <a:latin typeface="Times New Roman" pitchFamily="127"/>
                <a:ea typeface="宋体" pitchFamily="127"/>
              </a:rPr>
              <a:t> 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11891" name="yt_shape_11891"/>
          <p:cNvSpPr txBox="1"/>
          <p:nvPr/>
        </p:nvSpPr>
        <p:spPr>
          <a:xfrm>
            <a:off x="5788223" y="5968285"/>
            <a:ext cx="615553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答图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F6F87F4-9A28-46C0-B6A7-EDB97684D92C}"/>
              </a:ext>
            </a:extLst>
          </p:cNvPr>
          <p:cNvSpPr txBox="1"/>
          <p:nvPr/>
        </p:nvSpPr>
        <p:spPr>
          <a:xfrm>
            <a:off x="229724" y="1635700"/>
            <a:ext cx="5572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如答图，四边形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即为所求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B918728-0570-8047-2ED5-B8B82A25327C}"/>
              </a:ext>
            </a:extLst>
          </p:cNvPr>
          <p:cNvSpPr txBox="1"/>
          <p:nvPr/>
        </p:nvSpPr>
        <p:spPr>
          <a:xfrm>
            <a:off x="278702" y="2630392"/>
            <a:ext cx="96193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如答图，四边形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关于直线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PQ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成轴对称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yt_shape_11883"/>
          <p:cNvSpPr txBox="1"/>
          <p:nvPr/>
        </p:nvSpPr>
        <p:spPr>
          <a:xfrm>
            <a:off x="278702" y="1165045"/>
            <a:ext cx="109933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画出四边形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，使四边形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中心对称；</a:t>
            </a:r>
          </a:p>
        </p:txBody>
      </p:sp>
      <p:grpSp>
        <p:nvGrpSpPr>
          <p:cNvPr id="14" name="yt_shape_11878" title="H_240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2571816" y="3355356"/>
            <a:ext cx="2462751" cy="3056904"/>
            <a:chOff x="0" y="0"/>
            <a:chExt cx="2462751" cy="3056904"/>
          </a:xfrm>
        </p:grpSpPr>
        <p:pic>
          <p:nvPicPr>
            <p:cNvPr id="15" name="yt_image_11878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462751" cy="26609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yt_shape_11880"/>
            <p:cNvSpPr txBox="1"/>
            <p:nvPr/>
          </p:nvSpPr>
          <p:spPr>
            <a:xfrm>
              <a:off x="621911" y="269690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F8706832-736B-BBE9-9D90-61E12FF86026}"/>
              </a:ext>
            </a:extLst>
          </p:cNvPr>
          <p:cNvSpPr txBox="1"/>
          <p:nvPr/>
        </p:nvSpPr>
        <p:spPr>
          <a:xfrm>
            <a:off x="8400256" y="6023681"/>
            <a:ext cx="789685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答图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9" name="yt_image_11888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92363" y="3539051"/>
            <a:ext cx="2626963" cy="2429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18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93" name="yt_shape_11893"/>
          <p:cNvSpPr txBox="1"/>
          <p:nvPr/>
        </p:nvSpPr>
        <p:spPr>
          <a:xfrm>
            <a:off x="5406686" y="2892825"/>
            <a:ext cx="1279068" cy="2881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74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1892" name="yt_image_11892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1424" y="1268413"/>
            <a:ext cx="12664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95" name="yt_shape_11895"/>
          <p:cNvSpPr txBox="1"/>
          <p:nvPr/>
        </p:nvSpPr>
        <p:spPr>
          <a:xfrm>
            <a:off x="1137344" y="1915667"/>
            <a:ext cx="9917312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成中心对称的两个图形是全等图形；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成中心对称的两个图形，对应线段平行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或在一条直线上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且相等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3" name="yt_shape_11793"/>
          <p:cNvSpPr txBox="1"/>
          <p:nvPr/>
        </p:nvSpPr>
        <p:spPr>
          <a:xfrm>
            <a:off x="539881" y="1218026"/>
            <a:ext cx="4147097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792" name="yt_image_11792">
            <a:extLst>
              <a:ext uri="">
                <a16:creationId xmlns="" xmlns:p14="http://schemas.microsoft.com/office/powerpoint/2010/main" xmlns:mc="http://schemas.openxmlformats.org/markup-compatibility/2006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218026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95" name="yt_shape_11795"/>
          <p:cNvSpPr txBox="1"/>
          <p:nvPr/>
        </p:nvSpPr>
        <p:spPr>
          <a:xfrm>
            <a:off x="539881" y="1921323"/>
            <a:ext cx="444673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中心对称的有关概念</a:t>
            </a:r>
          </a:p>
        </p:txBody>
      </p:sp>
      <p:sp>
        <p:nvSpPr>
          <p:cNvPr id="11796" name="yt_shape_11796"/>
          <p:cNvSpPr txBox="1"/>
          <p:nvPr/>
        </p:nvSpPr>
        <p:spPr>
          <a:xfrm>
            <a:off x="540000" y="242088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来宾市期末改编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成中心对称，要得到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，需要将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旋转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00" name="yt_table_1180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0021740"/>
              </p:ext>
            </p:extLst>
          </p:nvPr>
        </p:nvGraphicFramePr>
        <p:xfrm>
          <a:off x="539881" y="3380323"/>
          <a:ext cx="82988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249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250"/>
                    </a:ext>
                  </a:extLst>
                </a:gridCol>
                <a:gridCol w="2375218">
                  <a:extLst>
                    <a:ext uri="{9D8B030D-6E8A-4147-A177-3AD203B41FA5}">
                      <a16:colId xmlns:a16="http://schemas.microsoft.com/office/drawing/2014/main" val="10251"/>
                    </a:ext>
                  </a:extLst>
                </a:gridCol>
                <a:gridCol w="1460500">
                  <a:extLst>
                    <a:ext uri="{9D8B030D-6E8A-4147-A177-3AD203B41FA5}">
                      <a16:colId xmlns:a16="http://schemas.microsoft.com/office/drawing/2014/main" val="102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C.180°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D.360°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2"/>
                  </a:ext>
                </a:extLst>
              </a:tr>
            </a:tbl>
          </a:graphicData>
        </a:graphic>
      </p:graphicFrame>
      <p:grpSp>
        <p:nvGrpSpPr>
          <p:cNvPr id="11797" name="yt_shape_11797_skip" title="H_145.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94574" y="3212976"/>
            <a:ext cx="2257425" cy="1844181"/>
            <a:chOff x="0" y="0"/>
            <a:chExt cx="2257425" cy="1844181"/>
          </a:xfrm>
        </p:grpSpPr>
        <p:pic>
          <p:nvPicPr>
            <p:cNvPr id="2" name="yt_image_11797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57425" cy="14481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99" name="yt_shape_11799"/>
            <p:cNvSpPr txBox="1"/>
            <p:nvPr/>
          </p:nvSpPr>
          <p:spPr>
            <a:xfrm>
              <a:off x="595431" y="148418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822342618">
            <a:extLst>
              <a:ext uri="{FF2B5EF4-FFF2-40B4-BE49-F238E27FC236}">
                <a16:creationId xmlns:a16="http://schemas.microsoft.com/office/drawing/2014/main" id="{AA9ADA9E-600C-4732-035F-92AA1CA0BC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960650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A4E2AF2-D2C0-62A6-16AC-766CC600796D}"/>
              </a:ext>
            </a:extLst>
          </p:cNvPr>
          <p:cNvSpPr txBox="1"/>
          <p:nvPr/>
        </p:nvSpPr>
        <p:spPr>
          <a:xfrm>
            <a:off x="4293327" y="2849570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2" name="yt_shape_11802"/>
          <p:cNvSpPr txBox="1"/>
          <p:nvPr/>
        </p:nvSpPr>
        <p:spPr>
          <a:xfrm>
            <a:off x="407368" y="1196752"/>
            <a:ext cx="11651881" cy="4801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如图，已知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成中心对称，点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是对称中心，则点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的对应点为点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806" name="yt_shape_11806"/>
          <p:cNvSpPr txBox="1"/>
          <p:nvPr/>
        </p:nvSpPr>
        <p:spPr>
          <a:xfrm>
            <a:off x="540000" y="482662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803" name="yt_shape_11803" title="H_136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46343" y="2205211"/>
            <a:ext cx="2499314" cy="2016224"/>
            <a:chOff x="0" y="0"/>
            <a:chExt cx="2155698" cy="1739025"/>
          </a:xfrm>
        </p:grpSpPr>
        <p:pic>
          <p:nvPicPr>
            <p:cNvPr id="2" name="yt_image_11803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55698" cy="1343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05" name="yt_shape_11805"/>
            <p:cNvSpPr txBox="1"/>
            <p:nvPr/>
          </p:nvSpPr>
          <p:spPr>
            <a:xfrm>
              <a:off x="544568" y="137902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F18A2B6-F316-207A-B2C2-93DA5CCA4335}"/>
              </a:ext>
            </a:extLst>
          </p:cNvPr>
          <p:cNvSpPr txBox="1"/>
          <p:nvPr/>
        </p:nvSpPr>
        <p:spPr>
          <a:xfrm>
            <a:off x="11208568" y="1137530"/>
            <a:ext cx="6706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7" name="yt_shape_11807"/>
          <p:cNvSpPr txBox="1"/>
          <p:nvPr/>
        </p:nvSpPr>
        <p:spPr>
          <a:xfrm>
            <a:off x="239714" y="1187590"/>
            <a:ext cx="11748569" cy="4801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如图，在下列四组图形中，右边图形与左边图形成中心对称的有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 smtClean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sng" dirty="0" smtClean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811" name="yt_shape_11811"/>
          <p:cNvSpPr txBox="1"/>
          <p:nvPr/>
        </p:nvSpPr>
        <p:spPr>
          <a:xfrm>
            <a:off x="540000" y="469545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808" name="yt_shape_11808" title="H_104.9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3864864" y="2204864"/>
            <a:ext cx="4462272" cy="1333260"/>
            <a:chOff x="0" y="0"/>
            <a:chExt cx="4462272" cy="1333260"/>
          </a:xfrm>
        </p:grpSpPr>
        <p:pic>
          <p:nvPicPr>
            <p:cNvPr id="2" name="yt_image_11808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4462272" cy="9372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10" name="yt_shape_11810"/>
            <p:cNvSpPr txBox="1"/>
            <p:nvPr/>
          </p:nvSpPr>
          <p:spPr>
            <a:xfrm>
              <a:off x="1697855" y="97326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BE4C366-E1F5-5B26-9BFC-85D14B6DD568}"/>
              </a:ext>
            </a:extLst>
          </p:cNvPr>
          <p:cNvSpPr txBox="1"/>
          <p:nvPr/>
        </p:nvSpPr>
        <p:spPr>
          <a:xfrm>
            <a:off x="9048328" y="1098621"/>
            <a:ext cx="267409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  <a:p>
            <a:pPr>
              <a:lnSpc>
                <a:spcPct val="129999"/>
              </a:lnSpc>
            </a:pP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12" name="yt_shape_11812"/>
          <p:cNvSpPr txBox="1"/>
          <p:nvPr/>
        </p:nvSpPr>
        <p:spPr>
          <a:xfrm>
            <a:off x="539881" y="1261177"/>
            <a:ext cx="383117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中心对称的性质</a:t>
            </a:r>
          </a:p>
        </p:txBody>
      </p:sp>
      <p:sp>
        <p:nvSpPr>
          <p:cNvPr id="11813" name="yt_shape_11813"/>
          <p:cNvSpPr txBox="1"/>
          <p:nvPr/>
        </p:nvSpPr>
        <p:spPr>
          <a:xfrm>
            <a:off x="540000" y="176074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长沙市长郡中学期中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是成中心对称的两个图形，则下列说法不正确的是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17" name="yt_table_11817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1222438"/>
              </p:ext>
            </p:extLst>
          </p:nvPr>
        </p:nvGraphicFramePr>
        <p:xfrm>
          <a:off x="539881" y="2720177"/>
          <a:ext cx="8067993" cy="950976"/>
        </p:xfrm>
        <a:graphic>
          <a:graphicData uri="http://schemas.openxmlformats.org/drawingml/2006/table">
            <a:tbl>
              <a:tblPr/>
              <a:tblGrid>
                <a:gridCol w="4508818">
                  <a:extLst>
                    <a:ext uri="{9D8B030D-6E8A-4147-A177-3AD203B41FA5}">
                      <a16:colId xmlns:a16="http://schemas.microsoft.com/office/drawing/2014/main" val="10253"/>
                    </a:ext>
                  </a:extLst>
                </a:gridCol>
                <a:gridCol w="3559175">
                  <a:extLst>
                    <a:ext uri="{9D8B030D-6E8A-4147-A177-3AD203B41FA5}">
                      <a16:colId xmlns:a16="http://schemas.microsoft.com/office/drawing/2014/main" val="102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A'B'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B'C'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A'B'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B'C'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2400" b="0" i="1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2400" b="0" i="1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A'B'C'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≌△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A'OC'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4"/>
                  </a:ext>
                </a:extLst>
              </a:tr>
            </a:tbl>
          </a:graphicData>
        </a:graphic>
      </p:graphicFrame>
      <p:grpSp>
        <p:nvGrpSpPr>
          <p:cNvPr id="11814" name="yt_shape_11814_skip" title="H_127.03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99874" y="2720177"/>
            <a:ext cx="2350008" cy="1613295"/>
            <a:chOff x="0" y="0"/>
            <a:chExt cx="2350008" cy="1613295"/>
          </a:xfrm>
        </p:grpSpPr>
        <p:pic>
          <p:nvPicPr>
            <p:cNvPr id="2" name="yt_image_11814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50008" cy="121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16" name="yt_shape_11816"/>
            <p:cNvSpPr txBox="1"/>
            <p:nvPr/>
          </p:nvSpPr>
          <p:spPr>
            <a:xfrm>
              <a:off x="641723" y="125329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822342830">
            <a:extLst>
              <a:ext uri="{FF2B5EF4-FFF2-40B4-BE49-F238E27FC236}">
                <a16:creationId xmlns:a16="http://schemas.microsoft.com/office/drawing/2014/main" id="{C734535F-ED6C-CA75-AA6E-22305F9B0F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300504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F172C03-438F-DB51-9050-D5B925671391}"/>
              </a:ext>
            </a:extLst>
          </p:cNvPr>
          <p:cNvSpPr txBox="1"/>
          <p:nvPr/>
        </p:nvSpPr>
        <p:spPr>
          <a:xfrm>
            <a:off x="3497989" y="218942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19" name="yt_shape_11819"/>
          <p:cNvSpPr txBox="1"/>
          <p:nvPr/>
        </p:nvSpPr>
        <p:spPr>
          <a:xfrm>
            <a:off x="540000" y="11247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如图，两个五角星关于某一点成中心对称，指出哪一点是对称中心，并指出图中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的对称点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823" name="yt_shape_11823"/>
          <p:cNvSpPr txBox="1"/>
          <p:nvPr/>
        </p:nvSpPr>
        <p:spPr>
          <a:xfrm>
            <a:off x="539881" y="416424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820" name="yt_shape_11820" title="H_147.8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716064" y="2204864"/>
            <a:ext cx="2759872" cy="2076487"/>
            <a:chOff x="0" y="0"/>
            <a:chExt cx="2495169" cy="1877328"/>
          </a:xfrm>
        </p:grpSpPr>
        <p:pic>
          <p:nvPicPr>
            <p:cNvPr id="2" name="yt_image_11820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495169" cy="14813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22" name="yt_shape_11822"/>
            <p:cNvSpPr txBox="1"/>
            <p:nvPr/>
          </p:nvSpPr>
          <p:spPr>
            <a:xfrm>
              <a:off x="714303" y="151732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1824" name="yt_shape_11824"/>
          <p:cNvSpPr txBox="1"/>
          <p:nvPr/>
        </p:nvSpPr>
        <p:spPr>
          <a:xfrm>
            <a:off x="539881" y="4537685"/>
            <a:ext cx="6317435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是对称中心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图中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的对称点分别是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59BA024-1CEF-AE29-4145-B5AF94350850}"/>
              </a:ext>
            </a:extLst>
          </p:cNvPr>
          <p:cNvSpPr txBox="1"/>
          <p:nvPr/>
        </p:nvSpPr>
        <p:spPr>
          <a:xfrm>
            <a:off x="449870" y="4490879"/>
            <a:ext cx="2880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是对称中心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C60BA3B-DB2E-07BB-FEA4-DB1CF93F8814}"/>
              </a:ext>
            </a:extLst>
          </p:cNvPr>
          <p:cNvSpPr txBox="1"/>
          <p:nvPr/>
        </p:nvSpPr>
        <p:spPr>
          <a:xfrm>
            <a:off x="449870" y="4966367"/>
            <a:ext cx="6436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图中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的对称点分别是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25" name="yt_shape_11825"/>
          <p:cNvSpPr txBox="1"/>
          <p:nvPr/>
        </p:nvSpPr>
        <p:spPr>
          <a:xfrm>
            <a:off x="540001" y="1247043"/>
            <a:ext cx="352340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中心对称作图</a:t>
            </a:r>
          </a:p>
        </p:txBody>
      </p:sp>
      <p:sp>
        <p:nvSpPr>
          <p:cNvPr id="11826" name="yt_shape_11826"/>
          <p:cNvSpPr txBox="1"/>
          <p:nvPr/>
        </p:nvSpPr>
        <p:spPr>
          <a:xfrm>
            <a:off x="540001" y="1746608"/>
            <a:ext cx="35730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827" name="yt_image_11827" title="H_218.7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95800" y="1870758"/>
            <a:ext cx="2091690" cy="2777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29" name="yt_shape_11829"/>
          <p:cNvSpPr txBox="1"/>
          <p:nvPr/>
        </p:nvSpPr>
        <p:spPr>
          <a:xfrm>
            <a:off x="540001" y="4648248"/>
            <a:ext cx="89752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在图中画出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中心对称；</a:t>
            </a:r>
          </a:p>
        </p:txBody>
      </p:sp>
      <p:pic>
        <p:nvPicPr>
          <p:cNvPr id="3" name="yt_shape_1698822343023" title="H_28.801733">
            <a:extLst>
              <a:ext uri="{FF2B5EF4-FFF2-40B4-BE49-F238E27FC236}">
                <a16:creationId xmlns:a16="http://schemas.microsoft.com/office/drawing/2014/main" id="{F2E7390A-4FE1-AB97-291C-1ACB12F3621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1" y="1286370"/>
            <a:ext cx="1355917" cy="365782"/>
          </a:xfrm>
          <a:prstGeom prst="rect">
            <a:avLst/>
          </a:prstGeom>
        </p:spPr>
      </p:pic>
      <p:pic>
        <p:nvPicPr>
          <p:cNvPr id="7" name="yt_image_11832" title="H_139.32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36160" y="2133906"/>
            <a:ext cx="2174560" cy="1769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ED7D346D-766A-0656-3176-3E4C2DB07A63}"/>
              </a:ext>
            </a:extLst>
          </p:cNvPr>
          <p:cNvSpPr txBox="1"/>
          <p:nvPr/>
        </p:nvSpPr>
        <p:spPr>
          <a:xfrm>
            <a:off x="1051159" y="5059048"/>
            <a:ext cx="2542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如答图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77E1220-5BA4-7363-7CFB-3F2C9524063D}"/>
              </a:ext>
            </a:extLst>
          </p:cNvPr>
          <p:cNvSpPr txBox="1"/>
          <p:nvPr/>
        </p:nvSpPr>
        <p:spPr>
          <a:xfrm>
            <a:off x="8400256" y="4064234"/>
            <a:ext cx="789685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答图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yt_shape_11830"/>
          <p:cNvSpPr txBox="1"/>
          <p:nvPr/>
        </p:nvSpPr>
        <p:spPr>
          <a:xfrm>
            <a:off x="508879" y="5577031"/>
            <a:ext cx="9475554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能组成哪几个平行四边形？请用符号表示出来：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ABA'B'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BCB'C'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CAC'A'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zh-CN" altLang="zh-CN" sz="100" b="0" i="0" u="none" dirty="0">
              <a:noFill/>
              <a:effectLst/>
              <a:latin typeface="Times New Roman"/>
              <a:ea typeface="宋体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E13C465-58E3-A250-7395-B726FBAA3F57}"/>
              </a:ext>
            </a:extLst>
          </p:cNvPr>
          <p:cNvSpPr txBox="1"/>
          <p:nvPr/>
        </p:nvSpPr>
        <p:spPr>
          <a:xfrm>
            <a:off x="1559496" y="5968194"/>
            <a:ext cx="4669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▱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ABA'B'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▱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BCB'C'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▱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CAC'A'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5" name="yt_shape_11835"/>
          <p:cNvSpPr txBox="1"/>
          <p:nvPr/>
        </p:nvSpPr>
        <p:spPr>
          <a:xfrm>
            <a:off x="623392" y="1169122"/>
            <a:ext cx="10266773" cy="24006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对中心对称的概念理解不够出错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永州李达中学模拟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若两个图形关于某点成中心对称，则以下说法正确的是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这两个图形一定全等；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对应点的连线一定经过对称中心；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一定存在某条直线，沿该直线折叠后的两个图形能完全重合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aphicFrame>
        <p:nvGraphicFramePr>
          <p:cNvPr id="11838" name="yt_table_1183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0516097"/>
              </p:ext>
            </p:extLst>
          </p:nvPr>
        </p:nvGraphicFramePr>
        <p:xfrm>
          <a:off x="623392" y="3569779"/>
          <a:ext cx="4370706" cy="950976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255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2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1B23D3B-2669-677C-F374-B7D3EE4937F2}"/>
              </a:ext>
            </a:extLst>
          </p:cNvPr>
          <p:cNvSpPr txBox="1"/>
          <p:nvPr/>
        </p:nvSpPr>
        <p:spPr>
          <a:xfrm>
            <a:off x="1559496" y="2093448"/>
            <a:ext cx="400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1" name="yt_shape_11841"/>
          <p:cNvSpPr txBox="1"/>
          <p:nvPr/>
        </p:nvSpPr>
        <p:spPr>
          <a:xfrm>
            <a:off x="539881" y="1158669"/>
            <a:ext cx="3953198" cy="5673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840" name="yt_image_11840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158669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43" name="yt_shape_11843"/>
          <p:cNvSpPr txBox="1"/>
          <p:nvPr/>
        </p:nvSpPr>
        <p:spPr>
          <a:xfrm>
            <a:off x="540000" y="184482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成中心对称，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为对称中心，若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847" name="yt_table_11847_skip" title="H_5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1569954"/>
                  </p:ext>
                </p:extLst>
              </p:nvPr>
            </p:nvGraphicFramePr>
            <p:xfrm>
              <a:off x="539881" y="3120351"/>
              <a:ext cx="7519544" cy="758825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257"/>
                        </a:ext>
                      </a:extLst>
                    </a:gridCol>
                    <a:gridCol w="2070481">
                      <a:extLst>
                        <a:ext uri="{9D8B030D-6E8A-4147-A177-3AD203B41FA5}">
                          <a16:colId xmlns:a16="http://schemas.microsoft.com/office/drawing/2014/main" val="10258"/>
                        </a:ext>
                      </a:extLst>
                    </a:gridCol>
                    <a:gridCol w="2199069">
                      <a:extLst>
                        <a:ext uri="{9D8B030D-6E8A-4147-A177-3AD203B41FA5}">
                          <a16:colId xmlns:a16="http://schemas.microsoft.com/office/drawing/2014/main" val="10259"/>
                        </a:ext>
                      </a:extLst>
                    </a:gridCol>
                    <a:gridCol w="1284351">
                      <a:extLst>
                        <a:ext uri="{9D8B030D-6E8A-4147-A177-3AD203B41FA5}">
                          <a16:colId xmlns:a16="http://schemas.microsoft.com/office/drawing/2014/main" val="1026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6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847" name="yt_table_11847_skip" title="H_5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1569954"/>
                  </p:ext>
                </p:extLst>
              </p:nvPr>
            </p:nvGraphicFramePr>
            <p:xfrm>
              <a:off x="539881" y="3120351"/>
              <a:ext cx="7519544" cy="758825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257"/>
                        </a:ext>
                      </a:extLst>
                    </a:gridCol>
                    <a:gridCol w="2070481">
                      <a:extLst>
                        <a:ext uri="{9D8B030D-6E8A-4147-A177-3AD203B41FA5}">
                          <a16:colId xmlns:a16="http://schemas.microsoft.com/office/drawing/2014/main" val="10258"/>
                        </a:ext>
                      </a:extLst>
                    </a:gridCol>
                    <a:gridCol w="2199069">
                      <a:extLst>
                        <a:ext uri="{9D8B030D-6E8A-4147-A177-3AD203B41FA5}">
                          <a16:colId xmlns:a16="http://schemas.microsoft.com/office/drawing/2014/main" val="10259"/>
                        </a:ext>
                      </a:extLst>
                    </a:gridCol>
                    <a:gridCol w="1284351">
                      <a:extLst>
                        <a:ext uri="{9D8B030D-6E8A-4147-A177-3AD203B41FA5}">
                          <a16:colId xmlns:a16="http://schemas.microsoft.com/office/drawing/2014/main" val="10260"/>
                        </a:ext>
                      </a:extLst>
                    </a:gridCol>
                  </a:tblGrid>
                  <a:tr h="758825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95000" r="-168235" b="-103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83657" r="-58449" b="-103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85308" b="-1031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67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1844" name="yt_shape_11844_skip" title="H_135.6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94636" y="2732330"/>
            <a:ext cx="1953951" cy="1992893"/>
            <a:chOff x="0" y="0"/>
            <a:chExt cx="1689354" cy="1723023"/>
          </a:xfrm>
        </p:grpSpPr>
        <p:pic>
          <p:nvPicPr>
            <p:cNvPr id="2" name="yt_image_11844">
              <a:extLst>
                <a:ext uri="">
                  <a16:creationId xmlns="" xmlns:m="http://schemas.openxmlformats.org/officeDocument/2006/math" xmlns:a16="http://schemas.microsoft.com/office/drawing/2014/main" xmlns:a14="http://schemas.microsoft.com/office/drawing/2010/main" xmlns:p14="http://schemas.microsoft.com/office/powerpoint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689354" cy="1327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46" name="yt_shape_11846"/>
            <p:cNvSpPr txBox="1"/>
            <p:nvPr/>
          </p:nvSpPr>
          <p:spPr>
            <a:xfrm>
              <a:off x="311396" y="136302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076D221-EA5C-C07E-97B4-5CC25B9C2251}"/>
              </a:ext>
            </a:extLst>
          </p:cNvPr>
          <p:cNvSpPr txBox="1"/>
          <p:nvPr/>
        </p:nvSpPr>
        <p:spPr>
          <a:xfrm>
            <a:off x="3477352" y="227350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1142</Words>
  <Application>Microsoft Office PowerPoint</Application>
  <PresentationFormat>宽屏</PresentationFormat>
  <Paragraphs>122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46</cp:revision>
  <dcterms:created xsi:type="dcterms:W3CDTF">2023-05-05T05:33:04Z</dcterms:created>
  <dcterms:modified xsi:type="dcterms:W3CDTF">2023-11-02T04:22:23Z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