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2" r:id="rId7"/>
    <p:sldId id="373" r:id="rId8"/>
    <p:sldId id="376" r:id="rId9"/>
    <p:sldId id="377" r:id="rId10"/>
    <p:sldId id="379" r:id="rId11"/>
    <p:sldId id="381" r:id="rId12"/>
    <p:sldId id="382" r:id="rId13"/>
    <p:sldId id="383" r:id="rId14"/>
    <p:sldId id="384" r:id="rId15"/>
    <p:sldId id="385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292" y="3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bin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4" name="yt_shape_10104"/>
          <p:cNvSpPr txBox="1"/>
          <p:nvPr/>
        </p:nvSpPr>
        <p:spPr>
          <a:xfrm>
            <a:off x="479376" y="1147241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03" name="yt_image_10103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06" name="yt_shape_10106"/>
          <p:cNvSpPr txBox="1"/>
          <p:nvPr/>
        </p:nvSpPr>
        <p:spPr>
          <a:xfrm>
            <a:off x="479376" y="1916832"/>
            <a:ext cx="11460656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在直角三角形中，如果一个锐角等于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，那么它所对的直角边等于斜边的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一半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在直角三角形中，如果一条直角边等于斜边的一半，那么这条直角边所对的角等于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E7CB68-5DF3-9A19-81E4-5FE8C9E38A63}"/>
              </a:ext>
            </a:extLst>
          </p:cNvPr>
          <p:cNvSpPr txBox="1"/>
          <p:nvPr/>
        </p:nvSpPr>
        <p:spPr>
          <a:xfrm>
            <a:off x="10807193" y="179801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半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E1EFB1-1461-707C-FBB9-C2385FCB4714}"/>
              </a:ext>
            </a:extLst>
          </p:cNvPr>
          <p:cNvSpPr txBox="1"/>
          <p:nvPr/>
        </p:nvSpPr>
        <p:spPr>
          <a:xfrm>
            <a:off x="994935" y="278092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2" name="yt_shape_10172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娄底市中考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如图，往竖直放置的由粗细均匀的细软管连接组成的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U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形装置中注入一定量的水，水面高度为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，现将右边细软管绕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处顺时针方向旋转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位置，则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中水柱的长度约为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76" name="yt_table_1017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660343"/>
              </p:ext>
            </p:extLst>
          </p:nvPr>
        </p:nvGraphicFramePr>
        <p:xfrm>
          <a:off x="539881" y="2707979"/>
          <a:ext cx="85337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pSp>
        <p:nvGrpSpPr>
          <p:cNvPr id="10173" name="yt_shape_10173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4953" y="2707979"/>
            <a:ext cx="1684782" cy="1725244"/>
            <a:chOff x="0" y="0"/>
            <a:chExt cx="1684782" cy="1725244"/>
          </a:xfrm>
        </p:grpSpPr>
        <p:pic>
          <p:nvPicPr>
            <p:cNvPr id="2" name="yt_image_10173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4782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75" name="yt_shape_10175"/>
            <p:cNvSpPr txBox="1"/>
            <p:nvPr/>
          </p:nvSpPr>
          <p:spPr>
            <a:xfrm>
              <a:off x="232927" y="1296729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99E8D03-18DB-3BEC-BADA-A203EC59C136}"/>
              </a:ext>
            </a:extLst>
          </p:cNvPr>
          <p:cNvSpPr txBox="1"/>
          <p:nvPr/>
        </p:nvSpPr>
        <p:spPr>
          <a:xfrm>
            <a:off x="5764939" y="21725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8" name="yt_shape_10178"/>
          <p:cNvSpPr txBox="1"/>
          <p:nvPr/>
        </p:nvSpPr>
        <p:spPr>
          <a:xfrm>
            <a:off x="426806" y="1180710"/>
            <a:ext cx="11737304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桂林十八中单元卷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4.5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</p:txBody>
      </p:sp>
      <p:pic>
        <p:nvPicPr>
          <p:cNvPr id="10179" name="yt_image_10179" title="H_95.0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5954" y="2636912"/>
            <a:ext cx="3120092" cy="14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524477-F3E0-4431-3020-AE07F0A78C58}"/>
              </a:ext>
            </a:extLst>
          </p:cNvPr>
          <p:cNvSpPr txBox="1"/>
          <p:nvPr/>
        </p:nvSpPr>
        <p:spPr>
          <a:xfrm>
            <a:off x="10630714" y="1556792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yt_shape_10175"/>
          <p:cNvSpPr txBox="1"/>
          <p:nvPr/>
        </p:nvSpPr>
        <p:spPr>
          <a:xfrm>
            <a:off x="5468536" y="4117083"/>
            <a:ext cx="1254928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1" name="yt_shape_10181"/>
          <p:cNvSpPr txBox="1"/>
          <p:nvPr/>
        </p:nvSpPr>
        <p:spPr>
          <a:xfrm>
            <a:off x="540000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185" name="yt_shape_10185"/>
          <p:cNvSpPr txBox="1"/>
          <p:nvPr/>
        </p:nvSpPr>
        <p:spPr>
          <a:xfrm>
            <a:off x="539881" y="37231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82" name="yt_shape_10182" title="H_124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20644" y="2050701"/>
            <a:ext cx="2431355" cy="1833739"/>
            <a:chOff x="0" y="0"/>
            <a:chExt cx="2095119" cy="1580148"/>
          </a:xfrm>
        </p:grpSpPr>
        <p:pic>
          <p:nvPicPr>
            <p:cNvPr id="2" name="yt_image_10182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5119" cy="1184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84" name="yt_shape_10184"/>
            <p:cNvSpPr txBox="1"/>
            <p:nvPr/>
          </p:nvSpPr>
          <p:spPr>
            <a:xfrm>
              <a:off x="438095" y="12201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0186"/>
              <p:cNvSpPr txBox="1"/>
              <p:nvPr/>
            </p:nvSpPr>
            <p:spPr>
              <a:xfrm>
                <a:off x="539881" y="1919804"/>
                <a:ext cx="3784690" cy="46653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 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01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1919804"/>
                <a:ext cx="3784690" cy="4665316"/>
              </a:xfrm>
              <a:prstGeom prst="rect">
                <a:avLst/>
              </a:prstGeom>
              <a:blipFill>
                <a:blip r:embed="rId3"/>
                <a:stretch>
                  <a:fillRect l="-5000" t="-1176" r="-3871" b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67EDDE4-31D1-1689-05C2-A68FEB0B8C79}"/>
              </a:ext>
            </a:extLst>
          </p:cNvPr>
          <p:cNvSpPr txBox="1"/>
          <p:nvPr/>
        </p:nvSpPr>
        <p:spPr>
          <a:xfrm>
            <a:off x="449870" y="1872998"/>
            <a:ext cx="3315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DB292C-4FFF-2B74-809D-444CC2E01ABD}"/>
              </a:ext>
            </a:extLst>
          </p:cNvPr>
          <p:cNvSpPr txBox="1"/>
          <p:nvPr/>
        </p:nvSpPr>
        <p:spPr>
          <a:xfrm>
            <a:off x="449870" y="2348486"/>
            <a:ext cx="232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7DB6A22-22C0-5902-54FF-23277D87F0BA}"/>
                  </a:ext>
                </a:extLst>
              </p:cNvPr>
              <p:cNvSpPr txBox="1"/>
              <p:nvPr/>
            </p:nvSpPr>
            <p:spPr>
              <a:xfrm>
                <a:off x="449870" y="2823974"/>
                <a:ext cx="25676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7DB6A22-22C0-5902-54FF-23277D87F0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2823974"/>
                <a:ext cx="2567686" cy="765061"/>
              </a:xfrm>
              <a:prstGeom prst="rect">
                <a:avLst/>
              </a:prstGeom>
              <a:blipFill>
                <a:blip r:embed="rId4"/>
                <a:stretch>
                  <a:fillRect l="-3800" r="-427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6B716AE8-B5E5-1D38-66C6-7DCE3AD4EFCC}"/>
              </a:ext>
            </a:extLst>
          </p:cNvPr>
          <p:cNvSpPr txBox="1"/>
          <p:nvPr/>
        </p:nvSpPr>
        <p:spPr>
          <a:xfrm>
            <a:off x="449870" y="3495423"/>
            <a:ext cx="3928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05A2002-E804-9754-6F5D-9B56E527E60F}"/>
                  </a:ext>
                </a:extLst>
              </p:cNvPr>
              <p:cNvSpPr txBox="1"/>
              <p:nvPr/>
            </p:nvSpPr>
            <p:spPr>
              <a:xfrm>
                <a:off x="449870" y="3970911"/>
                <a:ext cx="24994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05A2002-E804-9754-6F5D-9B56E527E6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3970911"/>
                <a:ext cx="2499424" cy="765061"/>
              </a:xfrm>
              <a:prstGeom prst="rect">
                <a:avLst/>
              </a:prstGeom>
              <a:blipFill>
                <a:blip r:embed="rId5"/>
                <a:stretch>
                  <a:fillRect l="-3902" r="-439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0603A136-50AB-E379-474E-034E38A00674}"/>
              </a:ext>
            </a:extLst>
          </p:cNvPr>
          <p:cNvSpPr txBox="1"/>
          <p:nvPr/>
        </p:nvSpPr>
        <p:spPr>
          <a:xfrm>
            <a:off x="449870" y="4642360"/>
            <a:ext cx="1712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0280ADB-2A56-0B44-616C-8BB2232F80D6}"/>
              </a:ext>
            </a:extLst>
          </p:cNvPr>
          <p:cNvSpPr txBox="1"/>
          <p:nvPr/>
        </p:nvSpPr>
        <p:spPr>
          <a:xfrm>
            <a:off x="449870" y="5117848"/>
            <a:ext cx="266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30084A5-C613-48AF-5E66-D3D6D48AC9CC}"/>
              </a:ext>
            </a:extLst>
          </p:cNvPr>
          <p:cNvSpPr txBox="1"/>
          <p:nvPr/>
        </p:nvSpPr>
        <p:spPr>
          <a:xfrm>
            <a:off x="449870" y="5593336"/>
            <a:ext cx="195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A9D61A0-F14E-C827-D809-A3C5D02B93E9}"/>
              </a:ext>
            </a:extLst>
          </p:cNvPr>
          <p:cNvSpPr txBox="1"/>
          <p:nvPr/>
        </p:nvSpPr>
        <p:spPr>
          <a:xfrm>
            <a:off x="449870" y="6068824"/>
            <a:ext cx="1737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8" name="yt_shape_10188"/>
          <p:cNvSpPr txBox="1"/>
          <p:nvPr/>
        </p:nvSpPr>
        <p:spPr>
          <a:xfrm>
            <a:off x="540000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时，一条轮船从海岛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时的速度向正北航行，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时到达海岛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处，分别从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望灯塔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，测得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，以同样的速度继续前行，求上午几时轮船与灯塔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距离最近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191" name="yt_shape_10191"/>
          <p:cNvSpPr txBox="1"/>
          <p:nvPr/>
        </p:nvSpPr>
        <p:spPr>
          <a:xfrm>
            <a:off x="540000" y="2428642"/>
            <a:ext cx="2546595" cy="18189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100" b="0" i="0" u="none" spc="-10100">
                <a:solidFill>
                  <a:srgbClr val="1EE3CF"/>
                </a:solidFill>
                <a:effectLst/>
                <a:latin typeface="Times New Roman" pitchFamily="101"/>
                <a:ea typeface="宋体" pitchFamily="101"/>
              </a:rPr>
              <a:t> </a:t>
            </a:r>
            <a:r>
              <a:rPr lang="en-US" altLang="zh-CN" sz="10100" b="0" i="0" u="none" spc="7953">
                <a:solidFill>
                  <a:srgbClr val="1EE3CF"/>
                </a:solidFill>
                <a:effectLst/>
                <a:latin typeface="Times New Roman" pitchFamily="101"/>
                <a:ea typeface="宋体" pitchFamily="101"/>
              </a:rPr>
              <a:t> </a:t>
            </a:r>
            <a:r>
              <a:rPr lang="en-US" altLang="zh-CN" sz="7400" b="0" i="0" u="none" spc="753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0189" name="yt_image_10189" title="H_158.208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2000127"/>
            <a:ext cx="1395362" cy="210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90" name="yt_image_10190" title="H_116.1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0317" y="4365407"/>
            <a:ext cx="1506243" cy="1866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0194"/>
              <p:cNvSpPr txBox="1"/>
              <p:nvPr/>
            </p:nvSpPr>
            <p:spPr>
              <a:xfrm>
                <a:off x="612128" y="2225490"/>
                <a:ext cx="7537320" cy="40060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海里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海里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海里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轮船从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处到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处所用时间为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因此上午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时轮船与灯塔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距离最近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01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128" y="2225490"/>
                <a:ext cx="7537320" cy="4006097"/>
              </a:xfrm>
              <a:prstGeom prst="rect">
                <a:avLst/>
              </a:prstGeom>
              <a:blipFill>
                <a:blip r:embed="rId4"/>
                <a:stretch>
                  <a:fillRect l="-2425" t="-2740" r="-1213" b="-3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9D678D8-5583-4E59-B305-1AA499AD973C}"/>
              </a:ext>
            </a:extLst>
          </p:cNvPr>
          <p:cNvSpPr txBox="1"/>
          <p:nvPr/>
        </p:nvSpPr>
        <p:spPr>
          <a:xfrm>
            <a:off x="522117" y="2178684"/>
            <a:ext cx="535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海里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36FB2AD-074C-5E04-8FC4-3FF30F606D6C}"/>
              </a:ext>
            </a:extLst>
          </p:cNvPr>
          <p:cNvSpPr txBox="1"/>
          <p:nvPr/>
        </p:nvSpPr>
        <p:spPr>
          <a:xfrm>
            <a:off x="522117" y="2592025"/>
            <a:ext cx="375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A736C40-7230-7956-6118-56BD04C9CA1E}"/>
              </a:ext>
            </a:extLst>
          </p:cNvPr>
          <p:cNvSpPr txBox="1"/>
          <p:nvPr/>
        </p:nvSpPr>
        <p:spPr>
          <a:xfrm>
            <a:off x="1692189" y="2945000"/>
            <a:ext cx="2680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01D5AC7-ED18-9DA0-6BDA-530F1B922FA8}"/>
              </a:ext>
            </a:extLst>
          </p:cNvPr>
          <p:cNvSpPr txBox="1"/>
          <p:nvPr/>
        </p:nvSpPr>
        <p:spPr>
          <a:xfrm>
            <a:off x="534280" y="3289916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C21CAA4-AB34-E378-18F4-A0636171ACA1}"/>
              </a:ext>
            </a:extLst>
          </p:cNvPr>
          <p:cNvSpPr txBox="1"/>
          <p:nvPr/>
        </p:nvSpPr>
        <p:spPr>
          <a:xfrm>
            <a:off x="542217" y="3698788"/>
            <a:ext cx="2845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海里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15BA4FA-73D1-C67B-BF8D-0BD37037351F}"/>
              </a:ext>
            </a:extLst>
          </p:cNvPr>
          <p:cNvSpPr txBox="1"/>
          <p:nvPr/>
        </p:nvSpPr>
        <p:spPr>
          <a:xfrm>
            <a:off x="534280" y="4139539"/>
            <a:ext cx="332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D712F66-AFC6-F773-73A6-C684DDD4BF3D}"/>
              </a:ext>
            </a:extLst>
          </p:cNvPr>
          <p:cNvSpPr txBox="1"/>
          <p:nvPr/>
        </p:nvSpPr>
        <p:spPr>
          <a:xfrm>
            <a:off x="504936" y="4592801"/>
            <a:ext cx="7644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C7227F4-33BA-E0D3-1110-4395D462CF28}"/>
                  </a:ext>
                </a:extLst>
              </p:cNvPr>
              <p:cNvSpPr txBox="1"/>
              <p:nvPr/>
            </p:nvSpPr>
            <p:spPr>
              <a:xfrm>
                <a:off x="473697" y="4940950"/>
                <a:ext cx="38472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海里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C7227F4-33BA-E0D3-1110-4395D462CF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697" y="4940950"/>
                <a:ext cx="3847211" cy="765061"/>
              </a:xfrm>
              <a:prstGeom prst="rect">
                <a:avLst/>
              </a:prstGeom>
              <a:blipFill>
                <a:blip r:embed="rId5"/>
                <a:stretch>
                  <a:fillRect l="-2536" r="-25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1900B2E-0893-F415-AD16-DE765AA3DF5F}"/>
                  </a:ext>
                </a:extLst>
              </p:cNvPr>
              <p:cNvSpPr txBox="1"/>
              <p:nvPr/>
            </p:nvSpPr>
            <p:spPr>
              <a:xfrm>
                <a:off x="473697" y="5433654"/>
                <a:ext cx="6177661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轮船从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处到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处所用时间为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1900B2E-0893-F415-AD16-DE765AA3DF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697" y="5433654"/>
                <a:ext cx="6177661" cy="775793"/>
              </a:xfrm>
              <a:prstGeom prst="rect">
                <a:avLst/>
              </a:prstGeom>
              <a:blipFill>
                <a:blip r:embed="rId6"/>
                <a:stretch>
                  <a:fillRect l="-1579" r="-1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092961D7-B825-BDC3-5873-D91A283E1792}"/>
              </a:ext>
            </a:extLst>
          </p:cNvPr>
          <p:cNvSpPr txBox="1"/>
          <p:nvPr/>
        </p:nvSpPr>
        <p:spPr>
          <a:xfrm>
            <a:off x="478327" y="6145054"/>
            <a:ext cx="502018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因此上午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时轮船与灯塔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距离最近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7" name="yt_shape_10197"/>
          <p:cNvSpPr txBox="1"/>
          <p:nvPr/>
        </p:nvSpPr>
        <p:spPr>
          <a:xfrm>
            <a:off x="539880" y="715193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96" name="yt_image_10196" title="H_50.94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71519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99" name="yt_shape_10199"/>
          <p:cNvSpPr txBox="1"/>
          <p:nvPr/>
        </p:nvSpPr>
        <p:spPr>
          <a:xfrm>
            <a:off x="540000" y="134635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所示的是某超市入口的双翼闸门，图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是它的简化示意图，当它的双翼展开时，双翼边缘的端点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，双翼的边缘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，且与闸机侧立面夹角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，求当双翼收起时，可以通过闸机的物体的最大宽度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202" name="yt_shape_10202"/>
          <p:cNvSpPr txBox="1"/>
          <p:nvPr/>
        </p:nvSpPr>
        <p:spPr>
          <a:xfrm>
            <a:off x="1765391" y="3484838"/>
            <a:ext cx="8251041" cy="1728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600" b="0" i="0" u="none" spc="-9600" dirty="0">
                <a:solidFill>
                  <a:srgbClr val="1EE3CF"/>
                </a:solidFill>
                <a:effectLst/>
                <a:latin typeface="Times New Roman" pitchFamily="96"/>
                <a:ea typeface="宋体" pitchFamily="96"/>
              </a:rPr>
              <a:t> </a:t>
            </a:r>
            <a:r>
              <a:rPr lang="en-US" altLang="zh-CN" sz="9600" b="0" i="0" u="none" spc="30331" dirty="0">
                <a:solidFill>
                  <a:srgbClr val="1EE3CF"/>
                </a:solidFill>
                <a:effectLst/>
                <a:latin typeface="Times New Roman" pitchFamily="96"/>
                <a:ea typeface="宋体" pitchFamily="96"/>
              </a:rPr>
              <a:t> </a:t>
            </a:r>
            <a:r>
              <a:rPr lang="en-US" altLang="zh-CN" sz="9350" b="0" i="0" u="none" spc="29272" dirty="0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0200" name="yt_image_10200" title="H_150.7403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44030" y="2913826"/>
            <a:ext cx="3342472" cy="153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0204"/>
              <p:cNvSpPr txBox="1"/>
              <p:nvPr/>
            </p:nvSpPr>
            <p:spPr>
              <a:xfrm>
                <a:off x="532837" y="2940749"/>
                <a:ext cx="8186536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解：如图，过点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同理可得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可以通过闸机的物体的最大宽度为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当双翼收起时，可以通过闸机的物体的最大宽度为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8" name="yt_shape_102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37" y="2940749"/>
                <a:ext cx="8186536" cy="3507179"/>
              </a:xfrm>
              <a:prstGeom prst="rect">
                <a:avLst/>
              </a:prstGeom>
              <a:blipFill>
                <a:blip r:embed="rId4"/>
                <a:stretch>
                  <a:fillRect l="-2234" t="-1389" r="-1415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E4220F3-14C9-A625-AA0C-7361D671221B}"/>
              </a:ext>
            </a:extLst>
          </p:cNvPr>
          <p:cNvSpPr txBox="1"/>
          <p:nvPr/>
        </p:nvSpPr>
        <p:spPr>
          <a:xfrm>
            <a:off x="356582" y="3135008"/>
            <a:ext cx="828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解：如图，过点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1C2247D-3789-07C9-9E78-7FA4CB08844E}"/>
              </a:ext>
            </a:extLst>
          </p:cNvPr>
          <p:cNvSpPr txBox="1"/>
          <p:nvPr/>
        </p:nvSpPr>
        <p:spPr>
          <a:xfrm>
            <a:off x="356582" y="3610496"/>
            <a:ext cx="448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D4F8165-6E8E-BFD8-28C6-6B6E53681E0B}"/>
                  </a:ext>
                </a:extLst>
              </p:cNvPr>
              <p:cNvSpPr txBox="1"/>
              <p:nvPr/>
            </p:nvSpPr>
            <p:spPr>
              <a:xfrm>
                <a:off x="356582" y="4085984"/>
                <a:ext cx="43885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D4F8165-6E8E-BFD8-28C6-6B6E53681E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582" y="4085984"/>
                <a:ext cx="4388548" cy="765061"/>
              </a:xfrm>
              <a:prstGeom prst="rect">
                <a:avLst/>
              </a:prstGeom>
              <a:blipFill>
                <a:blip r:embed="rId5"/>
                <a:stretch>
                  <a:fillRect l="-2083" r="-222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4CF05356-219B-D656-05D6-62B919F59B36}"/>
              </a:ext>
            </a:extLst>
          </p:cNvPr>
          <p:cNvSpPr txBox="1"/>
          <p:nvPr/>
        </p:nvSpPr>
        <p:spPr>
          <a:xfrm>
            <a:off x="356582" y="4757433"/>
            <a:ext cx="282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同理可得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9AA4B7B-B1A0-D52E-F793-B2B5B229889B}"/>
              </a:ext>
            </a:extLst>
          </p:cNvPr>
          <p:cNvSpPr txBox="1"/>
          <p:nvPr/>
        </p:nvSpPr>
        <p:spPr>
          <a:xfrm>
            <a:off x="356582" y="5232921"/>
            <a:ext cx="374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46E4E50-C550-376E-F3DB-D812FC385718}"/>
              </a:ext>
            </a:extLst>
          </p:cNvPr>
          <p:cNvSpPr txBox="1"/>
          <p:nvPr/>
        </p:nvSpPr>
        <p:spPr>
          <a:xfrm>
            <a:off x="356582" y="5708409"/>
            <a:ext cx="8247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可以通过闸机的物体的最大宽度为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47F79A3-BFAD-5EE9-2C00-1D6DB13C8A87}"/>
              </a:ext>
            </a:extLst>
          </p:cNvPr>
          <p:cNvSpPr txBox="1"/>
          <p:nvPr/>
        </p:nvSpPr>
        <p:spPr>
          <a:xfrm>
            <a:off x="356582" y="6183897"/>
            <a:ext cx="7942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当双翼收起时，可以通过闸机的物体的最大宽度为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64cm.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yt_image_10201" title="H_146.8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04344" y="4869172"/>
            <a:ext cx="3416077" cy="158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9" name="yt_shape_10109"/>
          <p:cNvSpPr txBox="1"/>
          <p:nvPr/>
        </p:nvSpPr>
        <p:spPr>
          <a:xfrm>
            <a:off x="539881" y="1074010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08" name="yt_image_10108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7401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11" name="yt_shape_10111"/>
          <p:cNvSpPr txBox="1"/>
          <p:nvPr/>
        </p:nvSpPr>
        <p:spPr>
          <a:xfrm>
            <a:off x="539881" y="1777307"/>
            <a:ext cx="549349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角的直角三角形的性质</a:t>
            </a:r>
          </a:p>
        </p:txBody>
      </p:sp>
      <p:sp>
        <p:nvSpPr>
          <p:cNvPr id="10112" name="yt_shape_10112"/>
          <p:cNvSpPr txBox="1"/>
          <p:nvPr/>
        </p:nvSpPr>
        <p:spPr>
          <a:xfrm>
            <a:off x="540000" y="227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长沙市长郡中学月考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16" name="yt_table_1011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702077"/>
              </p:ext>
            </p:extLst>
          </p:nvPr>
        </p:nvGraphicFramePr>
        <p:xfrm>
          <a:off x="539881" y="3236307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10113" name="yt_shape_10113_skip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706977" y="2972448"/>
            <a:ext cx="945022" cy="2262540"/>
            <a:chOff x="0" y="0"/>
            <a:chExt cx="772668" cy="1849896"/>
          </a:xfrm>
        </p:grpSpPr>
        <p:pic>
          <p:nvPicPr>
            <p:cNvPr id="2" name="yt_image_10113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772668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15" name="yt_shape_10115"/>
            <p:cNvSpPr txBox="1"/>
            <p:nvPr/>
          </p:nvSpPr>
          <p:spPr>
            <a:xfrm>
              <a:off x="-146947" y="1489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014736">
            <a:extLst>
              <a:ext uri="{FF2B5EF4-FFF2-40B4-BE49-F238E27FC236}">
                <a16:creationId xmlns:a16="http://schemas.microsoft.com/office/drawing/2014/main" id="{D2BD8A3C-4FDC-C347-F1B5-1BF33702ED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81663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8849005-5118-60E9-CC99-6D4A8385A1A3}"/>
              </a:ext>
            </a:extLst>
          </p:cNvPr>
          <p:cNvSpPr txBox="1"/>
          <p:nvPr/>
        </p:nvSpPr>
        <p:spPr>
          <a:xfrm>
            <a:off x="2362927" y="270555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8" name="yt_shape_10118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22" name="yt_table_10122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3962494"/>
                  </p:ext>
                </p:extLst>
              </p:nvPr>
            </p:nvGraphicFramePr>
            <p:xfrm>
              <a:off x="539881" y="2227848"/>
              <a:ext cx="7479920" cy="520319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18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19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122" name="yt_table_10122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3962494"/>
                  </p:ext>
                </p:extLst>
              </p:nvPr>
            </p:nvGraphicFramePr>
            <p:xfrm>
              <a:off x="539881" y="2227848"/>
              <a:ext cx="7479920" cy="520319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18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19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0986" r="-154930" b="-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33913" b="-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119" name="yt_shape_10119_skip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34061" y="2227848"/>
            <a:ext cx="1315593" cy="1777887"/>
            <a:chOff x="0" y="0"/>
            <a:chExt cx="1315593" cy="1777887"/>
          </a:xfrm>
        </p:grpSpPr>
        <p:pic>
          <p:nvPicPr>
            <p:cNvPr id="2" name="yt_image_10119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15593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21" name="yt_shape_10121"/>
            <p:cNvSpPr txBox="1"/>
            <p:nvPr/>
          </p:nvSpPr>
          <p:spPr>
            <a:xfrm>
              <a:off x="124515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D0832CA-14AF-A47F-C027-2EE3C38E3EB0}"/>
              </a:ext>
            </a:extLst>
          </p:cNvPr>
          <p:cNvSpPr txBox="1"/>
          <p:nvPr/>
        </p:nvSpPr>
        <p:spPr>
          <a:xfrm>
            <a:off x="3124927" y="169709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3" name="yt_shape_10123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如图，一棵树在一次强台风中于离地面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米处折断倒下，倒下部分与地面成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夹角，这棵树在折断前的高度为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127" name="yt_shape_10127"/>
          <p:cNvSpPr txBox="1"/>
          <p:nvPr/>
        </p:nvSpPr>
        <p:spPr>
          <a:xfrm>
            <a:off x="539881" y="3582601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24" name="yt_shape_10124" title="H_96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8912" y="2308551"/>
            <a:ext cx="1773936" cy="1343663"/>
            <a:chOff x="0" y="0"/>
            <a:chExt cx="1773936" cy="1343663"/>
          </a:xfrm>
        </p:grpSpPr>
        <p:pic>
          <p:nvPicPr>
            <p:cNvPr id="3" name="yt_image_1012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3936" cy="8275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26" name="yt_shape_10126"/>
            <p:cNvSpPr txBox="1"/>
            <p:nvPr/>
          </p:nvSpPr>
          <p:spPr>
            <a:xfrm>
              <a:off x="353687" y="863532"/>
              <a:ext cx="1102562" cy="48013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128" name="yt_shape_10128"/>
          <p:cNvSpPr txBox="1"/>
          <p:nvPr/>
        </p:nvSpPr>
        <p:spPr>
          <a:xfrm>
            <a:off x="540000" y="3956041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荷城初中月考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翻折使它与顶点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重合，折痕为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132" name="yt_shape_10132"/>
          <p:cNvSpPr txBox="1"/>
          <p:nvPr/>
        </p:nvSpPr>
        <p:spPr>
          <a:xfrm>
            <a:off x="539881" y="6408169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29" name="yt_shape_10129" title="H_101.56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7470" y="5067840"/>
            <a:ext cx="1996821" cy="1409957"/>
            <a:chOff x="0" y="0"/>
            <a:chExt cx="1996821" cy="1409957"/>
          </a:xfrm>
        </p:grpSpPr>
        <p:pic>
          <p:nvPicPr>
            <p:cNvPr id="2" name="yt_image_1012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96821" cy="893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31" name="yt_shape_10131"/>
            <p:cNvSpPr txBox="1"/>
            <p:nvPr/>
          </p:nvSpPr>
          <p:spPr>
            <a:xfrm>
              <a:off x="465129" y="929826"/>
              <a:ext cx="1102562" cy="48013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1EA6F24D-32FB-3158-148D-6910B2E0146D}"/>
              </a:ext>
            </a:extLst>
          </p:cNvPr>
          <p:cNvSpPr txBox="1"/>
          <p:nvPr/>
        </p:nvSpPr>
        <p:spPr>
          <a:xfrm>
            <a:off x="4717189" y="162543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1B39FA-190E-9429-BCAB-A4DED20A3E2E}"/>
              </a:ext>
            </a:extLst>
          </p:cNvPr>
          <p:cNvSpPr txBox="1"/>
          <p:nvPr/>
        </p:nvSpPr>
        <p:spPr>
          <a:xfrm>
            <a:off x="8154127" y="438472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33" name="yt_shape_10133"/>
              <p:cNvSpPr txBox="1"/>
              <p:nvPr/>
            </p:nvSpPr>
            <p:spPr>
              <a:xfrm>
                <a:off x="540000" y="1124744"/>
                <a:ext cx="11111999" cy="465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，其周长为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33" name="yt_shape_101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4744"/>
                <a:ext cx="11111999" cy="465577"/>
              </a:xfrm>
              <a:prstGeom prst="rect">
                <a:avLst/>
              </a:prstGeom>
              <a:blipFill>
                <a:blip r:embed="rId2"/>
                <a:stretch>
                  <a:fillRect l="-1701" t="-5263" r="-104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38" name="yt_shape_10138"/>
          <p:cNvSpPr txBox="1"/>
          <p:nvPr/>
        </p:nvSpPr>
        <p:spPr>
          <a:xfrm>
            <a:off x="539881" y="344120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35" name="yt_shape_10135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21472" y="2166560"/>
            <a:ext cx="1930527" cy="1597293"/>
            <a:chOff x="0" y="0"/>
            <a:chExt cx="1930527" cy="1597293"/>
          </a:xfrm>
        </p:grpSpPr>
        <p:pic>
          <p:nvPicPr>
            <p:cNvPr id="2" name="yt_image_10135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30527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37" name="yt_shape_10137"/>
            <p:cNvSpPr txBox="1"/>
            <p:nvPr/>
          </p:nvSpPr>
          <p:spPr>
            <a:xfrm>
              <a:off x="431982" y="12372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0139"/>
              <p:cNvSpPr txBox="1"/>
              <p:nvPr/>
            </p:nvSpPr>
            <p:spPr>
              <a:xfrm>
                <a:off x="539881" y="1641716"/>
                <a:ext cx="3687035" cy="39623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0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1641716"/>
                <a:ext cx="3687035" cy="3962303"/>
              </a:xfrm>
              <a:prstGeom prst="rect">
                <a:avLst/>
              </a:prstGeom>
              <a:blipFill>
                <a:blip r:embed="rId4"/>
                <a:stretch>
                  <a:fillRect l="-5132" t="-1231" r="-4305" b="-3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2E02C94-BF95-7F7B-6E0F-682D63918D6E}"/>
              </a:ext>
            </a:extLst>
          </p:cNvPr>
          <p:cNvSpPr txBox="1"/>
          <p:nvPr/>
        </p:nvSpPr>
        <p:spPr>
          <a:xfrm>
            <a:off x="449870" y="1859677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75A8222-A2DC-8B28-92E7-FF61CBE2836E}"/>
              </a:ext>
            </a:extLst>
          </p:cNvPr>
          <p:cNvSpPr txBox="1"/>
          <p:nvPr/>
        </p:nvSpPr>
        <p:spPr>
          <a:xfrm>
            <a:off x="449870" y="2335165"/>
            <a:ext cx="325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6AA48B-8E8C-7432-56C4-8A6C1A2FA646}"/>
              </a:ext>
            </a:extLst>
          </p:cNvPr>
          <p:cNvSpPr txBox="1"/>
          <p:nvPr/>
        </p:nvSpPr>
        <p:spPr>
          <a:xfrm>
            <a:off x="449870" y="2810653"/>
            <a:ext cx="1778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CF2691D-389A-71C0-328A-A221C0BE9760}"/>
                  </a:ext>
                </a:extLst>
              </p:cNvPr>
              <p:cNvSpPr txBox="1"/>
              <p:nvPr/>
            </p:nvSpPr>
            <p:spPr>
              <a:xfrm>
                <a:off x="449870" y="3286141"/>
                <a:ext cx="38314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CF2691D-389A-71C0-328A-A221C0BE97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3286141"/>
                <a:ext cx="3831463" cy="613931"/>
              </a:xfrm>
              <a:prstGeom prst="rect">
                <a:avLst/>
              </a:prstGeom>
              <a:blipFill>
                <a:blip r:embed="rId5"/>
                <a:stretch>
                  <a:fillRect l="-2548" r="-270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9F16B644-E60E-D289-59FD-86F0ED6163A4}"/>
              </a:ext>
            </a:extLst>
          </p:cNvPr>
          <p:cNvSpPr txBox="1"/>
          <p:nvPr/>
        </p:nvSpPr>
        <p:spPr>
          <a:xfrm>
            <a:off x="449870" y="3806460"/>
            <a:ext cx="1331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9C42CC3-EC4A-741F-80CB-A8EDD40607C0}"/>
                  </a:ext>
                </a:extLst>
              </p:cNvPr>
              <p:cNvSpPr txBox="1"/>
              <p:nvPr/>
            </p:nvSpPr>
            <p:spPr>
              <a:xfrm>
                <a:off x="449870" y="4281948"/>
                <a:ext cx="37647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9C42CC3-EC4A-741F-80CB-A8EDD40607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4281948"/>
                <a:ext cx="3764788" cy="613931"/>
              </a:xfrm>
              <a:prstGeom prst="rect">
                <a:avLst/>
              </a:prstGeom>
              <a:blipFill>
                <a:blip r:embed="rId6"/>
                <a:stretch>
                  <a:fillRect l="-2593" r="-2593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154CDD5-F63A-1521-596C-CA26FC4A019D}"/>
                  </a:ext>
                </a:extLst>
              </p:cNvPr>
              <p:cNvSpPr txBox="1"/>
              <p:nvPr/>
            </p:nvSpPr>
            <p:spPr>
              <a:xfrm>
                <a:off x="449870" y="4802267"/>
                <a:ext cx="21566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154CDD5-F63A-1521-596C-CA26FC4A01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4802267"/>
                <a:ext cx="2156651" cy="613931"/>
              </a:xfrm>
              <a:prstGeom prst="rect">
                <a:avLst/>
              </a:prstGeom>
              <a:blipFill>
                <a:blip r:embed="rId7"/>
                <a:stretch>
                  <a:fillRect l="-4520" r="-4237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64379E6-4DD6-50E0-38D3-6EA990BEDF11}"/>
                  </a:ext>
                </a:extLst>
              </p:cNvPr>
              <p:cNvSpPr txBox="1"/>
              <p:nvPr/>
            </p:nvSpPr>
            <p:spPr>
              <a:xfrm>
                <a:off x="449870" y="5322586"/>
                <a:ext cx="162325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64379E6-4DD6-50E0-38D3-6EA990BEDF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5322586"/>
                <a:ext cx="1623251" cy="554686"/>
              </a:xfrm>
              <a:prstGeom prst="rect">
                <a:avLst/>
              </a:prstGeom>
              <a:blipFill>
                <a:blip r:embed="rId8"/>
                <a:stretch>
                  <a:fillRect l="-6015" t="-1099" r="-6015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1" name="yt_shape_10141"/>
          <p:cNvSpPr txBox="1"/>
          <p:nvPr/>
        </p:nvSpPr>
        <p:spPr>
          <a:xfrm>
            <a:off x="539881" y="1254833"/>
            <a:ext cx="549349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角的直角三角形的逆用</a:t>
            </a:r>
          </a:p>
        </p:txBody>
      </p:sp>
      <p:sp>
        <p:nvSpPr>
          <p:cNvPr id="10142" name="yt_shape_10142"/>
          <p:cNvSpPr txBox="1"/>
          <p:nvPr/>
        </p:nvSpPr>
        <p:spPr>
          <a:xfrm>
            <a:off x="540000" y="17543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在直角三角形中，最长边为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，最短边为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，则这个直角三角形中较大的锐角的度数为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43" name="yt_table_1014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436852"/>
              </p:ext>
            </p:extLst>
          </p:nvPr>
        </p:nvGraphicFramePr>
        <p:xfrm>
          <a:off x="539881" y="2713833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45" name="yt_shape_10145"/>
              <p:cNvSpPr txBox="1"/>
              <p:nvPr/>
            </p:nvSpPr>
            <p:spPr>
              <a:xfrm>
                <a:off x="539881" y="3240004"/>
                <a:ext cx="1081065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，则图中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角有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145" name="yt_shape_101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3240004"/>
                <a:ext cx="10810652" cy="638893"/>
              </a:xfrm>
              <a:prstGeom prst="rect">
                <a:avLst/>
              </a:prstGeom>
              <a:blipFill>
                <a:blip r:embed="rId2"/>
                <a:stretch>
                  <a:fillRect l="-1748" r="-73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50" name="yt_table_1015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81670"/>
              </p:ext>
            </p:extLst>
          </p:nvPr>
        </p:nvGraphicFramePr>
        <p:xfrm>
          <a:off x="539881" y="3929685"/>
          <a:ext cx="5801361" cy="950976"/>
        </p:xfrm>
        <a:graphic>
          <a:graphicData uri="http://schemas.openxmlformats.org/drawingml/2006/table">
            <a:tbl>
              <a:tblPr/>
              <a:tblGrid>
                <a:gridCol w="4463098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pSp>
        <p:nvGrpSpPr>
          <p:cNvPr id="10147" name="yt_shape_10147_skip" title="H_114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71810" y="3929685"/>
            <a:ext cx="1677924" cy="1454418"/>
            <a:chOff x="0" y="0"/>
            <a:chExt cx="1677924" cy="1454418"/>
          </a:xfrm>
        </p:grpSpPr>
        <p:pic>
          <p:nvPicPr>
            <p:cNvPr id="2" name="yt_image_10147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7924" cy="10584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49" name="yt_shape_10149"/>
            <p:cNvSpPr txBox="1"/>
            <p:nvPr/>
          </p:nvSpPr>
          <p:spPr>
            <a:xfrm>
              <a:off x="305681" y="10944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015023">
            <a:extLst>
              <a:ext uri="{FF2B5EF4-FFF2-40B4-BE49-F238E27FC236}">
                <a16:creationId xmlns:a16="http://schemas.microsoft.com/office/drawing/2014/main" id="{570539BE-2CA1-BAD3-4AFA-A3E364E48B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9416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4B78DE8-D622-0622-DA46-E8D467E5A6D9}"/>
              </a:ext>
            </a:extLst>
          </p:cNvPr>
          <p:cNvSpPr txBox="1"/>
          <p:nvPr/>
        </p:nvSpPr>
        <p:spPr>
          <a:xfrm>
            <a:off x="2431189" y="21830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3C6CC7-C192-DA3F-AE14-933A1FFD4C3D}"/>
              </a:ext>
            </a:extLst>
          </p:cNvPr>
          <p:cNvSpPr txBox="1"/>
          <p:nvPr/>
        </p:nvSpPr>
        <p:spPr>
          <a:xfrm>
            <a:off x="10325707" y="3193199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2" name="yt_shape_10152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边上一点，已知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156" name="yt_shape_10156"/>
          <p:cNvSpPr txBox="1"/>
          <p:nvPr/>
        </p:nvSpPr>
        <p:spPr>
          <a:xfrm>
            <a:off x="539881" y="38728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53" name="yt_shape_10153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04312" y="2385247"/>
            <a:ext cx="2323715" cy="1810249"/>
            <a:chOff x="0" y="0"/>
            <a:chExt cx="2035683" cy="1585863"/>
          </a:xfrm>
        </p:grpSpPr>
        <p:pic>
          <p:nvPicPr>
            <p:cNvPr id="2" name="yt_image_10153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35683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55" name="yt_shape_10155"/>
            <p:cNvSpPr txBox="1"/>
            <p:nvPr/>
          </p:nvSpPr>
          <p:spPr>
            <a:xfrm>
              <a:off x="484560" y="12258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0157"/>
              <p:cNvSpPr txBox="1"/>
              <p:nvPr/>
            </p:nvSpPr>
            <p:spPr>
              <a:xfrm>
                <a:off x="539881" y="2132856"/>
                <a:ext cx="4371389" cy="44799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01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132856"/>
                <a:ext cx="4371389" cy="4479944"/>
              </a:xfrm>
              <a:prstGeom prst="rect">
                <a:avLst/>
              </a:prstGeom>
              <a:blipFill>
                <a:blip r:embed="rId3"/>
                <a:stretch>
                  <a:fillRect l="-4324" t="-1224" r="-2789" b="-1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C512E78-E7CC-E352-DD67-35CCD2963904}"/>
              </a:ext>
            </a:extLst>
          </p:cNvPr>
          <p:cNvSpPr txBox="1"/>
          <p:nvPr/>
        </p:nvSpPr>
        <p:spPr>
          <a:xfrm>
            <a:off x="449870" y="2086050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24CBEF-2A3A-1ED0-EA32-C26AABE32C8D}"/>
              </a:ext>
            </a:extLst>
          </p:cNvPr>
          <p:cNvSpPr txBox="1"/>
          <p:nvPr/>
        </p:nvSpPr>
        <p:spPr>
          <a:xfrm>
            <a:off x="449870" y="2561538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95D515-EE67-E51A-05CC-E6DE6CC66F55}"/>
              </a:ext>
            </a:extLst>
          </p:cNvPr>
          <p:cNvSpPr txBox="1"/>
          <p:nvPr/>
        </p:nvSpPr>
        <p:spPr>
          <a:xfrm>
            <a:off x="449870" y="3037026"/>
            <a:ext cx="2261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70A9713-0F86-6C8D-AE1F-9BFAA032D32B}"/>
              </a:ext>
            </a:extLst>
          </p:cNvPr>
          <p:cNvSpPr txBox="1"/>
          <p:nvPr/>
        </p:nvSpPr>
        <p:spPr>
          <a:xfrm>
            <a:off x="449870" y="3512514"/>
            <a:ext cx="202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F83AF05-7090-FBA9-3962-0D115E8121BB}"/>
              </a:ext>
            </a:extLst>
          </p:cNvPr>
          <p:cNvSpPr txBox="1"/>
          <p:nvPr/>
        </p:nvSpPr>
        <p:spPr>
          <a:xfrm>
            <a:off x="449870" y="3988002"/>
            <a:ext cx="2512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D355A96-BDF1-EDAC-18CD-1688E92CFDFA}"/>
              </a:ext>
            </a:extLst>
          </p:cNvPr>
          <p:cNvSpPr txBox="1"/>
          <p:nvPr/>
        </p:nvSpPr>
        <p:spPr>
          <a:xfrm>
            <a:off x="449870" y="4463490"/>
            <a:ext cx="236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982FA39-4633-23DB-93CD-89D37452522D}"/>
              </a:ext>
            </a:extLst>
          </p:cNvPr>
          <p:cNvSpPr txBox="1"/>
          <p:nvPr/>
        </p:nvSpPr>
        <p:spPr>
          <a:xfrm>
            <a:off x="449870" y="4938978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80B5C72-E067-D383-5229-D7F2E8ED7E23}"/>
              </a:ext>
            </a:extLst>
          </p:cNvPr>
          <p:cNvSpPr txBox="1"/>
          <p:nvPr/>
        </p:nvSpPr>
        <p:spPr>
          <a:xfrm>
            <a:off x="449870" y="5414466"/>
            <a:ext cx="4509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A0132EF-E469-49FE-B115-60D1A2BBA474}"/>
                  </a:ext>
                </a:extLst>
              </p:cNvPr>
              <p:cNvSpPr txBox="1"/>
              <p:nvPr/>
            </p:nvSpPr>
            <p:spPr>
              <a:xfrm>
                <a:off x="449870" y="5889954"/>
                <a:ext cx="22819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A0132EF-E469-49FE-B115-60D1A2BBA4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5889954"/>
                <a:ext cx="2281936" cy="726326"/>
              </a:xfrm>
              <a:prstGeom prst="rect">
                <a:avLst/>
              </a:prstGeom>
              <a:blipFill>
                <a:blip r:embed="rId4"/>
                <a:stretch>
                  <a:fillRect l="-4278" r="-427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9" name="yt_shape_10159"/>
          <p:cNvSpPr txBox="1"/>
          <p:nvPr/>
        </p:nvSpPr>
        <p:spPr>
          <a:xfrm>
            <a:off x="479376" y="1240588"/>
            <a:ext cx="984885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涉及三角形的高时，易忽略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高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在三角形内还是外的分类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等腰三角形一腰上的高等于腰长的一半，则顶角的度数是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61" name="yt_table_101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835585"/>
              </p:ext>
            </p:extLst>
          </p:nvPr>
        </p:nvGraphicFramePr>
        <p:xfrm>
          <a:off x="479376" y="2199194"/>
          <a:ext cx="5207318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68C7674-F596-9EC7-9702-F0E38C3092FB}"/>
              </a:ext>
            </a:extLst>
          </p:cNvPr>
          <p:cNvSpPr txBox="1"/>
          <p:nvPr/>
        </p:nvSpPr>
        <p:spPr>
          <a:xfrm>
            <a:off x="8695165" y="16692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4" name="yt_shape_10164"/>
          <p:cNvSpPr txBox="1"/>
          <p:nvPr/>
        </p:nvSpPr>
        <p:spPr>
          <a:xfrm>
            <a:off x="539881" y="1280432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63" name="yt_image_10163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80432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66" name="yt_shape_10166"/>
          <p:cNvSpPr txBox="1"/>
          <p:nvPr/>
        </p:nvSpPr>
        <p:spPr>
          <a:xfrm>
            <a:off x="540000" y="19665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70" name="yt_table_1017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02501"/>
              </p:ext>
            </p:extLst>
          </p:nvPr>
        </p:nvGraphicFramePr>
        <p:xfrm>
          <a:off x="539881" y="2926022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3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3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10167" name="yt_shape_10167_skip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21020" y="2870338"/>
            <a:ext cx="1935364" cy="1898775"/>
            <a:chOff x="0" y="0"/>
            <a:chExt cx="1604772" cy="1574433"/>
          </a:xfrm>
        </p:grpSpPr>
        <p:pic>
          <p:nvPicPr>
            <p:cNvPr id="2" name="yt_image_1016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4772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69" name="yt_shape_10169"/>
            <p:cNvSpPr txBox="1"/>
            <p:nvPr/>
          </p:nvSpPr>
          <p:spPr>
            <a:xfrm>
              <a:off x="192922" y="121443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A817C74-D851-C78D-2CB0-620CA58DB065}"/>
              </a:ext>
            </a:extLst>
          </p:cNvPr>
          <p:cNvSpPr txBox="1"/>
          <p:nvPr/>
        </p:nvSpPr>
        <p:spPr>
          <a:xfrm>
            <a:off x="4480652" y="239526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1562</Words>
  <Application>Microsoft Office PowerPoint</Application>
  <PresentationFormat>宽屏</PresentationFormat>
  <Paragraphs>168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2023-11-01T11:52:33Z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