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sldIdLst>
    <p:sldId id="363" r:id="rId3"/>
    <p:sldId id="367" r:id="rId4"/>
    <p:sldId id="371" r:id="rId5"/>
    <p:sldId id="374" r:id="rId6"/>
    <p:sldId id="376" r:id="rId7"/>
    <p:sldId id="380" r:id="rId8"/>
    <p:sldId id="382" r:id="rId9"/>
    <p:sldId id="385" r:id="rId10"/>
    <p:sldId id="388" r:id="rId11"/>
    <p:sldId id="390" r:id="rId12"/>
    <p:sldId id="391" r:id="rId13"/>
    <p:sldId id="395" r:id="rId14"/>
    <p:sldId id="393" r:id="rId15"/>
    <p:sldId id="256" r:id="rId16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66" d="100"/>
          <a:sy n="66" d="100"/>
        </p:scale>
        <p:origin x="644" y="48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slide" Target="slides/slide14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2023/11/3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pn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2" name="yt_shape_13932"/>
          <p:cNvSpPr txBox="1"/>
          <p:nvPr/>
        </p:nvSpPr>
        <p:spPr>
          <a:xfrm>
            <a:off x="539881" y="1363265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931" name="yt_image_13931" title="H_50.94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363265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34" name="yt_shape_13934"/>
          <p:cNvSpPr txBox="1"/>
          <p:nvPr/>
        </p:nvSpPr>
        <p:spPr>
          <a:xfrm>
            <a:off x="540000" y="2060848"/>
            <a:ext cx="11532664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形如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为常数，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的函数，叫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一次函数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一次函数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为常数，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也叫做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正比例函数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，其中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叫做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比例系数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9C24468B-6D96-0484-A8BB-372389D85FE3}"/>
              </a:ext>
            </a:extLst>
          </p:cNvPr>
          <p:cNvSpPr txBox="1"/>
          <p:nvPr/>
        </p:nvSpPr>
        <p:spPr>
          <a:xfrm>
            <a:off x="7296877" y="2014042"/>
            <a:ext cx="1704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一次函数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40996904-6FC8-EB21-C90D-36077947A5E9}"/>
              </a:ext>
            </a:extLst>
          </p:cNvPr>
          <p:cNvSpPr txBox="1"/>
          <p:nvPr/>
        </p:nvSpPr>
        <p:spPr>
          <a:xfrm>
            <a:off x="6382477" y="2489530"/>
            <a:ext cx="2008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正比例函数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8407783-D0AE-BDCE-E620-42DAF46A75E2}"/>
              </a:ext>
            </a:extLst>
          </p:cNvPr>
          <p:cNvSpPr txBox="1"/>
          <p:nvPr/>
        </p:nvSpPr>
        <p:spPr>
          <a:xfrm>
            <a:off x="10175013" y="2489530"/>
            <a:ext cx="1393595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比例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系</a:t>
            </a:r>
            <a:r>
              <a:rPr lang="zh-CN" altLang="zh-CN" sz="2400" dirty="0">
                <a:solidFill>
                  <a:srgbClr val="FF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数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0" name="yt_shape_13990"/>
          <p:cNvSpPr txBox="1"/>
          <p:nvPr/>
        </p:nvSpPr>
        <p:spPr>
          <a:xfrm>
            <a:off x="540000" y="112474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已知：如图，在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Rt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∠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90°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上运动，点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不与点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重合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设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PC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，若用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APB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的面积，求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的函数表达式及自变量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的取值范围，并说明它是一次函数还是正比例函数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994" name="yt_shape_13994"/>
          <p:cNvSpPr txBox="1"/>
          <p:nvPr/>
        </p:nvSpPr>
        <p:spPr>
          <a:xfrm>
            <a:off x="539881" y="4391828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991" name="yt_shape_13991" title="H_127.93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358184" y="2773671"/>
            <a:ext cx="2293815" cy="1940809"/>
            <a:chOff x="0" y="0"/>
            <a:chExt cx="1920240" cy="1624725"/>
          </a:xfrm>
        </p:grpSpPr>
        <p:pic>
          <p:nvPicPr>
            <p:cNvPr id="2" name="yt_image_13991">
              <a:extLst>
                <a:ext uri="">
                  <a16:creationId xmlns:a14="http://schemas.microsoft.com/office/drawing/2010/main" xmlns:mc="http://schemas.openxmlformats.org/markup-compatibility/2006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20240" cy="1228725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93" name="yt_shape_13993"/>
            <p:cNvSpPr txBox="1"/>
            <p:nvPr/>
          </p:nvSpPr>
          <p:spPr>
            <a:xfrm>
              <a:off x="350656" y="1264725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14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yt_shape_13995"/>
              <p:cNvSpPr txBox="1"/>
              <p:nvPr/>
            </p:nvSpPr>
            <p:spPr>
              <a:xfrm>
                <a:off x="539881" y="2628979"/>
                <a:ext cx="4693593" cy="3224922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解：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∵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BC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CP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PB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·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AC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×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6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24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3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1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＜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8</a:t>
                </a: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它是一次函数，但不是正比例函数</a:t>
                </a:r>
                <a:r>
                  <a:rPr lang="en-US" altLang="zh-CN" sz="2400" b="0" i="0" u="none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7" name="yt_shape_13995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39881" y="2628979"/>
                <a:ext cx="4693593" cy="3224922"/>
              </a:xfrm>
              <a:prstGeom prst="rect">
                <a:avLst/>
              </a:prstGeom>
              <a:blipFill>
                <a:blip r:embed="rId3"/>
                <a:stretch>
                  <a:fillRect l="-4026" t="-1512" r="-2987" b="-5104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8" name="文本框 7">
            <a:extLst>
              <a:ext uri="{FF2B5EF4-FFF2-40B4-BE49-F238E27FC236}">
                <a16:creationId xmlns:a16="http://schemas.microsoft.com/office/drawing/2014/main" id="{527B8296-51E6-9F88-3148-79A708A39C0B}"/>
              </a:ext>
            </a:extLst>
          </p:cNvPr>
          <p:cNvSpPr txBox="1"/>
          <p:nvPr/>
        </p:nvSpPr>
        <p:spPr>
          <a:xfrm>
            <a:off x="449870" y="2582173"/>
            <a:ext cx="33788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BC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CP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BAB33DEC-AA79-5E5B-93CC-D0DD2FA20485}"/>
              </a:ext>
            </a:extLst>
          </p:cNvPr>
          <p:cNvSpPr txBox="1"/>
          <p:nvPr/>
        </p:nvSpPr>
        <p:spPr>
          <a:xfrm>
            <a:off x="449870" y="3057661"/>
            <a:ext cx="1829499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PB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57FD0CB-7A55-2A4B-79E3-B45758DB6D7D}"/>
                  </a:ext>
                </a:extLst>
              </p:cNvPr>
              <p:cNvSpPr txBox="1"/>
              <p:nvPr/>
            </p:nvSpPr>
            <p:spPr>
              <a:xfrm>
                <a:off x="449870" y="3533149"/>
                <a:ext cx="1915224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PB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·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AC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0" name="文本框 9">
                <a:extLst>
                  <a:ext uri="{FF2B5EF4-FFF2-40B4-BE49-F238E27FC236}">
                    <a16:creationId xmlns:a16="http://schemas.microsoft.com/office/drawing/2014/main" id="{B57FD0CB-7A55-2A4B-79E3-B45758DB6D7D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49870" y="3533149"/>
                <a:ext cx="1915224" cy="765061"/>
              </a:xfrm>
              <a:prstGeom prst="rect">
                <a:avLst/>
              </a:prstGeom>
              <a:blipFill>
                <a:blip r:embed="rId4"/>
                <a:stretch>
                  <a:fillRect l="-5096" r="-5096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2F5B3C7-A75B-7099-8D1D-110B3E8CD520}"/>
                  </a:ext>
                </a:extLst>
              </p:cNvPr>
              <p:cNvSpPr txBox="1"/>
              <p:nvPr/>
            </p:nvSpPr>
            <p:spPr>
              <a:xfrm>
                <a:off x="855993" y="4173226"/>
                <a:ext cx="2577211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8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×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6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11" name="文本框 10">
                <a:extLst>
                  <a:ext uri="{FF2B5EF4-FFF2-40B4-BE49-F238E27FC236}">
                    <a16:creationId xmlns:a16="http://schemas.microsoft.com/office/drawing/2014/main" id="{62F5B3C7-A75B-7099-8D1D-110B3E8CD520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855993" y="4173226"/>
                <a:ext cx="2577211" cy="765061"/>
              </a:xfrm>
              <a:prstGeom prst="rect">
                <a:avLst/>
              </a:prstGeom>
              <a:blipFill>
                <a:blip r:embed="rId5"/>
                <a:stretch>
                  <a:fillRect l="-3546" r="-3783" b="-32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12" name="文本框 11">
            <a:extLst>
              <a:ext uri="{FF2B5EF4-FFF2-40B4-BE49-F238E27FC236}">
                <a16:creationId xmlns:a16="http://schemas.microsoft.com/office/drawing/2014/main" id="{E0460698-1E67-8606-46F2-2FC2D98EC7F0}"/>
              </a:ext>
            </a:extLst>
          </p:cNvPr>
          <p:cNvSpPr txBox="1"/>
          <p:nvPr/>
        </p:nvSpPr>
        <p:spPr>
          <a:xfrm>
            <a:off x="855993" y="4854084"/>
            <a:ext cx="3116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04A994DE-4E46-706A-0867-78C90F95237E}"/>
              </a:ext>
            </a:extLst>
          </p:cNvPr>
          <p:cNvSpPr txBox="1"/>
          <p:nvPr/>
        </p:nvSpPr>
        <p:spPr>
          <a:xfrm>
            <a:off x="449870" y="5351536"/>
            <a:ext cx="4828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它是一次函数，但不是正比例函数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0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1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uild="allAtOnce"/>
      <p:bldP spid="9" grpId="0" build="allAtOnce"/>
      <p:bldP spid="10" grpId="0" build="allAtOnce"/>
      <p:bldP spid="11" grpId="0" build="allAtOnce"/>
      <p:bldP spid="12" grpId="0" build="allAtOnce"/>
      <p:bldP spid="13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98" name="yt_shape_13998"/>
          <p:cNvSpPr txBox="1"/>
          <p:nvPr/>
        </p:nvSpPr>
        <p:spPr>
          <a:xfrm>
            <a:off x="540000" y="900000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997" name="yt_image_13997" title="H_50.94">
            <a:extLst>
              <a:ext uri="">
                <a16:creationId xmlns:a14="http://schemas.microsoft.com/office/drawing/2010/main" xmlns:a16="http://schemas.microsoft.com/office/drawing/2014/main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00000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00" name="yt_shape_14000"/>
          <p:cNvSpPr txBox="1"/>
          <p:nvPr/>
        </p:nvSpPr>
        <p:spPr>
          <a:xfrm>
            <a:off x="540120" y="159758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模型观念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某市为了鼓励市民节约用水，规定自来水的收费标准如下表：</a:t>
            </a:r>
          </a:p>
        </p:txBody>
      </p:sp>
      <p:graphicFrame>
        <p:nvGraphicFramePr>
          <p:cNvPr id="14001" name="yt_table_14001" title="H_2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34340502"/>
              </p:ext>
            </p:extLst>
          </p:nvPr>
        </p:nvGraphicFramePr>
        <p:xfrm>
          <a:off x="540000" y="2709382"/>
          <a:ext cx="11112000" cy="2743200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468468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642732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每月每户用水量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每吨价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不超过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吨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包括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吨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部分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超过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吨而不超过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吨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包括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吨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部分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超过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吨部分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1.50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4003" name="yt_shape_14003"/>
          <p:cNvSpPr txBox="1"/>
          <p:nvPr/>
        </p:nvSpPr>
        <p:spPr>
          <a:xfrm>
            <a:off x="540000" y="5721977"/>
            <a:ext cx="845244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现已知胡老师家四月份用水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吨，则应缴水费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11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3EB588B6-410D-8C06-B272-4D37BD10BD17}"/>
              </a:ext>
            </a:extLst>
          </p:cNvPr>
          <p:cNvSpPr txBox="1"/>
          <p:nvPr/>
        </p:nvSpPr>
        <p:spPr>
          <a:xfrm>
            <a:off x="7612789" y="5675171"/>
            <a:ext cx="77838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05" name="yt_shape_14005"/>
          <p:cNvSpPr txBox="1"/>
          <p:nvPr/>
        </p:nvSpPr>
        <p:spPr>
          <a:xfrm>
            <a:off x="449989" y="2635503"/>
            <a:ext cx="969496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若已知胡老师家五月份的水费为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17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元，问他家五月份用水多少吨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？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A15EB1D-DECC-50FB-AC45-4352E713A818}"/>
                  </a:ext>
                </a:extLst>
              </p:cNvPr>
              <p:cNvSpPr txBox="1"/>
              <p:nvPr/>
            </p:nvSpPr>
            <p:spPr>
              <a:xfrm>
                <a:off x="635155" y="960382"/>
                <a:ext cx="5863590" cy="1854213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解：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d>
                      <m:dPr>
                        <m:begChr m:val="{"/>
                        <m:endChr m:val=""/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dPr>
                      <m:e>
                        <m:eqArr>
                          <m:eqArrPr>
                            <m:ctrlP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eqArrPr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0≤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≤10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0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75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10&lt;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≤20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,</m:t>
                            </m:r>
                          </m:e>
                          <m:e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&amp;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−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17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.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5</m:t>
                            </m:r>
                            <m:r>
                              <a:rPr kumimoji="0" lang="zh-CN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（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𝑥</m:t>
                            </m:r>
                            <m: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&gt;20</m:t>
                            </m:r>
                            <m:r>
                              <a:rPr kumimoji="0" lang="en-US" altLang="zh-CN" sz="2400" b="0" i="1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)</m:t>
                            </m:r>
                            <m:r>
                              <m:rPr>
                                <m:nor/>
                              </m:rPr>
                              <a:rPr kumimoji="0" lang="en-US" altLang="zh-CN" sz="2400" b="0" i="0" strike="noStrike" kern="1200" cap="none" spc="0" normalizeH="0" baseline="0" noProof="0">
                                <a:ln>
                                  <a:noFill/>
                                </a:ln>
                                <a:solidFill>
                                  <a:srgbClr val="FF0000"/>
                                </a:solidFill>
                                <a:effectLst/>
                                <a:uLnTx/>
                                <a:uFillTx/>
                                <a:latin typeface="Times New Roman" panose="02040503050406030204" pitchFamily="48" charset="0"/>
                                <a:ea typeface="宋体" panose="02040503050406030204" pitchFamily="48" charset="0"/>
                              </a:rPr>
                              <m:t>;</m:t>
                            </m:r>
                          </m:e>
                        </m:eqArr>
                      </m:e>
                    </m:d>
                  </m:oMath>
                </a14:m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2" name="文本框 1">
                <a:extLst>
                  <a:ext uri="{FF2B5EF4-FFF2-40B4-BE49-F238E27FC236}">
                    <a16:creationId xmlns:a16="http://schemas.microsoft.com/office/drawing/2014/main" id="{7A15EB1D-DECC-50FB-AC45-4352E713A81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35155" y="960382"/>
                <a:ext cx="5863590" cy="1854213"/>
              </a:xfrm>
              <a:prstGeom prst="rect">
                <a:avLst/>
              </a:prstGeom>
              <a:blipFill>
                <a:blip r:embed="rId2"/>
                <a:stretch>
                  <a:fillRect l="-1559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3" name="文本框 2">
            <a:extLst>
              <a:ext uri="{FF2B5EF4-FFF2-40B4-BE49-F238E27FC236}">
                <a16:creationId xmlns:a16="http://schemas.microsoft.com/office/drawing/2014/main" id="{31BF3010-19BA-06FF-078B-A867FFE24024}"/>
              </a:ext>
            </a:extLst>
          </p:cNvPr>
          <p:cNvSpPr txBox="1"/>
          <p:nvPr/>
        </p:nvSpPr>
        <p:spPr>
          <a:xfrm>
            <a:off x="449989" y="3089283"/>
            <a:ext cx="5783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知当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CA64256A-AE94-A98E-F12D-EFE73A665F66}"/>
              </a:ext>
            </a:extLst>
          </p:cNvPr>
          <p:cNvSpPr txBox="1"/>
          <p:nvPr/>
        </p:nvSpPr>
        <p:spPr>
          <a:xfrm>
            <a:off x="449989" y="3564771"/>
            <a:ext cx="4183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B60D5E9-123D-07C8-D62B-7AB136FDEC7F}"/>
              </a:ext>
            </a:extLst>
          </p:cNvPr>
          <p:cNvSpPr txBox="1"/>
          <p:nvPr/>
        </p:nvSpPr>
        <p:spPr>
          <a:xfrm>
            <a:off x="449989" y="4040259"/>
            <a:ext cx="3116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50493996-AFA1-2CDF-4CE6-492B52ABE7D1}"/>
              </a:ext>
            </a:extLst>
          </p:cNvPr>
          <p:cNvSpPr txBox="1"/>
          <p:nvPr/>
        </p:nvSpPr>
        <p:spPr>
          <a:xfrm>
            <a:off x="449989" y="4515747"/>
            <a:ext cx="49457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∵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BA587994-22D3-54C9-6A59-515F44F40CC3}"/>
              </a:ext>
            </a:extLst>
          </p:cNvPr>
          <p:cNvSpPr txBox="1"/>
          <p:nvPr/>
        </p:nvSpPr>
        <p:spPr>
          <a:xfrm>
            <a:off x="449989" y="4991235"/>
            <a:ext cx="2753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B29B2ABA-65A2-AAAE-2861-309460956573}"/>
              </a:ext>
            </a:extLst>
          </p:cNvPr>
          <p:cNvSpPr txBox="1"/>
          <p:nvPr/>
        </p:nvSpPr>
        <p:spPr>
          <a:xfrm>
            <a:off x="1988932" y="5376583"/>
            <a:ext cx="122942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文本框 8">
            <a:extLst>
              <a:ext uri="{FF2B5EF4-FFF2-40B4-BE49-F238E27FC236}">
                <a16:creationId xmlns:a16="http://schemas.microsoft.com/office/drawing/2014/main" id="{AE41E80A-887F-008C-A15D-0B3E7A70B0DA}"/>
              </a:ext>
            </a:extLst>
          </p:cNvPr>
          <p:cNvSpPr txBox="1"/>
          <p:nvPr/>
        </p:nvSpPr>
        <p:spPr>
          <a:xfrm>
            <a:off x="449989" y="5879619"/>
            <a:ext cx="3304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即他家五月份用水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吨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1" name="矩形 10"/>
          <p:cNvSpPr/>
          <p:nvPr/>
        </p:nvSpPr>
        <p:spPr>
          <a:xfrm>
            <a:off x="283182" y="925216"/>
            <a:ext cx="10225136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写出每月每户的水费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与用水量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吨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之间的函数关系式；</a:t>
            </a:r>
          </a:p>
        </p:txBody>
      </p:sp>
      <p:graphicFrame>
        <p:nvGraphicFramePr>
          <p:cNvPr id="13" name="yt_table_14001" title="H_21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221295035"/>
              </p:ext>
            </p:extLst>
          </p:nvPr>
        </p:nvGraphicFramePr>
        <p:xfrm>
          <a:off x="6127539" y="3402433"/>
          <a:ext cx="5593235" cy="3218688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338013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1310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457200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每月每户用水量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每吨价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不超过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吨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包括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吨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部分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22960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超过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吨而不超过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吨</a:t>
                      </a:r>
                    </a:p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包括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吨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部分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57200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超过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吨部分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30000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1.50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9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010" name="yt_shape_14010"/>
          <p:cNvSpPr txBox="1"/>
          <p:nvPr/>
        </p:nvSpPr>
        <p:spPr>
          <a:xfrm>
            <a:off x="5406686" y="2892825"/>
            <a:ext cx="1279068" cy="288156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1600" b="0" i="0" u="none" spc="9574">
                <a:solidFill>
                  <a:srgbClr val="1EE3CF"/>
                </a:solidFill>
                <a:effectLst/>
                <a:latin typeface="Times New Roman" pitchFamily="16"/>
                <a:ea typeface="宋体" pitchFamily="16"/>
              </a:rPr>
              <a:t> </a:t>
            </a:r>
          </a:p>
        </p:txBody>
      </p:sp>
      <p:pic>
        <p:nvPicPr>
          <p:cNvPr id="14009" name="yt_image_14009">
            <a:extLst>
              <a:ext uri="">
                <a16:creationId xmlns:a14="http://schemas.microsoft.com/office/drawing/2010/main" xmlns:a16="http://schemas.microsoft.com/office/drawing/2014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39416" y="1268413"/>
            <a:ext cx="1266444" cy="32346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4012" name="yt_shape_14012"/>
          <p:cNvSpPr txBox="1"/>
          <p:nvPr/>
        </p:nvSpPr>
        <p:spPr>
          <a:xfrm>
            <a:off x="1805832" y="1881003"/>
            <a:ext cx="8580336" cy="981350"/>
          </a:xfrm>
          <a:prstGeom prst="rect">
            <a:avLst/>
          </a:prstGeom>
          <a:ln>
            <a:solidFill>
              <a:srgbClr val="000000"/>
            </a:solidFill>
          </a:ln>
        </p:spPr>
        <p:txBody>
          <a:bodyPr vert="horz" wrap="square" lIns="72000" tIns="0" rIns="72000" bIns="72000" rtlCol="0">
            <a:spAutoFit/>
          </a:bodyPr>
          <a:lstStyle/>
          <a:p>
            <a:pPr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注意掌握一次函数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的定义条件是：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、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为常数，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，且自变量的次数只能为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37" name="yt_shape_13937"/>
          <p:cNvSpPr txBox="1"/>
          <p:nvPr/>
        </p:nvSpPr>
        <p:spPr>
          <a:xfrm>
            <a:off x="540000" y="913514"/>
            <a:ext cx="4147097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526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936" name="yt_image_13936" title="H_51.39">
            <a:extLst>
              <a:ext uri="">
                <a16:creationId xmlns:a14="http://schemas.microsoft.com/office/drawing/2010/main" xmlns:a16="http://schemas.microsoft.com/office/drawing/2014/main" xmlns:m="http://schemas.openxmlformats.org/officeDocument/2006/math" xmlns:p14="http://schemas.microsoft.com/office/powerpoint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40000" y="913514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39" name="yt_shape_13939"/>
          <p:cNvSpPr txBox="1"/>
          <p:nvPr/>
        </p:nvSpPr>
        <p:spPr>
          <a:xfrm>
            <a:off x="540000" y="1616811"/>
            <a:ext cx="567783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一次函数与正比例函数的定义</a:t>
            </a:r>
          </a:p>
        </p:txBody>
      </p:sp>
      <p:sp>
        <p:nvSpPr>
          <p:cNvPr id="13940" name="yt_shape_13940"/>
          <p:cNvSpPr txBox="1"/>
          <p:nvPr/>
        </p:nvSpPr>
        <p:spPr>
          <a:xfrm>
            <a:off x="540000" y="2116376"/>
            <a:ext cx="686405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的函数中，是正比例函数的为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941" name="yt_table_13941" title="H_99.9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01761610"/>
                  </p:ext>
                </p:extLst>
              </p:nvPr>
            </p:nvGraphicFramePr>
            <p:xfrm>
              <a:off x="540000" y="2595679"/>
              <a:ext cx="4756087" cy="1346454"/>
            </p:xfrm>
            <a:graphic>
              <a:graphicData uri="http://schemas.openxmlformats.org/drawingml/2006/table">
                <a:tbl>
                  <a:tblPr/>
                  <a:tblGrid>
                    <a:gridCol w="2930843">
                      <a:extLst>
                        <a:ext uri="{9D8B030D-6E8A-4147-A177-3AD203B41FA5}">
                          <a16:colId xmlns:a16="http://schemas.microsoft.com/office/drawing/2014/main" val="10486"/>
                        </a:ext>
                      </a:extLst>
                    </a:gridCol>
                    <a:gridCol w="1825244">
                      <a:extLst>
                        <a:ext uri="{9D8B030D-6E8A-4147-A177-3AD203B41FA5}">
                          <a16:colId xmlns:a16="http://schemas.microsoft.com/office/drawing/2014/main" val="10487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8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𝑥</m:t>
                                  </m:r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+1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49"/>
                      </a:ext>
                    </a:extLst>
                  </a:tr>
                </a:tbl>
              </a:graphicData>
            </a:graphic>
          </p:graphicFrame>
        </mc:Choice>
        <mc:Fallback xmlns:a16="http://schemas.microsoft.com/office/drawing/2014/main" xmlns:m="http://schemas.openxmlformats.org/officeDocument/2006/math" xmlns:p14="http://schemas.microsoft.com/office/powerpoint/2010/main" xmlns="">
          <p:graphicFrame>
            <p:nvGraphicFramePr>
              <p:cNvPr id="13941" name="yt_table_13941" descr="{&quot;rangeId&quot;:4,&quot;type&quot;:&quot;Option&quot;}" title="H_99.90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501761610"/>
                  </p:ext>
                </p:extLst>
              </p:nvPr>
            </p:nvGraphicFramePr>
            <p:xfrm>
              <a:off x="540000" y="2582165"/>
              <a:ext cx="4756087" cy="1268794"/>
            </p:xfrm>
            <a:graphic>
              <a:graphicData uri="http://schemas.openxmlformats.org/drawingml/2006/table">
                <a:tbl>
                  <a:tblPr/>
                  <a:tblGrid>
                    <a:gridCol w="2930843">
                      <a:extLst>
                        <a:ext uri="{9D8B030D-6E8A-4147-A177-3AD203B41FA5}">
                          <a16:colId xmlns:a16="http://schemas.microsoft.com/office/drawing/2014/main" val="10486"/>
                        </a:ext>
                      </a:extLst>
                    </a:gridCol>
                    <a:gridCol w="1825244">
                      <a:extLst>
                        <a:ext uri="{9D8B030D-6E8A-4147-A177-3AD203B41FA5}">
                          <a16:colId xmlns:a16="http://schemas.microsoft.com/office/drawing/2014/main" val="10487"/>
                        </a:ext>
                      </a:extLst>
                    </a:gridCol>
                  </a:tblGrid>
                  <a:tr h="63608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0333" b="-115238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48"/>
                      </a:ext>
                    </a:extLst>
                  </a:tr>
                  <a:tr h="632714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t="-100962" r="-62370" b="-16346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3"/>
                          <a:stretch>
                            <a:fillRect l="-160333" t="-100962" b="-16346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49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13942" name="yt_shape_13942"/>
          <p:cNvSpPr txBox="1"/>
          <p:nvPr/>
        </p:nvSpPr>
        <p:spPr>
          <a:xfrm>
            <a:off x="540000" y="3914981"/>
            <a:ext cx="7303281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mx</a:t>
            </a:r>
            <a:r>
              <a:rPr lang="en-US" altLang="zh-CN" sz="2400" b="0" i="1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baseline="3000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是一次函数，则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43" name="yt_table_13943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375856782"/>
              </p:ext>
            </p:extLst>
          </p:nvPr>
        </p:nvGraphicFramePr>
        <p:xfrm>
          <a:off x="540000" y="4394284"/>
          <a:ext cx="4489768" cy="950976"/>
        </p:xfrm>
        <a:graphic>
          <a:graphicData uri="http://schemas.openxmlformats.org/drawingml/2006/table">
            <a:tbl>
              <a:tblPr/>
              <a:tblGrid>
                <a:gridCol w="2930843">
                  <a:extLst>
                    <a:ext uri="{9D8B030D-6E8A-4147-A177-3AD203B41FA5}">
                      <a16:colId xmlns:a16="http://schemas.microsoft.com/office/drawing/2014/main" val="10488"/>
                    </a:ext>
                  </a:extLst>
                </a:gridCol>
                <a:gridCol w="1558925">
                  <a:extLst>
                    <a:ext uri="{9D8B030D-6E8A-4147-A177-3AD203B41FA5}">
                      <a16:colId xmlns:a16="http://schemas.microsoft.com/office/drawing/2014/main" val="10489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≠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或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＞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1"/>
                  </a:ext>
                </a:extLst>
              </a:tr>
            </a:tbl>
          </a:graphicData>
        </a:graphic>
      </p:graphicFrame>
      <p:sp>
        <p:nvSpPr>
          <p:cNvPr id="13945" name="yt_shape_13945"/>
          <p:cNvSpPr txBox="1"/>
          <p:nvPr/>
        </p:nvSpPr>
        <p:spPr>
          <a:xfrm>
            <a:off x="540119" y="539583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攀枝花市中考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＝（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时，它是一次函数，当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时，它是正比例函数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pic>
        <p:nvPicPr>
          <p:cNvPr id="3" name="yt_shape_1698822755367" title="H_28.801733">
            <a:extLst>
              <a:ext uri="{FF2B5EF4-FFF2-40B4-BE49-F238E27FC236}">
                <a16:creationId xmlns:a16="http://schemas.microsoft.com/office/drawing/2014/main" id="{5BE5F2FF-49F1-44E9-CE06-FDE7549C1EB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40000" y="1656138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4685D11B-7583-C136-2465-B781098FAEB9}"/>
              </a:ext>
            </a:extLst>
          </p:cNvPr>
          <p:cNvSpPr txBox="1"/>
          <p:nvPr/>
        </p:nvSpPr>
        <p:spPr>
          <a:xfrm>
            <a:off x="6587264" y="2069570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E5B9094A-7F72-48E8-C14F-37A43BD7AB5B}"/>
              </a:ext>
            </a:extLst>
          </p:cNvPr>
          <p:cNvSpPr txBox="1"/>
          <p:nvPr/>
        </p:nvSpPr>
        <p:spPr>
          <a:xfrm>
            <a:off x="7022239" y="386817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9DA347D-A674-8FBD-BB62-AF3950C8B162}"/>
              </a:ext>
            </a:extLst>
          </p:cNvPr>
          <p:cNvSpPr txBox="1"/>
          <p:nvPr/>
        </p:nvSpPr>
        <p:spPr>
          <a:xfrm>
            <a:off x="8160596" y="5349032"/>
            <a:ext cx="9420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6569DDE3-C75C-9466-0255-312A914DE605}"/>
              </a:ext>
            </a:extLst>
          </p:cNvPr>
          <p:cNvSpPr txBox="1"/>
          <p:nvPr/>
        </p:nvSpPr>
        <p:spPr>
          <a:xfrm>
            <a:off x="2109046" y="5824520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  <p:bldP spid="6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46" name="yt_shape_13946"/>
              <p:cNvSpPr txBox="1"/>
              <p:nvPr/>
            </p:nvSpPr>
            <p:spPr>
              <a:xfrm>
                <a:off x="551384" y="1268413"/>
                <a:ext cx="9108263" cy="3237425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4.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已知函数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为何值时，这个函数是一次函数？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 smtClean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：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根据一次函数的定义，可得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，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时，这个函数是一次函数；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（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根据正比例函数的定义，可得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10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且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2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0.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解得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∴</a:t>
                </a:r>
                <a:r>
                  <a:rPr lang="en-US" altLang="zh-CN" sz="2400" b="0" i="1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lang="en-US" altLang="zh-CN" sz="2400" b="0" i="1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lang="en-US" altLang="zh-CN" sz="2400" b="0" i="0" smtClean="0">
                            <a:solidFill>
                              <a:srgbClr val="FE0000">
                                <a:alpha val="0"/>
                              </a:srgbClr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lang="zh-CN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楷体" pitchFamily="24"/>
                  </a:rPr>
                  <a:t>时，这个函数是正比例函数</a:t>
                </a:r>
                <a:r>
                  <a:rPr lang="en-US" altLang="zh-CN" sz="2400" b="0" i="0" u="none" dirty="0">
                    <a:solidFill>
                      <a:srgbClr val="FF0000">
                        <a:alpha val="0"/>
                      </a:srgbClr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  <a:r>
                  <a:rPr lang="zh-CN" altLang="zh-CN" sz="100" b="0" i="0" u="none" dirty="0">
                    <a:noFill/>
                    <a:effectLst/>
                    <a:latin typeface="Times New Roman"/>
                    <a:ea typeface="宋体"/>
                  </a:rPr>
                  <a:t>⁠</a:t>
                </a:r>
              </a:p>
            </p:txBody>
          </p:sp>
        </mc:Choice>
        <mc:Fallback xmlns="">
          <p:sp>
            <p:nvSpPr>
              <p:cNvPr id="13946" name="yt_shape_13946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551384" y="1268413"/>
                <a:ext cx="9108263" cy="3237425"/>
              </a:xfrm>
              <a:prstGeom prst="rect">
                <a:avLst/>
              </a:prstGeom>
              <a:blipFill>
                <a:blip r:embed="rId2"/>
                <a:stretch>
                  <a:fillRect l="-2007" t="-1507" r="-1070" b="-2448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CF5F454D-5E34-8CB6-D297-7CF295E34E45}"/>
              </a:ext>
            </a:extLst>
          </p:cNvPr>
          <p:cNvSpPr txBox="1"/>
          <p:nvPr/>
        </p:nvSpPr>
        <p:spPr>
          <a:xfrm>
            <a:off x="461373" y="2171929"/>
            <a:ext cx="68015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根据一次函数的定义，可得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119FF11F-FEE1-DC03-DA63-E9DA8D927983}"/>
              </a:ext>
            </a:extLst>
          </p:cNvPr>
          <p:cNvSpPr txBox="1"/>
          <p:nvPr/>
        </p:nvSpPr>
        <p:spPr>
          <a:xfrm>
            <a:off x="461373" y="2647417"/>
            <a:ext cx="497274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m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≠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时，这个函数是一次函数；</a:t>
            </a:r>
            <a:endParaRPr lang="zh-CN" altLang="en-US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F2006A8-2E1D-CFF4-46A8-ED967A79D478}"/>
                  </a:ext>
                </a:extLst>
              </p:cNvPr>
              <p:cNvSpPr txBox="1"/>
              <p:nvPr/>
            </p:nvSpPr>
            <p:spPr>
              <a:xfrm>
                <a:off x="461373" y="3599047"/>
                <a:ext cx="9200262" cy="765061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根据正比例函数的定义，可得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10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≠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且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－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0.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解得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2F2006A8-2E1D-CFF4-46A8-ED967A79D478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3599047"/>
                <a:ext cx="9200262" cy="765061"/>
              </a:xfrm>
              <a:prstGeom prst="rect">
                <a:avLst/>
              </a:prstGeom>
              <a:blipFill>
                <a:blip r:embed="rId3"/>
                <a:stretch>
                  <a:fillRect l="-1060" r="-1060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mc:AlternateContent xmlns:mc="http://schemas.openxmlformats.org/markup-compatibility/2006" xmlns:a14="http://schemas.microsoft.com/office/drawing/2010/main">
        <mc:Choice Requires="a14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D6A8628-1B9E-DACE-9F1C-3AF6978193CC}"/>
                  </a:ext>
                </a:extLst>
              </p:cNvPr>
              <p:cNvSpPr txBox="1"/>
              <p:nvPr/>
            </p:nvSpPr>
            <p:spPr>
              <a:xfrm>
                <a:off x="461373" y="4270496"/>
                <a:ext cx="487273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∴</a:t>
                </a:r>
                <a:r>
                  <a:rPr kumimoji="0" lang="en-US" altLang="zh-CN" sz="2400" b="0" i="1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m</a:t>
                </a:r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时，这个函数是正比例函数</a:t>
                </a:r>
                <a:r>
                  <a:rPr kumimoji="0" lang="en-US" altLang="zh-CN" sz="2400" b="0" i="0" strike="noStrike" kern="1200" cap="none" spc="0" normalizeH="0" baseline="0" noProof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5" name="文本框 4">
                <a:extLst>
                  <a:ext uri="{FF2B5EF4-FFF2-40B4-BE49-F238E27FC236}">
                    <a16:creationId xmlns:a16="http://schemas.microsoft.com/office/drawing/2014/main" id="{8D6A8628-1B9E-DACE-9F1C-3AF6978193CC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61373" y="4270496"/>
                <a:ext cx="4872736" cy="726326"/>
              </a:xfrm>
              <a:prstGeom prst="rect">
                <a:avLst/>
              </a:prstGeom>
              <a:blipFill>
                <a:blip r:embed="rId4"/>
                <a:stretch>
                  <a:fillRect l="-2003" r="-2003" b="-5882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7" name="矩形 6"/>
          <p:cNvSpPr/>
          <p:nvPr/>
        </p:nvSpPr>
        <p:spPr>
          <a:xfrm>
            <a:off x="527177" y="3171085"/>
            <a:ext cx="6101350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为何值时，这个函数是正比例函数？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2" name="yt_shape_13952"/>
          <p:cNvSpPr txBox="1"/>
          <p:nvPr/>
        </p:nvSpPr>
        <p:spPr>
          <a:xfrm>
            <a:off x="479256" y="1234133"/>
            <a:ext cx="5677836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由实际问题列一次函数表达式</a:t>
            </a:r>
          </a:p>
        </p:txBody>
      </p:sp>
      <p:sp>
        <p:nvSpPr>
          <p:cNvPr id="13953" name="yt_shape_13953"/>
          <p:cNvSpPr txBox="1"/>
          <p:nvPr/>
        </p:nvSpPr>
        <p:spPr>
          <a:xfrm>
            <a:off x="479376" y="1733698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如果每盒圆珠笔有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支，售价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元，那么圆珠笔的销售额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与圆珠笔的销售支数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之间的函数表达式是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mc:AlternateContent xmlns:mc="http://schemas.openxmlformats.org/markup-compatibility/2006" xmlns:a14="http://schemas.microsoft.com/office/drawing/2010/main">
        <mc:Choice Requires="a14">
          <p:graphicFrame>
            <p:nvGraphicFramePr>
              <p:cNvPr id="13954" name="yt_table_13954" title="H_9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14386576"/>
                  </p:ext>
                </p:extLst>
              </p:nvPr>
            </p:nvGraphicFramePr>
            <p:xfrm>
              <a:off x="479256" y="2693133"/>
              <a:ext cx="4388168" cy="1346327"/>
            </p:xfrm>
            <a:graphic>
              <a:graphicData uri="http://schemas.openxmlformats.org/drawingml/2006/table">
                <a:tbl>
                  <a:tblPr/>
                  <a:tblGrid>
                    <a:gridCol w="2675255">
                      <a:extLst>
                        <a:ext uri="{9D8B030D-6E8A-4147-A177-3AD203B41FA5}">
                          <a16:colId xmlns:a16="http://schemas.microsoft.com/office/drawing/2014/main" val="10490"/>
                        </a:ext>
                      </a:extLst>
                    </a:gridCol>
                    <a:gridCol w="1712913">
                      <a:extLst>
                        <a:ext uri="{9D8B030D-6E8A-4147-A177-3AD203B41FA5}">
                          <a16:colId xmlns:a16="http://schemas.microsoft.com/office/drawing/2014/main" val="1049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3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2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12</m:t>
                                  </m:r>
                                </m:den>
                              </m:f>
                            </m:oMath>
                          </a14:m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53"/>
                      </a:ext>
                    </a:extLst>
                  </a:tr>
                </a:tbl>
              </a:graphicData>
            </a:graphic>
          </p:graphicFrame>
        </mc:Choice>
        <mc:Fallback xmlns="">
          <p:graphicFrame>
            <p:nvGraphicFramePr>
              <p:cNvPr id="13954" name="yt_table_13954" title="H_99.89504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914386576"/>
                  </p:ext>
                </p:extLst>
              </p:nvPr>
            </p:nvGraphicFramePr>
            <p:xfrm>
              <a:off x="479256" y="2693133"/>
              <a:ext cx="4388168" cy="1346327"/>
            </p:xfrm>
            <a:graphic>
              <a:graphicData uri="http://schemas.openxmlformats.org/drawingml/2006/table">
                <a:tbl>
                  <a:tblPr/>
                  <a:tblGrid>
                    <a:gridCol w="2675255">
                      <a:extLst>
                        <a:ext uri="{9D8B030D-6E8A-4147-A177-3AD203B41FA5}">
                          <a16:colId xmlns:a16="http://schemas.microsoft.com/office/drawing/2014/main" val="10490"/>
                        </a:ext>
                      </a:extLst>
                    </a:gridCol>
                    <a:gridCol w="1712913">
                      <a:extLst>
                        <a:ext uri="{9D8B030D-6E8A-4147-A177-3AD203B41FA5}">
                          <a16:colId xmlns:a16="http://schemas.microsoft.com/office/drawing/2014/main" val="10491"/>
                        </a:ext>
                      </a:extLst>
                    </a:gridCol>
                  </a:tblGrid>
                  <a:tr h="67487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r="-63864" b="-10991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6584" b="-10991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52"/>
                      </a:ext>
                    </a:extLst>
                  </a:tr>
                  <a:tr h="671449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y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12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x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l="-156584" t="-100000" b="-9910"/>
                          </a:stretch>
                        </a:blipFill>
                      </a:tcPr>
                    </a:tc>
                    <a:extLst>
                      <a:ext uri="{0D108BD9-81ED-4DB2-BD59-A6C34878D82A}">
                        <a16:rowId xmlns:a16="http://schemas.microsoft.com/office/drawing/2014/main" val="10353"/>
                      </a:ext>
                    </a:extLst>
                  </a:tr>
                </a:tbl>
              </a:graphicData>
            </a:graphic>
          </p:graphicFrame>
        </mc:Fallback>
      </mc:AlternateContent>
      <p:pic>
        <p:nvPicPr>
          <p:cNvPr id="3" name="yt_shape_1698822755553" title="H_28.801733">
            <a:extLst>
              <a:ext uri="{FF2B5EF4-FFF2-40B4-BE49-F238E27FC236}">
                <a16:creationId xmlns:a16="http://schemas.microsoft.com/office/drawing/2014/main" id="{603B8E46-25A5-61E3-E84F-607C9F3957A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79256" y="1273460"/>
            <a:ext cx="1355917" cy="365782"/>
          </a:xfrm>
          <a:prstGeom prst="rect">
            <a:avLst/>
          </a:prstGeom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2395EEBB-B08A-8A5D-8038-6D94B8436FEF}"/>
              </a:ext>
            </a:extLst>
          </p:cNvPr>
          <p:cNvSpPr txBox="1"/>
          <p:nvPr/>
        </p:nvSpPr>
        <p:spPr>
          <a:xfrm>
            <a:off x="4334303" y="2162380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A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55" name="yt_shape_13955"/>
          <p:cNvSpPr txBox="1"/>
          <p:nvPr/>
        </p:nvSpPr>
        <p:spPr>
          <a:xfrm>
            <a:off x="623392" y="1206245"/>
            <a:ext cx="11172624" cy="330930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粮库有粮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400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吨，每天运走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吨，写出剩下的粮食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吨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与运走粮食的天数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天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之间的函数关系式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400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8</a:t>
            </a:r>
            <a:r>
              <a:rPr lang="en-US" altLang="zh-CN" sz="2400" b="0" i="1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，其中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zh-CN" altLang="zh-CN" sz="100" b="0" i="0" spc="-100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 dirty="0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一次</a:t>
            </a:r>
            <a:r>
              <a:rPr lang="zh-CN" altLang="zh-CN" sz="2400" b="0" i="0" u="sng" dirty="0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 dirty="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函数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写出下列各题中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之间的函数表达式，并判断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是否是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的一次函数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民用电费标准是每千瓦时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0.53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元，则电费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与用电量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千瓦时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之间的关系；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0.53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的一次函数；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just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1.5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30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＞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是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的一次函数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A00C152F-662F-907B-AC83-E42644C25D1F}"/>
              </a:ext>
            </a:extLst>
          </p:cNvPr>
          <p:cNvSpPr txBox="1"/>
          <p:nvPr/>
        </p:nvSpPr>
        <p:spPr>
          <a:xfrm>
            <a:off x="3371080" y="1566285"/>
            <a:ext cx="198473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9A5E36D1-FF69-2B64-7CC7-7EC57FD2DD21}"/>
              </a:ext>
            </a:extLst>
          </p:cNvPr>
          <p:cNvSpPr txBox="1"/>
          <p:nvPr/>
        </p:nvSpPr>
        <p:spPr>
          <a:xfrm>
            <a:off x="7187504" y="1566285"/>
            <a:ext cx="11004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一次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B65A4FFC-58D0-F429-B457-18D8251DC78E}"/>
              </a:ext>
            </a:extLst>
          </p:cNvPr>
          <p:cNvSpPr txBox="1"/>
          <p:nvPr/>
        </p:nvSpPr>
        <p:spPr>
          <a:xfrm>
            <a:off x="533381" y="3510501"/>
            <a:ext cx="53973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0.53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的一次函数；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B7908706-8C02-4C4C-77EF-B4D98D8B0787}"/>
              </a:ext>
            </a:extLst>
          </p:cNvPr>
          <p:cNvSpPr txBox="1"/>
          <p:nvPr/>
        </p:nvSpPr>
        <p:spPr>
          <a:xfrm>
            <a:off x="533381" y="5503305"/>
            <a:ext cx="6375769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＞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的一次函数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矩形 6"/>
          <p:cNvSpPr/>
          <p:nvPr/>
        </p:nvSpPr>
        <p:spPr>
          <a:xfrm>
            <a:off x="533381" y="3999531"/>
            <a:ext cx="11262635" cy="153272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just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某车站规定旅客可免费携带不超过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千克的行李，超过部分每千克收取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1.5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元行李费，则旅客需交的行李费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与携带行李的重量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千克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）（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＞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20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的函数表达式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mc:AlternateContent xmlns:mc="http://schemas.openxmlformats.org/markup-compatibility/2006" xmlns:a14="http://schemas.microsoft.com/office/drawing/2010/main">
        <mc:Choice Requires="a14">
          <p:sp>
            <p:nvSpPr>
              <p:cNvPr id="13961" name="yt_shape_13961"/>
              <p:cNvSpPr txBox="1"/>
              <p:nvPr/>
            </p:nvSpPr>
            <p:spPr>
              <a:xfrm>
                <a:off x="623392" y="1244373"/>
                <a:ext cx="8546635" cy="961161"/>
              </a:xfrm>
              <a:prstGeom prst="rect">
                <a:avLst/>
              </a:prstGeom>
            </p:spPr>
            <p:txBody>
              <a:bodyPr vert="horz" wrap="none" lIns="0" tIns="0" rIns="0" bIns="0" rtlCol="0">
                <a:spAutoFit/>
              </a:bodyPr>
              <a:lstStyle/>
              <a:p>
                <a:pPr algn="l" eaLnBrk="1" latinLnBrk="0" hangingPunct="0">
                  <a:lnSpc>
                    <a:spcPct val="129999"/>
                  </a:lnSpc>
                </a:pP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</a:rPr>
                  <a:t>【易错点】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</a:rPr>
                  <a:t>确定一次函数关系时漏掉</a:t>
                </a:r>
                <a:r>
                  <a:rPr lang="en-US" altLang="zh-CN" sz="2400" b="0" i="1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k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宋体" pitchFamily="24"/>
                    <a:ea typeface="宋体" pitchFamily="24"/>
                  </a:rPr>
                  <a:t>≠</a:t>
                </a:r>
                <a:r>
                  <a:rPr lang="en-US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Times New Roman" pitchFamily="24"/>
                  </a:rPr>
                  <a:t>0</a:t>
                </a:r>
                <a:r>
                  <a:rPr lang="zh-CN" altLang="zh-CN" sz="2400" b="0" i="0" u="none" dirty="0">
                    <a:solidFill>
                      <a:srgbClr val="FF0000"/>
                    </a:solidFill>
                    <a:effectLst/>
                    <a:latin typeface="Times New Roman" pitchFamily="24"/>
                    <a:ea typeface="黑体" pitchFamily="24"/>
                  </a:rPr>
                  <a:t>的条件导致错误</a:t>
                </a:r>
              </a:p>
              <a:p>
                <a:pPr algn="l" eaLnBrk="1" latinLnBrk="0" hangingPunct="0">
                  <a:lnSpc>
                    <a:spcPct val="129999"/>
                  </a:lnSpc>
                </a:pP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8.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y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＝（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）</a:t>
                </a:r>
                <a14:m>
                  <m:oMath xmlns:m="http://schemas.openxmlformats.org/officeDocument/2006/math">
                    <m:sSup>
                      <m:sSupPr>
                        <m:ctrlP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sSupPr>
                      <m:e>
                        <m:r>
                          <a:rPr lang="en-US" altLang="zh-CN" sz="2400" b="0" i="1">
                            <a:solidFill>
                              <a:srgbClr val="000000"/>
                            </a:solidFill>
                            <a:effectLst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𝑥</m:t>
                        </m:r>
                      </m:e>
                      <m:sup>
                        <m:sSup>
                          <m:sSupPr>
                            <m:ctrlP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18" charset="0"/>
                                <a:ea typeface="Cambria Math" panose="02040503050406030204" pitchFamily="48" charset="0"/>
                              </a:rPr>
                            </m:ctrlPr>
                          </m:sSupPr>
                          <m:e>
                            <m:r>
                              <a:rPr lang="en-US" altLang="zh-CN" sz="2400" b="0" i="1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𝑚</m:t>
                            </m:r>
                          </m:e>
                          <m:sup>
                            <m:r>
                              <a:rPr lang="en-US" altLang="zh-CN" sz="2400" b="0" i="0">
                                <a:solidFill>
                                  <a:srgbClr val="000000"/>
                                </a:solidFill>
                                <a:effectLst/>
                                <a:latin typeface="Cambria Math" panose="02040503050406030204" pitchFamily="48" charset="0"/>
                                <a:ea typeface="Cambria Math" panose="02040503050406030204" pitchFamily="48" charset="0"/>
                              </a:rPr>
                              <m:t>2</m:t>
                            </m:r>
                          </m:sup>
                        </m:sSup>
                      </m:sup>
                    </m:sSup>
                  </m:oMath>
                </a14:m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宋体" pitchFamily="24"/>
                    <a:ea typeface="宋体" pitchFamily="24"/>
                  </a:rPr>
                  <a:t>＋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是关于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x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的一次函数，则</a:t>
                </a:r>
                <a:r>
                  <a:rPr lang="en-US" altLang="zh-CN" sz="2400" b="0" i="1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m</a:t>
                </a:r>
                <a:r>
                  <a:rPr lang="zh-CN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宋体" pitchFamily="24"/>
                  </a:rPr>
                  <a:t>的值是</a:t>
                </a:r>
                <a:r>
                  <a:rPr lang="zh-CN" altLang="zh-CN" sz="100" b="0" i="0" spc="-100" dirty="0">
                    <a:solidFill>
                      <a:srgbClr val="FF0000"/>
                    </a:solidFill>
                    <a:effectLst/>
                    <a:latin typeface="Times New Roman" pitchFamily="24"/>
                    <a:ea typeface="宋体" pitchFamily="24"/>
                  </a:rPr>
                  <a:t> </a:t>
                </a:r>
                <a:r>
                  <a:rPr lang="zh-CN" altLang="zh-CN" sz="2400" b="0" i="0" u="sng" dirty="0">
                    <a:solidFill>
                      <a:srgbClr val="FF0000"/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宋体" pitchFamily="24"/>
                    <a:ea typeface="宋体" pitchFamily="24"/>
                  </a:rPr>
                  <a:t>－</a:t>
                </a:r>
                <a:r>
                  <a:rPr lang="en-US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Times New Roman" pitchFamily="24"/>
                  </a:rPr>
                  <a:t>1</a:t>
                </a:r>
                <a:r>
                  <a:rPr lang="zh-CN" altLang="zh-CN" sz="2400" b="0" i="0" u="sng" dirty="0">
                    <a:solidFill>
                      <a:srgbClr val="FF0000">
                        <a:alpha val="0"/>
                      </a:srgbClr>
                    </a:solidFill>
                    <a:effectLst/>
                    <a:uFill>
                      <a:solidFill>
                        <a:srgbClr val="000000"/>
                      </a:solidFill>
                    </a:uFill>
                    <a:latin typeface="Times New Roman" pitchFamily="24"/>
                    <a:ea typeface="宋体" pitchFamily="24"/>
                  </a:rPr>
                  <a:t>　</a:t>
                </a:r>
                <a:r>
                  <a:rPr lang="zh-CN" altLang="zh-CN" sz="100" b="0" i="0" spc="-100" dirty="0">
                    <a:noFill/>
                    <a:effectLst/>
                    <a:latin typeface="Times New Roman" pitchFamily="24"/>
                    <a:ea typeface="宋体" pitchFamily="24"/>
                  </a:rPr>
                  <a:t>⁠</a:t>
                </a:r>
                <a:r>
                  <a:rPr lang="en-US" altLang="zh-CN" sz="2400" b="0" i="0" u="none" dirty="0">
                    <a:solidFill>
                      <a:srgbClr val="000000"/>
                    </a:solidFill>
                    <a:effectLst/>
                    <a:latin typeface="Times New Roman" pitchFamily="24"/>
                    <a:ea typeface="Times New Roman" pitchFamily="24"/>
                  </a:rPr>
                  <a:t>.</a:t>
                </a:r>
              </a:p>
            </p:txBody>
          </p:sp>
        </mc:Choice>
        <mc:Fallback xmlns="">
          <p:sp>
            <p:nvSpPr>
              <p:cNvPr id="13961" name="yt_shape_13961"/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623392" y="1244373"/>
                <a:ext cx="8546635" cy="961161"/>
              </a:xfrm>
              <a:prstGeom prst="rect">
                <a:avLst/>
              </a:prstGeom>
              <a:blipFill>
                <a:blip r:embed="rId2"/>
                <a:stretch>
                  <a:fillRect l="-2140" t="-5063" r="-1284" b="-18987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DFC9A51D-4395-39FB-3EC8-0BD301B0C4F5}"/>
              </a:ext>
            </a:extLst>
          </p:cNvPr>
          <p:cNvSpPr txBox="1"/>
          <p:nvPr/>
        </p:nvSpPr>
        <p:spPr>
          <a:xfrm>
            <a:off x="8159160" y="1673055"/>
            <a:ext cx="942086" cy="569989"/>
          </a:xfrm>
          <a:prstGeom prst="rect">
            <a:avLst/>
          </a:prstGeom>
          <a:noFill/>
        </p:spPr>
        <p:txBody>
          <a:bodyPr vert="horz" wrap="none" rtlCol="0" anchor="ctr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65" name="yt_shape_13965"/>
          <p:cNvSpPr txBox="1"/>
          <p:nvPr/>
        </p:nvSpPr>
        <p:spPr>
          <a:xfrm>
            <a:off x="479376" y="1014653"/>
            <a:ext cx="3953198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964" name="yt_image_13964">
            <a:extLst>
              <a:ext uri="">
                <a16:creationId xmlns:a14="http://schemas.microsoft.com/office/drawing/2010/main" xmlns:a16="http://schemas.microsoft.com/office/drawing/2014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79376" y="1014653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67" name="yt_shape_13967"/>
          <p:cNvSpPr txBox="1"/>
          <p:nvPr/>
        </p:nvSpPr>
        <p:spPr>
          <a:xfrm>
            <a:off x="479376" y="1700808"/>
            <a:ext cx="8300349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z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的正比例函数，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z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的一次函数，则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是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68" name="yt_table_13968" title="H_74.8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50197116"/>
              </p:ext>
            </p:extLst>
          </p:nvPr>
        </p:nvGraphicFramePr>
        <p:xfrm>
          <a:off x="479376" y="2180111"/>
          <a:ext cx="6047106" cy="950976"/>
        </p:xfrm>
        <a:graphic>
          <a:graphicData uri="http://schemas.openxmlformats.org/drawingml/2006/table">
            <a:tbl>
              <a:tblPr/>
              <a:tblGrid>
                <a:gridCol w="3337243">
                  <a:extLst>
                    <a:ext uri="{9D8B030D-6E8A-4147-A177-3AD203B41FA5}">
                      <a16:colId xmlns:a16="http://schemas.microsoft.com/office/drawing/2014/main" val="10492"/>
                    </a:ext>
                  </a:extLst>
                </a:gridCol>
                <a:gridCol w="2709863">
                  <a:extLst>
                    <a:ext uri="{9D8B030D-6E8A-4147-A177-3AD203B41FA5}">
                      <a16:colId xmlns:a16="http://schemas.microsoft.com/office/drawing/2014/main" val="1049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正比例函数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一次函数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其他函数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不是函数关系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5"/>
                  </a:ext>
                </a:extLst>
              </a:tr>
            </a:tbl>
          </a:graphicData>
        </a:graphic>
      </p:graphicFrame>
      <p:sp>
        <p:nvSpPr>
          <p:cNvPr id="13970" name="yt_shape_13970"/>
          <p:cNvSpPr txBox="1"/>
          <p:nvPr/>
        </p:nvSpPr>
        <p:spPr>
          <a:xfrm>
            <a:off x="479495" y="3181665"/>
            <a:ext cx="11460537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如图是一个长为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，宽为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的矩形木板，现要在长边上截去长为</a:t>
            </a:r>
            <a:r>
              <a:rPr lang="en-US" altLang="zh-CN" sz="2400" b="0" i="1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 err="1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的一部分，则剩余木板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空白部分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的面积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的函数关系式为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974" name="yt_table_13974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059311232"/>
              </p:ext>
            </p:extLst>
          </p:nvPr>
        </p:nvGraphicFramePr>
        <p:xfrm>
          <a:off x="479376" y="4140767"/>
          <a:ext cx="2522538" cy="1901952"/>
        </p:xfrm>
        <a:graphic>
          <a:graphicData uri="http://schemas.openxmlformats.org/drawingml/2006/table">
            <a:tbl>
              <a:tblPr/>
              <a:tblGrid>
                <a:gridCol w="2522538">
                  <a:extLst>
                    <a:ext uri="{9D8B030D-6E8A-4147-A177-3AD203B41FA5}">
                      <a16:colId xmlns:a16="http://schemas.microsoft.com/office/drawing/2014/main" val="1049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－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en-US" altLang="zh-CN" sz="2400" b="0" i="1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en-US" altLang="zh-CN" sz="2400" b="0" i="1" u="none" dirty="0" err="1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＝－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en-US" altLang="zh-CN" sz="2400" b="0" i="1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59"/>
                  </a:ext>
                </a:extLst>
              </a:tr>
            </a:tbl>
          </a:graphicData>
        </a:graphic>
      </p:graphicFrame>
      <p:grpSp>
        <p:nvGrpSpPr>
          <p:cNvPr id="13971" name="yt_shape_13971_skip" title="H_119.29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97049" y="4621231"/>
            <a:ext cx="1992249" cy="1514997"/>
            <a:chOff x="0" y="0"/>
            <a:chExt cx="1992249" cy="1514997"/>
          </a:xfrm>
        </p:grpSpPr>
        <p:pic>
          <p:nvPicPr>
            <p:cNvPr id="2" name="yt_image_13971">
              <a:extLst>
                <a:ext uri="">
                  <a16:creationId xmlns:mc="http://schemas.openxmlformats.org/markup-compatibility/2006" xmlns:a14="http://schemas.microsoft.com/office/drawing/2010/main" xmlns:p14="http://schemas.microsoft.com/office/powerpoint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1992249" cy="11189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73" name="yt_shape_13973"/>
            <p:cNvSpPr txBox="1"/>
            <p:nvPr/>
          </p:nvSpPr>
          <p:spPr>
            <a:xfrm>
              <a:off x="386660" y="1154997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10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A3C9590C-B926-3EE1-4BFF-F56691E78BF4}"/>
              </a:ext>
            </a:extLst>
          </p:cNvPr>
          <p:cNvSpPr txBox="1"/>
          <p:nvPr/>
        </p:nvSpPr>
        <p:spPr>
          <a:xfrm>
            <a:off x="7949040" y="1654002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4E8520EA-B4D9-77DE-64C6-B13D5F9B7B18}"/>
              </a:ext>
            </a:extLst>
          </p:cNvPr>
          <p:cNvSpPr txBox="1"/>
          <p:nvPr/>
        </p:nvSpPr>
        <p:spPr>
          <a:xfrm>
            <a:off x="10837889" y="3623945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76" name="yt_shape_13976"/>
          <p:cNvSpPr txBox="1"/>
          <p:nvPr/>
        </p:nvSpPr>
        <p:spPr>
          <a:xfrm>
            <a:off x="623392" y="1196752"/>
            <a:ext cx="10571612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铜仁市中考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根据图中的程序，当输入数值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时，输出数值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6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980" name="yt_shape_13980"/>
          <p:cNvSpPr txBox="1"/>
          <p:nvPr/>
        </p:nvSpPr>
        <p:spPr>
          <a:xfrm>
            <a:off x="623392" y="4687460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977" name="yt_shape_13977" title="H_221.17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4531185" y="1828419"/>
            <a:ext cx="3296412" cy="2808873"/>
            <a:chOff x="0" y="0"/>
            <a:chExt cx="3296412" cy="2808873"/>
          </a:xfrm>
        </p:grpSpPr>
        <p:pic>
          <p:nvPicPr>
            <p:cNvPr id="2" name="yt_image_13977">
              <a:extLst>
                <a:ext uri="">
                  <a16:creationId xmlns:a14="http://schemas.microsoft.com/office/drawing/2010/main" xmlns:a16="http://schemas.microsoft.com/office/drawing/2014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3296412" cy="2412873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979" name="yt_shape_13979"/>
            <p:cNvSpPr txBox="1"/>
            <p:nvPr/>
          </p:nvSpPr>
          <p:spPr>
            <a:xfrm>
              <a:off x="1038742" y="2448873"/>
              <a:ext cx="1254928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11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13981" name="yt_shape_13981"/>
          <p:cNvSpPr txBox="1"/>
          <p:nvPr/>
        </p:nvSpPr>
        <p:spPr>
          <a:xfrm>
            <a:off x="623511" y="5060900"/>
            <a:ext cx="10571493" cy="1440394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12.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易错题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新定义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[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为一次函数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其中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，且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为实数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关联数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“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关联数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”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[3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2]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所对应的一次函数是正比例函数，则代数式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en-US" altLang="zh-CN" sz="2400" b="0" i="0" u="none" baseline="3000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的值为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6B94A072-D9AC-8CB5-0AA5-09C3B5117B4D}"/>
              </a:ext>
            </a:extLst>
          </p:cNvPr>
          <p:cNvSpPr txBox="1"/>
          <p:nvPr/>
        </p:nvSpPr>
        <p:spPr>
          <a:xfrm>
            <a:off x="10469353" y="1149946"/>
            <a:ext cx="637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93A4F37-6EC9-5264-871C-8DDBDD667F71}"/>
              </a:ext>
            </a:extLst>
          </p:cNvPr>
          <p:cNvSpPr txBox="1"/>
          <p:nvPr/>
        </p:nvSpPr>
        <p:spPr>
          <a:xfrm>
            <a:off x="3371080" y="5938163"/>
            <a:ext cx="9420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83" name="yt_shape_13983"/>
          <p:cNvSpPr txBox="1"/>
          <p:nvPr/>
        </p:nvSpPr>
        <p:spPr>
          <a:xfrm>
            <a:off x="461373" y="1705412"/>
            <a:ext cx="504304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写出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之间的函数关系式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r>
              <a:rPr lang="en-US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∴</a:t>
            </a:r>
            <a:endParaRPr lang="zh-CN" altLang="zh-CN" sz="100" b="0" i="0" u="none" dirty="0">
              <a:noFill/>
              <a:effectLst/>
              <a:latin typeface="Times New Roman"/>
              <a:ea typeface="宋体"/>
            </a:endParaRP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DAD5C0F4-208F-B6B2-9766-186BEDAFF79C}"/>
              </a:ext>
            </a:extLst>
          </p:cNvPr>
          <p:cNvSpPr txBox="1"/>
          <p:nvPr/>
        </p:nvSpPr>
        <p:spPr>
          <a:xfrm>
            <a:off x="461373" y="2100373"/>
            <a:ext cx="60363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设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1" strike="noStrike" kern="1200" cap="none" spc="0" normalizeH="0" baseline="0" noProof="0" dirty="0" err="1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，把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代入，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F19076A5-EB66-A301-6CA2-88963D5D963C}"/>
              </a:ext>
            </a:extLst>
          </p:cNvPr>
          <p:cNvSpPr txBox="1"/>
          <p:nvPr/>
        </p:nvSpPr>
        <p:spPr>
          <a:xfrm>
            <a:off x="461373" y="2575861"/>
            <a:ext cx="2888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得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k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AA20E8A4-6D9E-4082-9FD8-6E89673667AB}"/>
              </a:ext>
            </a:extLst>
          </p:cNvPr>
          <p:cNvSpPr txBox="1"/>
          <p:nvPr/>
        </p:nvSpPr>
        <p:spPr>
          <a:xfrm>
            <a:off x="461373" y="3051349"/>
            <a:ext cx="1973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∴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1FCC166C-7D05-E775-DE41-EF8BFD41E51C}"/>
              </a:ext>
            </a:extLst>
          </p:cNvPr>
          <p:cNvSpPr txBox="1"/>
          <p:nvPr/>
        </p:nvSpPr>
        <p:spPr>
          <a:xfrm>
            <a:off x="461373" y="3526837"/>
            <a:ext cx="19739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即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6C497BA-E82C-B52D-216D-A196841167C6}"/>
              </a:ext>
            </a:extLst>
          </p:cNvPr>
          <p:cNvSpPr txBox="1"/>
          <p:nvPr/>
        </p:nvSpPr>
        <p:spPr>
          <a:xfrm>
            <a:off x="459070" y="4564642"/>
            <a:ext cx="485825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mc:AlternateContent xmlns:mc="http://schemas.openxmlformats.org/markup-compatibility/2006" xmlns:a14="http://schemas.microsoft.com/office/drawing/2010/main">
        <mc:Choice Requires="a14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78999C4-FAC8-8B11-74CF-15AD54E8F347}"/>
                  </a:ext>
                </a:extLst>
              </p:cNvPr>
              <p:cNvSpPr txBox="1"/>
              <p:nvPr/>
            </p:nvSpPr>
            <p:spPr>
              <a:xfrm>
                <a:off x="455749" y="5366970"/>
                <a:ext cx="4599686" cy="726326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当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y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时，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2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＋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3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，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x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2</m:t>
                        </m:r>
                      </m:den>
                    </m:f>
                  </m:oMath>
                </a14:m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.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 xmlns="">
          <p:sp>
            <p:nvSpPr>
              <p:cNvPr id="7" name="文本框 6">
                <a:extLst>
                  <a:ext uri="{FF2B5EF4-FFF2-40B4-BE49-F238E27FC236}">
                    <a16:creationId xmlns:a16="http://schemas.microsoft.com/office/drawing/2014/main" id="{378999C4-FAC8-8B11-74CF-15AD54E8F347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455749" y="5366970"/>
                <a:ext cx="4599686" cy="726326"/>
              </a:xfrm>
              <a:prstGeom prst="rect">
                <a:avLst/>
              </a:prstGeom>
              <a:blipFill>
                <a:blip r:embed="rId2"/>
                <a:stretch>
                  <a:fillRect l="-2122" r="-2122" b="-5000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9" name="yt_shape_13982"/>
          <p:cNvSpPr txBox="1"/>
          <p:nvPr/>
        </p:nvSpPr>
        <p:spPr>
          <a:xfrm>
            <a:off x="461373" y="1230040"/>
            <a:ext cx="5777223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13.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成正比例，且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</a:p>
        </p:txBody>
      </p:sp>
      <p:sp>
        <p:nvSpPr>
          <p:cNvPr id="13" name="矩形 12"/>
          <p:cNvSpPr/>
          <p:nvPr/>
        </p:nvSpPr>
        <p:spPr>
          <a:xfrm>
            <a:off x="455749" y="4080294"/>
            <a:ext cx="6096000" cy="520848"/>
          </a:xfrm>
          <a:prstGeom prst="rect">
            <a:avLst/>
          </a:prstGeom>
        </p:spPr>
        <p:txBody>
          <a:bodyPr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时，求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的值</a:t>
            </a:r>
            <a:r>
              <a:rPr lang="zh-CN" altLang="zh-CN" sz="2400" dirty="0" smtClean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；</a:t>
            </a:r>
            <a:endParaRPr lang="zh-CN" altLang="zh-CN" sz="2400" dirty="0">
              <a:solidFill>
                <a:srgbClr val="000000"/>
              </a:solidFill>
              <a:latin typeface="Times New Roman" pitchFamily="24"/>
              <a:ea typeface="宋体" pitchFamily="24"/>
            </a:endParaRPr>
          </a:p>
        </p:txBody>
      </p:sp>
      <p:sp>
        <p:nvSpPr>
          <p:cNvPr id="15" name="矩形 14"/>
          <p:cNvSpPr/>
          <p:nvPr/>
        </p:nvSpPr>
        <p:spPr>
          <a:xfrm>
            <a:off x="455749" y="5060987"/>
            <a:ext cx="3611886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当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＝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时，求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的值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4" grpId="0" build="allAtOnce"/>
      <p:bldP spid="5" grpId="0" build="allAtOnce"/>
      <p:bldP spid="6" grpId="0" build="allAtOnce"/>
      <p:bldP spid="7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1341</Words>
  <Application>Microsoft Office PowerPoint</Application>
  <PresentationFormat>宽屏</PresentationFormat>
  <Paragraphs>136</Paragraphs>
  <Slides>14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14</vt:i4>
      </vt:variant>
    </vt:vector>
  </HeadingPairs>
  <TitlesOfParts>
    <vt:vector size="27" baseType="lpstr"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EDY</cp:lastModifiedBy>
  <cp:revision>47</cp:revision>
  <dcterms:created xsi:type="dcterms:W3CDTF">2023-05-05T05:33:04Z</dcterms:created>
  <dcterms:modified xsi:type="dcterms:W3CDTF">2023-11-03T06:31:07Z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