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8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bin"/><Relationship Id="rId9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bin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" name="yt_shape_10434"/>
          <p:cNvSpPr txBox="1"/>
          <p:nvPr/>
        </p:nvSpPr>
        <p:spPr>
          <a:xfrm>
            <a:off x="540000" y="2555326"/>
            <a:ext cx="522258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同一象限内运用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的几何意义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35" name="yt_shape_10435"/>
              <p:cNvSpPr txBox="1"/>
              <p:nvPr/>
            </p:nvSpPr>
            <p:spPr>
              <a:xfrm>
                <a:off x="540000" y="3050531"/>
                <a:ext cx="10100824" cy="188557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【模型展示】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7400" b="0" i="0" u="none">
                    <a:solidFill>
                      <a:srgbClr val="1EE3CF"/>
                    </a:solidFill>
                    <a:effectLst/>
                    <a:latin typeface="Times New Roman" pitchFamily="74"/>
                    <a:ea typeface="Times New Roman" pitchFamily="7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</a:t>
                </a:r>
                <a:r>
                  <a:rPr lang="en-US" altLang="zh-CN" sz="2100" b="0" i="0" u="none">
                    <a:solidFill>
                      <a:srgbClr val="1EE3CF"/>
                    </a:solidFill>
                    <a:effectLst/>
                    <a:latin typeface="Times New Roman" pitchFamily="21"/>
                    <a:ea typeface="宋体" pitchFamily="21"/>
                    <a:sym typeface="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PAOB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7400" b="0" i="0" u="none">
                    <a:solidFill>
                      <a:srgbClr val="1EE3CF"/>
                    </a:solidFill>
                    <a:effectLst/>
                    <a:latin typeface="Times New Roman" pitchFamily="74"/>
                    <a:ea typeface="Times New Roman" pitchFamily="7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</a:t>
                </a:r>
                <a:r>
                  <a:rPr lang="en-US" altLang="zh-CN" sz="2100" b="0" i="0" u="none">
                    <a:solidFill>
                      <a:srgbClr val="1EE3CF"/>
                    </a:solidFill>
                    <a:effectLst/>
                    <a:latin typeface="Times New Roman" pitchFamily="21"/>
                    <a:ea typeface="宋体" pitchFamily="21"/>
                    <a:sym typeface="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0" u="none">
                    <a:solidFill>
                      <a:srgbClr val="1EE3CF"/>
                    </a:solidFill>
                    <a:effectLst/>
                    <a:latin typeface="Times New Roman" pitchFamily="74"/>
                    <a:ea typeface="Times New Roman" pitchFamily="7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</a:t>
                </a:r>
                <a:r>
                  <a:rPr lang="en-US" altLang="zh-CN" sz="2100" b="0" i="0" u="none">
                    <a:solidFill>
                      <a:srgbClr val="1EE3CF"/>
                    </a:solidFill>
                    <a:effectLst/>
                    <a:latin typeface="Times New Roman" pitchFamily="21"/>
                    <a:ea typeface="宋体" pitchFamily="21"/>
                    <a:sym typeface="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35" name="yt_shape_10435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0531"/>
                <a:ext cx="10100824" cy="1885572"/>
              </a:xfrm>
              <a:prstGeom prst="rect">
                <a:avLst/>
              </a:prstGeom>
              <a:blipFill>
                <a:blip r:embed="rId2"/>
                <a:stretch>
                  <a:fillRect l="-1085" t="-224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341907">
            <a:extLst>
              <a:ext uri="{FF2B5EF4-FFF2-40B4-BE49-F238E27FC236}">
                <a16:creationId xmlns:a16="http://schemas.microsoft.com/office/drawing/2014/main" id="{434B72EC-76CA-9977-3A3F-CBB634975C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10453"/>
            <a:ext cx="979677" cy="329866"/>
          </a:xfrm>
          <a:prstGeom prst="rect">
            <a:avLst/>
          </a:prstGeom>
        </p:spPr>
      </p:pic>
      <p:pic>
        <p:nvPicPr>
          <p:cNvPr id="5" name="yt_shape_1714027342257">
            <a:extLst>
              <a:ext uri="{FF2B5EF4-FFF2-40B4-BE49-F238E27FC236}">
                <a16:creationId xmlns:a16="http://schemas.microsoft.com/office/drawing/2014/main" id="{C74C40DC-793F-35F4-D304-A77972E805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3622414"/>
            <a:ext cx="1216217" cy="1127058"/>
          </a:xfrm>
          <a:prstGeom prst="rect">
            <a:avLst/>
          </a:prstGeom>
        </p:spPr>
      </p:pic>
      <p:pic>
        <p:nvPicPr>
          <p:cNvPr id="7" name="yt_shape_1714027342320">
            <a:extLst>
              <a:ext uri="{FF2B5EF4-FFF2-40B4-BE49-F238E27FC236}">
                <a16:creationId xmlns:a16="http://schemas.microsoft.com/office/drawing/2014/main" id="{88435BC1-2B6D-0A6A-A2A5-A902EB3AAC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37" y="3622414"/>
            <a:ext cx="1216217" cy="1127058"/>
          </a:xfrm>
          <a:prstGeom prst="rect">
            <a:avLst/>
          </a:prstGeom>
        </p:spPr>
      </p:pic>
      <p:pic>
        <p:nvPicPr>
          <p:cNvPr id="9" name="yt_shape_1714027342422">
            <a:extLst>
              <a:ext uri="{FF2B5EF4-FFF2-40B4-BE49-F238E27FC236}">
                <a16:creationId xmlns:a16="http://schemas.microsoft.com/office/drawing/2014/main" id="{616C9BAD-7393-4143-6ED6-5384FEA8E2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650" y="3709211"/>
            <a:ext cx="1028889" cy="9534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0" name="yt_shape_10490"/>
              <p:cNvSpPr txBox="1"/>
              <p:nvPr/>
            </p:nvSpPr>
            <p:spPr>
              <a:xfrm>
                <a:off x="540119" y="1781152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娄底市中考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轴的直线分别交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9837"/>
                  </a:rPr>
                  <a:t>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90" name="yt_shape_1049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81152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95" name="yt_table_10495_skip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274303"/>
                  </p:ext>
                </p:extLst>
              </p:nvPr>
            </p:nvGraphicFramePr>
            <p:xfrm>
              <a:off x="540047" y="2951990"/>
              <a:ext cx="5324793" cy="1265428"/>
            </p:xfrm>
            <a:graphic>
              <a:graphicData uri="http://schemas.openxmlformats.org/drawingml/2006/table">
                <a:tbl>
                  <a:tblPr/>
                  <a:tblGrid>
                    <a:gridCol w="2660968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663825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495" name="yt_table_10495_skip" descr="{&quot;rangeId&quot;:11,&quot;type&quot;:&quot;Option&quot;,&quot;drawing&quot;:[&quot;yt_shape_10492&quot;]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274303"/>
                  </p:ext>
                </p:extLst>
              </p:nvPr>
            </p:nvGraphicFramePr>
            <p:xfrm>
              <a:off x="540047" y="2070838"/>
              <a:ext cx="5324793" cy="1265428"/>
            </p:xfrm>
            <a:graphic>
              <a:graphicData uri="http://schemas.openxmlformats.org/drawingml/2006/table">
                <a:tbl>
                  <a:tblPr/>
                  <a:tblGrid>
                    <a:gridCol w="2660968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663825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9772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9772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492" name="yt_shape_10492_skip" title="H_195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1612" y="2951990"/>
            <a:ext cx="1958302" cy="2485404"/>
            <a:chOff x="0" y="0"/>
            <a:chExt cx="1958302" cy="2485404"/>
          </a:xfrm>
        </p:grpSpPr>
        <p:pic>
          <p:nvPicPr>
            <p:cNvPr id="2" name="yt_image_1049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58302" cy="2089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94" name="yt_shape_10494"/>
            <p:cNvSpPr txBox="1"/>
            <p:nvPr/>
          </p:nvSpPr>
          <p:spPr>
            <a:xfrm>
              <a:off x="445870" y="21254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8A4AA2-8947-D43F-9995-C88632BD6AD5}"/>
              </a:ext>
            </a:extLst>
          </p:cNvPr>
          <p:cNvSpPr txBox="1"/>
          <p:nvPr/>
        </p:nvSpPr>
        <p:spPr>
          <a:xfrm>
            <a:off x="8306646" y="2419194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6" name="yt_shape_10496"/>
              <p:cNvSpPr txBox="1"/>
              <p:nvPr/>
            </p:nvSpPr>
            <p:spPr>
              <a:xfrm>
                <a:off x="540119" y="1209910"/>
                <a:ext cx="11492915" cy="24865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广西自治区中考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94fd"/>
                  </a:rPr>
                  <a:t>轴的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为邻边的矩形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e7a79"/>
                  </a:rPr>
                  <a:t>被坐标轴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分割成四个小矩形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7f86"/>
                  </a:rPr>
                  <a:t>的值为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96" name="yt_shape_10496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09910"/>
                <a:ext cx="11492915" cy="2486515"/>
              </a:xfrm>
              <a:prstGeom prst="rect">
                <a:avLst/>
              </a:prstGeom>
              <a:blipFill>
                <a:blip r:embed="rId2"/>
                <a:stretch>
                  <a:fillRect l="-1645"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01" name="yt_table_105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146593"/>
              </p:ext>
            </p:extLst>
          </p:nvPr>
        </p:nvGraphicFramePr>
        <p:xfrm>
          <a:off x="540047" y="3747213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</a:tbl>
          </a:graphicData>
        </a:graphic>
      </p:graphicFrame>
      <p:grpSp>
        <p:nvGrpSpPr>
          <p:cNvPr id="10498" name="yt_shape_10498_skip" title="H_178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3822" y="3747213"/>
            <a:ext cx="1786055" cy="2261376"/>
            <a:chOff x="0" y="0"/>
            <a:chExt cx="1786055" cy="2261376"/>
          </a:xfrm>
        </p:grpSpPr>
        <p:pic>
          <p:nvPicPr>
            <p:cNvPr id="2" name="yt_image_1049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6055" cy="1865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00" name="yt_shape_10500"/>
            <p:cNvSpPr txBox="1"/>
            <p:nvPr/>
          </p:nvSpPr>
          <p:spPr>
            <a:xfrm>
              <a:off x="359746" y="1901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910618-16BD-C400-A43D-D45FA70120CA}"/>
              </a:ext>
            </a:extLst>
          </p:cNvPr>
          <p:cNvSpPr txBox="1"/>
          <p:nvPr/>
        </p:nvSpPr>
        <p:spPr>
          <a:xfrm>
            <a:off x="1059708" y="32012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3" name="yt_shape_10503"/>
              <p:cNvSpPr txBox="1"/>
              <p:nvPr/>
            </p:nvSpPr>
            <p:spPr>
              <a:xfrm>
                <a:off x="540120" y="1813755"/>
                <a:ext cx="11492915" cy="17917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5fd6,isEnd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则平行四边形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f409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3" name="yt_shape_105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13755"/>
                <a:ext cx="11492915" cy="1791709"/>
              </a:xfrm>
              <a:prstGeom prst="rect">
                <a:avLst/>
              </a:prstGeom>
              <a:blipFill>
                <a:blip r:embed="rId2"/>
                <a:stretch>
                  <a:fillRect l="-1645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05" name="yt_image_10505" title="H_125.6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3924" y="3808616"/>
            <a:ext cx="1784151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05CA2D-2A3A-CB02-146A-7E5BC1FEFC51}"/>
              </a:ext>
            </a:extLst>
          </p:cNvPr>
          <p:cNvSpPr txBox="1"/>
          <p:nvPr/>
        </p:nvSpPr>
        <p:spPr>
          <a:xfrm>
            <a:off x="2817072" y="311695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07" name="yt_shape_10507"/>
              <p:cNvSpPr txBox="1"/>
              <p:nvPr/>
            </p:nvSpPr>
            <p:spPr>
              <a:xfrm>
                <a:off x="551384" y="788356"/>
                <a:ext cx="11492915" cy="24733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株洲市外国语学校月考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77a20"/>
                  </a:rPr>
                  <a:t>在第一象限内的图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的图象上一动点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e3f8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507" name="yt_shape_10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788356"/>
                <a:ext cx="11492915" cy="2473306"/>
              </a:xfrm>
              <a:prstGeom prst="rect">
                <a:avLst/>
              </a:prstGeom>
              <a:blipFill>
                <a:blip r:embed="rId2"/>
                <a:stretch>
                  <a:fillRect l="-1591" t="-1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510"/>
              <p:cNvSpPr txBox="1"/>
              <p:nvPr/>
            </p:nvSpPr>
            <p:spPr>
              <a:xfrm>
                <a:off x="551384" y="2708920"/>
                <a:ext cx="5463675" cy="49982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在双曲线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在双曲线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708920"/>
                <a:ext cx="5463675" cy="4998228"/>
              </a:xfrm>
              <a:prstGeom prst="rect">
                <a:avLst/>
              </a:prstGeom>
              <a:blipFill>
                <a:blip r:embed="rId3"/>
                <a:stretch>
                  <a:fillRect l="-3344" t="-854" r="-24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12" name="yt_image_10512" title="H_122.6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2454215"/>
            <a:ext cx="1587972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53A40D-DA33-A3B8-6730-DFDD42EE6470}"/>
                  </a:ext>
                </a:extLst>
              </p:cNvPr>
              <p:cNvSpPr txBox="1"/>
              <p:nvPr/>
            </p:nvSpPr>
            <p:spPr>
              <a:xfrm>
                <a:off x="470829" y="2660383"/>
                <a:ext cx="534384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在双曲线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53A40D-DA33-A3B8-6730-DFDD42EE6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29" y="2660383"/>
                <a:ext cx="5343842" cy="768617"/>
              </a:xfrm>
              <a:prstGeom prst="rect">
                <a:avLst/>
              </a:prstGeom>
              <a:blipFill>
                <a:blip r:embed="rId5"/>
                <a:stretch>
                  <a:fillRect l="-1710" r="-1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5A2341-53E9-80F9-A896-E05865AB077B}"/>
                  </a:ext>
                </a:extLst>
              </p:cNvPr>
              <p:cNvSpPr txBox="1"/>
              <p:nvPr/>
            </p:nvSpPr>
            <p:spPr>
              <a:xfrm>
                <a:off x="470829" y="3091497"/>
                <a:ext cx="559092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5A2341-53E9-80F9-A896-E05865AB07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29" y="3091497"/>
                <a:ext cx="5590922" cy="768617"/>
              </a:xfrm>
              <a:prstGeom prst="rect">
                <a:avLst/>
              </a:prstGeom>
              <a:blipFill>
                <a:blip r:embed="rId6"/>
                <a:stretch>
                  <a:fillRect l="-1636" r="-1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F4063C5-638C-BC11-7824-EAC1A7FA262F}"/>
                  </a:ext>
                </a:extLst>
              </p:cNvPr>
              <p:cNvSpPr txBox="1"/>
              <p:nvPr/>
            </p:nvSpPr>
            <p:spPr>
              <a:xfrm>
                <a:off x="470829" y="3506580"/>
                <a:ext cx="163963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F4063C5-638C-BC11-7824-EAC1A7FA26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29" y="3506580"/>
                <a:ext cx="1639633" cy="768617"/>
              </a:xfrm>
              <a:prstGeom prst="rect">
                <a:avLst/>
              </a:prstGeom>
              <a:blipFill>
                <a:blip r:embed="rId7"/>
                <a:stretch>
                  <a:fillRect l="-5576" r="-6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190EFC-016D-1E6A-926F-856D2A011C94}"/>
                  </a:ext>
                </a:extLst>
              </p:cNvPr>
              <p:cNvSpPr txBox="1"/>
              <p:nvPr/>
            </p:nvSpPr>
            <p:spPr>
              <a:xfrm>
                <a:off x="470829" y="4000213"/>
                <a:ext cx="5313680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在双曲线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轴，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190EFC-016D-1E6A-926F-856D2A011C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29" y="4000213"/>
                <a:ext cx="5313680" cy="768617"/>
              </a:xfrm>
              <a:prstGeom prst="rect">
                <a:avLst/>
              </a:prstGeom>
              <a:blipFill>
                <a:blip r:embed="rId8"/>
                <a:stretch>
                  <a:fillRect l="-1720" r="-1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9EE4A2B-7C33-207C-675A-DB4999A08C5D}"/>
              </a:ext>
            </a:extLst>
          </p:cNvPr>
          <p:cNvSpPr txBox="1"/>
          <p:nvPr/>
        </p:nvSpPr>
        <p:spPr>
          <a:xfrm>
            <a:off x="470829" y="4618724"/>
            <a:ext cx="218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CF9FCB8-6212-F3CF-30C2-5D4F52629CAA}"/>
                  </a:ext>
                </a:extLst>
              </p:cNvPr>
              <p:cNvSpPr txBox="1"/>
              <p:nvPr/>
            </p:nvSpPr>
            <p:spPr>
              <a:xfrm>
                <a:off x="472526" y="4886725"/>
                <a:ext cx="416693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CF9FCB8-6212-F3CF-30C2-5D4F52629C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526" y="4886725"/>
                <a:ext cx="4166933" cy="768617"/>
              </a:xfrm>
              <a:prstGeom prst="rect">
                <a:avLst/>
              </a:prstGeom>
              <a:blipFill>
                <a:blip r:embed="rId9"/>
                <a:stretch>
                  <a:fillRect l="-2343" r="-2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9E1BA26-0F63-CB3B-F3BD-9180160EEED6}"/>
                  </a:ext>
                </a:extLst>
              </p:cNvPr>
              <p:cNvSpPr txBox="1"/>
              <p:nvPr/>
            </p:nvSpPr>
            <p:spPr>
              <a:xfrm>
                <a:off x="472526" y="5354008"/>
                <a:ext cx="373354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9E1BA26-0F63-CB3B-F3BD-9180160EE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526" y="5354008"/>
                <a:ext cx="3733547" cy="768617"/>
              </a:xfrm>
              <a:prstGeom prst="rect">
                <a:avLst/>
              </a:prstGeom>
              <a:blipFill>
                <a:blip r:embed="rId10"/>
                <a:stretch>
                  <a:fillRect l="-2614" r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1F2FB14-0FC2-5A3A-5D6A-3F1CA529D7F4}"/>
              </a:ext>
            </a:extLst>
          </p:cNvPr>
          <p:cNvSpPr txBox="1"/>
          <p:nvPr/>
        </p:nvSpPr>
        <p:spPr>
          <a:xfrm>
            <a:off x="562537" y="5910439"/>
            <a:ext cx="2867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4" name="yt_shape_10514"/>
          <p:cNvSpPr txBox="1"/>
          <p:nvPr/>
        </p:nvSpPr>
        <p:spPr>
          <a:xfrm>
            <a:off x="540000" y="2514212"/>
            <a:ext cx="39353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515"/>
              <p:cNvSpPr txBox="1"/>
              <p:nvPr/>
            </p:nvSpPr>
            <p:spPr>
              <a:xfrm>
                <a:off x="540000" y="3145879"/>
                <a:ext cx="8294707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OBPA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ODPC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OBPA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515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5879"/>
                <a:ext cx="8294707" cy="1318887"/>
              </a:xfrm>
              <a:prstGeom prst="rect">
                <a:avLst/>
              </a:prstGeom>
              <a:blipFill>
                <a:blip r:embed="rId2"/>
                <a:stretch>
                  <a:fillRect l="-2279" r="-1324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17" name="yt_image_1051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4027" y="3145879"/>
            <a:ext cx="1587972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DD7572-3753-2E09-6FAC-7E177BACC094}"/>
                  </a:ext>
                </a:extLst>
              </p:cNvPr>
              <p:cNvSpPr txBox="1"/>
              <p:nvPr/>
            </p:nvSpPr>
            <p:spPr>
              <a:xfrm>
                <a:off x="449989" y="3099073"/>
                <a:ext cx="83945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解：由题意可知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OBPA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81DD7572-3753-2E09-6FAC-7E177BACC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99073"/>
                <a:ext cx="8394574" cy="766077"/>
              </a:xfrm>
              <a:prstGeom prst="rect">
                <a:avLst/>
              </a:prstGeom>
              <a:blipFill>
                <a:blip r:embed="rId4"/>
                <a:stretch>
                  <a:fillRect l="-1162" r="-116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0C0BD4A-1C4D-8828-5412-B721D64DB579}"/>
                  </a:ext>
                </a:extLst>
              </p:cNvPr>
              <p:cNvSpPr txBox="1"/>
              <p:nvPr/>
            </p:nvSpPr>
            <p:spPr>
              <a:xfrm>
                <a:off x="449989" y="3771538"/>
                <a:ext cx="7989760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ODPC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OBPA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D0C0BD4A-1C4D-8828-5412-B721D64DB5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1538"/>
                <a:ext cx="7989760" cy="727279"/>
              </a:xfrm>
              <a:prstGeom prst="rect">
                <a:avLst/>
              </a:prstGeom>
              <a:blipFill>
                <a:blip r:embed="rId5"/>
                <a:stretch>
                  <a:fillRect l="-1221" r="-122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37" name="yt_shape_10437"/>
              <p:cNvSpPr txBox="1"/>
              <p:nvPr/>
            </p:nvSpPr>
            <p:spPr>
              <a:xfrm>
                <a:off x="540119" y="1839915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是坐标原点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5d8b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2c40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37" name="yt_shape_1043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9915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t="-343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42" name="yt_table_104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55694"/>
              </p:ext>
            </p:extLst>
          </p:nvPr>
        </p:nvGraphicFramePr>
        <p:xfrm>
          <a:off x="540047" y="3490885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p:grpSp>
        <p:nvGrpSpPr>
          <p:cNvPr id="10439" name="yt_shape_10439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8220" y="3490885"/>
            <a:ext cx="1551605" cy="1887615"/>
            <a:chOff x="0" y="0"/>
            <a:chExt cx="1551605" cy="1887615"/>
          </a:xfrm>
        </p:grpSpPr>
        <p:pic>
          <p:nvPicPr>
            <p:cNvPr id="2" name="yt_image_1043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1605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41" name="yt_shape_10441"/>
            <p:cNvSpPr txBox="1"/>
            <p:nvPr/>
          </p:nvSpPr>
          <p:spPr>
            <a:xfrm>
              <a:off x="242521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E41C1F9-89C5-8D9A-B26A-958DD9DB0ACE}"/>
              </a:ext>
            </a:extLst>
          </p:cNvPr>
          <p:cNvSpPr txBox="1"/>
          <p:nvPr/>
        </p:nvSpPr>
        <p:spPr>
          <a:xfrm>
            <a:off x="6134946" y="295344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44" name="yt_shape_10444"/>
              <p:cNvSpPr txBox="1"/>
              <p:nvPr/>
            </p:nvSpPr>
            <p:spPr>
              <a:xfrm>
                <a:off x="540119" y="2074268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1673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44" name="yt_shape_1044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4268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49" name="yt_table_1044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904610"/>
              </p:ext>
            </p:extLst>
          </p:nvPr>
        </p:nvGraphicFramePr>
        <p:xfrm>
          <a:off x="540047" y="3245106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grpSp>
        <p:nvGrpSpPr>
          <p:cNvPr id="10446" name="yt_shape_10446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7680" y="3245106"/>
            <a:ext cx="1552145" cy="1899045"/>
            <a:chOff x="0" y="0"/>
            <a:chExt cx="1552145" cy="1899045"/>
          </a:xfrm>
        </p:grpSpPr>
        <p:pic>
          <p:nvPicPr>
            <p:cNvPr id="2" name="yt_image_1044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2145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48" name="yt_shape_10448"/>
            <p:cNvSpPr txBox="1"/>
            <p:nvPr/>
          </p:nvSpPr>
          <p:spPr>
            <a:xfrm>
              <a:off x="242791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4D64290-A4C6-8977-77C9-E9029506F1C1}"/>
              </a:ext>
            </a:extLst>
          </p:cNvPr>
          <p:cNvSpPr txBox="1"/>
          <p:nvPr/>
        </p:nvSpPr>
        <p:spPr>
          <a:xfrm>
            <a:off x="5160221" y="2712310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51" name="yt_shape_10451"/>
              <p:cNvSpPr txBox="1"/>
              <p:nvPr/>
            </p:nvSpPr>
            <p:spPr>
              <a:xfrm>
                <a:off x="540119" y="1587874"/>
                <a:ext cx="11492915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e967"/>
                  </a:rPr>
                  <a:t>都在反比例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51" name="yt_shape_1045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7874"/>
                <a:ext cx="11492915" cy="1131785"/>
              </a:xfrm>
              <a:prstGeom prst="rect">
                <a:avLst/>
              </a:prstGeom>
              <a:blipFill>
                <a:blip r:embed="rId2"/>
                <a:stretch>
                  <a:fillRect l="-1645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56" name="yt_table_1045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080205"/>
              </p:ext>
            </p:extLst>
          </p:nvPr>
        </p:nvGraphicFramePr>
        <p:xfrm>
          <a:off x="540047" y="4679358"/>
          <a:ext cx="635222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</a:tbl>
          </a:graphicData>
        </a:graphic>
      </p:graphicFrame>
      <p:grpSp>
        <p:nvGrpSpPr>
          <p:cNvPr id="10453" name="yt_shape_10453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4621" y="2770447"/>
            <a:ext cx="1540647" cy="1909332"/>
            <a:chOff x="0" y="0"/>
            <a:chExt cx="1540647" cy="1909332"/>
          </a:xfrm>
        </p:grpSpPr>
        <p:pic>
          <p:nvPicPr>
            <p:cNvPr id="2" name="yt_image_104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0647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55" name="yt_shape_10455"/>
            <p:cNvSpPr txBox="1"/>
            <p:nvPr/>
          </p:nvSpPr>
          <p:spPr>
            <a:xfrm>
              <a:off x="237042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1DDDBE-CC47-E534-1519-9F38C1466618}"/>
              </a:ext>
            </a:extLst>
          </p:cNvPr>
          <p:cNvSpPr txBox="1"/>
          <p:nvPr/>
        </p:nvSpPr>
        <p:spPr>
          <a:xfrm>
            <a:off x="10700786" y="2016556"/>
            <a:ext cx="400748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58" name="yt_shape_10458"/>
              <p:cNvSpPr txBox="1"/>
              <p:nvPr/>
            </p:nvSpPr>
            <p:spPr>
              <a:xfrm>
                <a:off x="540119" y="1850772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菱形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6c36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若菱形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131d"/>
                  </a:rPr>
                  <a:t>的面积为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58" name="yt_shape_1045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0772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t="-343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63" name="yt_table_1046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882146"/>
              </p:ext>
            </p:extLst>
          </p:nvPr>
        </p:nvGraphicFramePr>
        <p:xfrm>
          <a:off x="540047" y="3501742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grpSp>
        <p:nvGrpSpPr>
          <p:cNvPr id="10460" name="yt_shape_10460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9056" y="3501742"/>
            <a:ext cx="1660793" cy="1865898"/>
            <a:chOff x="0" y="0"/>
            <a:chExt cx="1660793" cy="1865898"/>
          </a:xfrm>
        </p:grpSpPr>
        <p:pic>
          <p:nvPicPr>
            <p:cNvPr id="2" name="yt_image_1046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0793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62" name="yt_shape_10462"/>
            <p:cNvSpPr txBox="1"/>
            <p:nvPr/>
          </p:nvSpPr>
          <p:spPr>
            <a:xfrm>
              <a:off x="297115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CBCD4B-732D-0111-EA05-87198A21FABA}"/>
              </a:ext>
            </a:extLst>
          </p:cNvPr>
          <p:cNvSpPr txBox="1"/>
          <p:nvPr/>
        </p:nvSpPr>
        <p:spPr>
          <a:xfrm>
            <a:off x="3118696" y="2964302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5" name="yt_shape_10465"/>
          <p:cNvSpPr txBox="1"/>
          <p:nvPr/>
        </p:nvSpPr>
        <p:spPr>
          <a:xfrm>
            <a:off x="540000" y="965378"/>
            <a:ext cx="522258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两个象限内运用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的几何意义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66" name="yt_shape_10466"/>
              <p:cNvSpPr txBox="1"/>
              <p:nvPr/>
            </p:nvSpPr>
            <p:spPr>
              <a:xfrm>
                <a:off x="540000" y="1460583"/>
                <a:ext cx="10626161" cy="202964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【模型展示】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8200" b="0" i="0" u="none" dirty="0">
                    <a:solidFill>
                      <a:srgbClr val="1EE3CF"/>
                    </a:solidFill>
                    <a:effectLst/>
                    <a:latin typeface="Times New Roman" pitchFamily="82"/>
                    <a:ea typeface="Times New Roman" pitchFamily="82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</a:t>
                </a:r>
                <a:r>
                  <a:rPr lang="en-US" altLang="zh-CN" sz="1000" b="0" i="0" u="none" dirty="0">
                    <a:solidFill>
                      <a:srgbClr val="1EE3CF"/>
                    </a:solidFill>
                    <a:effectLst/>
                    <a:latin typeface="Times New Roman" pitchFamily="10"/>
                    <a:ea typeface="宋体" pitchFamily="10"/>
                    <a:sym typeface="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8200" b="0" i="0" u="none" dirty="0">
                    <a:solidFill>
                      <a:srgbClr val="1EE3CF"/>
                    </a:solidFill>
                    <a:effectLst/>
                    <a:latin typeface="Times New Roman" pitchFamily="82"/>
                    <a:ea typeface="Times New Roman" pitchFamily="82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</a:t>
                </a:r>
                <a:r>
                  <a:rPr lang="en-US" altLang="zh-CN" sz="1400" b="0" i="0" u="none" dirty="0">
                    <a:solidFill>
                      <a:srgbClr val="1EE3CF"/>
                    </a:solidFill>
                    <a:effectLst/>
                    <a:latin typeface="Times New Roman" pitchFamily="14"/>
                    <a:ea typeface="宋体" pitchFamily="14"/>
                    <a:sym typeface="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△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8200" b="0" i="0" u="none" dirty="0">
                    <a:solidFill>
                      <a:srgbClr val="1EE3CF"/>
                    </a:solidFill>
                    <a:effectLst/>
                    <a:latin typeface="Times New Roman" pitchFamily="82"/>
                    <a:ea typeface="Times New Roman" pitchFamily="82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500" b="0" i="0" u="none" dirty="0">
                    <a:solidFill>
                      <a:srgbClr val="1EE3CF"/>
                    </a:solidFill>
                    <a:effectLst/>
                    <a:latin typeface="Times New Roman" pitchFamily="15"/>
                    <a:ea typeface="宋体" pitchFamily="15"/>
                    <a:sym typeface="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AMBN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466" name="yt_shape_10466" descr="{&quot;rangeId&quot;:6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0583"/>
                <a:ext cx="10626161" cy="2029649"/>
              </a:xfrm>
              <a:prstGeom prst="rect">
                <a:avLst/>
              </a:prstGeom>
              <a:blipFill>
                <a:blip r:embed="rId2"/>
                <a:stretch>
                  <a:fillRect l="-1032" t="-2388" r="-5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68" name="yt_shape_10468"/>
              <p:cNvSpPr txBox="1"/>
              <p:nvPr/>
            </p:nvSpPr>
            <p:spPr>
              <a:xfrm>
                <a:off x="540119" y="3541020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8ff3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AMB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468" name="yt_shape_10468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41020"/>
                <a:ext cx="11492915" cy="1120050"/>
              </a:xfrm>
              <a:prstGeom prst="rect">
                <a:avLst/>
              </a:prstGeom>
              <a:blipFill>
                <a:blip r:embed="rId3"/>
                <a:stretch>
                  <a:fillRect l="-1645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71" name="yt_table_104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895962"/>
              </p:ext>
            </p:extLst>
          </p:nvPr>
        </p:nvGraphicFramePr>
        <p:xfrm>
          <a:off x="540047" y="4711858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</a:tbl>
          </a:graphicData>
        </a:graphic>
      </p:graphicFrame>
      <p:pic>
        <p:nvPicPr>
          <p:cNvPr id="10470" name="yt_image_10470_skip" title="H_121.3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6157" y="4711858"/>
            <a:ext cx="2283829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342777">
            <a:extLst>
              <a:ext uri="{FF2B5EF4-FFF2-40B4-BE49-F238E27FC236}">
                <a16:creationId xmlns:a16="http://schemas.microsoft.com/office/drawing/2014/main" id="{60D11D56-A9BF-B983-5CB0-40536DB3DE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505"/>
            <a:ext cx="979677" cy="329866"/>
          </a:xfrm>
          <a:prstGeom prst="rect">
            <a:avLst/>
          </a:prstGeom>
        </p:spPr>
      </p:pic>
      <p:pic>
        <p:nvPicPr>
          <p:cNvPr id="5" name="yt_shape_1714027343136">
            <a:extLst>
              <a:ext uri="{FF2B5EF4-FFF2-40B4-BE49-F238E27FC236}">
                <a16:creationId xmlns:a16="http://schemas.microsoft.com/office/drawing/2014/main" id="{27B2B5E8-B252-1DEF-FE8C-421C5D4A20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2066916"/>
            <a:ext cx="1054292" cy="1200843"/>
          </a:xfrm>
          <a:prstGeom prst="rect">
            <a:avLst/>
          </a:prstGeom>
        </p:spPr>
      </p:pic>
      <p:pic>
        <p:nvPicPr>
          <p:cNvPr id="7" name="yt_shape_1714027343201">
            <a:extLst>
              <a:ext uri="{FF2B5EF4-FFF2-40B4-BE49-F238E27FC236}">
                <a16:creationId xmlns:a16="http://schemas.microsoft.com/office/drawing/2014/main" id="{D0713F72-2ED9-57A6-C2ED-36F1039E708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400" y="2058004"/>
            <a:ext cx="1143192" cy="1218665"/>
          </a:xfrm>
          <a:prstGeom prst="rect">
            <a:avLst/>
          </a:prstGeom>
        </p:spPr>
      </p:pic>
      <p:pic>
        <p:nvPicPr>
          <p:cNvPr id="9" name="yt_shape_1714027343282">
            <a:extLst>
              <a:ext uri="{FF2B5EF4-FFF2-40B4-BE49-F238E27FC236}">
                <a16:creationId xmlns:a16="http://schemas.microsoft.com/office/drawing/2014/main" id="{8C7E9ADB-6EC6-A18F-2DC3-BE4C560005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805" y="2037239"/>
            <a:ext cx="1374967" cy="126019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2130B9-12F1-2F4A-5040-477C4B067C4F}"/>
              </a:ext>
            </a:extLst>
          </p:cNvPr>
          <p:cNvSpPr txBox="1"/>
          <p:nvPr/>
        </p:nvSpPr>
        <p:spPr>
          <a:xfrm>
            <a:off x="4947496" y="4179062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3" name="yt_shape_10473"/>
              <p:cNvSpPr txBox="1"/>
              <p:nvPr/>
            </p:nvSpPr>
            <p:spPr>
              <a:xfrm>
                <a:off x="540119" y="2019723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关于原点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d85a"/>
                  </a:rPr>
                  <a:t>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73" name="yt_shape_1047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9723"/>
                <a:ext cx="11492915" cy="1109150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78" name="yt_table_1047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306872"/>
              </p:ext>
            </p:extLst>
          </p:nvPr>
        </p:nvGraphicFramePr>
        <p:xfrm>
          <a:off x="540047" y="3179661"/>
          <a:ext cx="4619943" cy="950976"/>
        </p:xfrm>
        <a:graphic>
          <a:graphicData uri="http://schemas.openxmlformats.org/drawingml/2006/table">
            <a:tbl>
              <a:tblPr/>
              <a:tblGrid>
                <a:gridCol w="251809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10185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</a:tbl>
          </a:graphicData>
        </a:graphic>
      </p:graphicFrame>
      <p:grpSp>
        <p:nvGrpSpPr>
          <p:cNvPr id="10475" name="yt_shape_10475_skip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1330" y="3179661"/>
            <a:ext cx="1748539" cy="2019060"/>
            <a:chOff x="0" y="0"/>
            <a:chExt cx="1748539" cy="2019060"/>
          </a:xfrm>
        </p:grpSpPr>
        <p:pic>
          <p:nvPicPr>
            <p:cNvPr id="2" name="yt_image_1047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8539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77" name="yt_shape_10477"/>
            <p:cNvSpPr txBox="1"/>
            <p:nvPr/>
          </p:nvSpPr>
          <p:spPr>
            <a:xfrm>
              <a:off x="340988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4F86B2-6B46-5A0A-4E69-10DF53380B15}"/>
              </a:ext>
            </a:extLst>
          </p:cNvPr>
          <p:cNvSpPr txBox="1"/>
          <p:nvPr/>
        </p:nvSpPr>
        <p:spPr>
          <a:xfrm>
            <a:off x="9030546" y="2646970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0" name="yt_shape_10480"/>
              <p:cNvSpPr txBox="1"/>
              <p:nvPr/>
            </p:nvSpPr>
            <p:spPr>
              <a:xfrm>
                <a:off x="540119" y="2054687"/>
                <a:ext cx="11492915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2513"/>
                  </a:rPr>
                  <a:t>若反比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80" name="yt_shape_10480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4687"/>
                <a:ext cx="11492915" cy="1131785"/>
              </a:xfrm>
              <a:prstGeom prst="rect">
                <a:avLst/>
              </a:prstGeom>
              <a:blipFill>
                <a:blip r:embed="rId2"/>
                <a:stretch>
                  <a:fillRect l="-1645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85" name="yt_table_1048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044870"/>
              </p:ext>
            </p:extLst>
          </p:nvPr>
        </p:nvGraphicFramePr>
        <p:xfrm>
          <a:off x="540047" y="3237260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</a:tbl>
          </a:graphicData>
        </a:graphic>
      </p:graphicFrame>
      <p:grpSp>
        <p:nvGrpSpPr>
          <p:cNvPr id="10482" name="yt_shape_10482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6839" y="3237260"/>
            <a:ext cx="1412956" cy="1926477"/>
            <a:chOff x="0" y="0"/>
            <a:chExt cx="1412956" cy="1926477"/>
          </a:xfrm>
        </p:grpSpPr>
        <p:pic>
          <p:nvPicPr>
            <p:cNvPr id="2" name="yt_image_1048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2956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84" name="yt_shape_10484"/>
            <p:cNvSpPr txBox="1"/>
            <p:nvPr/>
          </p:nvSpPr>
          <p:spPr>
            <a:xfrm>
              <a:off x="173197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4EE73A-4BCA-9FC4-6E86-27014E79DB87}"/>
              </a:ext>
            </a:extLst>
          </p:cNvPr>
          <p:cNvSpPr txBox="1"/>
          <p:nvPr/>
        </p:nvSpPr>
        <p:spPr>
          <a:xfrm>
            <a:off x="7619448" y="2483369"/>
            <a:ext cx="3832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" name="yt_shape_10487"/>
          <p:cNvSpPr txBox="1"/>
          <p:nvPr/>
        </p:nvSpPr>
        <p:spPr>
          <a:xfrm>
            <a:off x="540000" y="1640340"/>
            <a:ext cx="583813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双反比例函数中运用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的几何意义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88" name="yt_shape_10488"/>
              <p:cNvSpPr txBox="1"/>
              <p:nvPr/>
            </p:nvSpPr>
            <p:spPr>
              <a:xfrm>
                <a:off x="540000" y="2135545"/>
                <a:ext cx="10142695" cy="3576034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【模型展示】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8900" b="0" i="0" u="none" dirty="0">
                    <a:solidFill>
                      <a:srgbClr val="1EE3CF"/>
                    </a:solidFill>
                    <a:effectLst/>
                    <a:latin typeface="Times New Roman" pitchFamily="89"/>
                    <a:ea typeface="Times New Roman" pitchFamily="89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2100" b="0" i="0" u="none" dirty="0">
                    <a:solidFill>
                      <a:srgbClr val="1EE3CF"/>
                    </a:solidFill>
                    <a:effectLst/>
                    <a:latin typeface="Times New Roman" pitchFamily="21"/>
                    <a:ea typeface="宋体" pitchFamily="21"/>
                    <a:sym typeface="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8300" b="0" i="0" u="none" dirty="0">
                    <a:solidFill>
                      <a:srgbClr val="1EE3CF"/>
                    </a:solidFill>
                    <a:effectLst/>
                    <a:latin typeface="Times New Roman" pitchFamily="83"/>
                    <a:ea typeface="Times New Roman" pitchFamily="83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</a:t>
                </a:r>
                <a:r>
                  <a:rPr lang="en-US" altLang="zh-CN" sz="1200" b="0" i="0" u="none" dirty="0">
                    <a:solidFill>
                      <a:srgbClr val="1EE3CF"/>
                    </a:solidFill>
                    <a:effectLst/>
                    <a:latin typeface="Times New Roman" pitchFamily="12"/>
                    <a:ea typeface="宋体" pitchFamily="12"/>
                    <a:sym typeface="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6900" b="0" i="0" u="none" dirty="0">
                    <a:solidFill>
                      <a:srgbClr val="1EE3CF"/>
                    </a:solidFill>
                    <a:effectLst/>
                    <a:latin typeface="Times New Roman" pitchFamily="69"/>
                    <a:ea typeface="Times New Roman" pitchFamily="69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                             </a:t>
                </a:r>
                <a:r>
                  <a:rPr lang="en-US" altLang="zh-CN" sz="800" b="0" i="0" u="none" dirty="0">
                    <a:solidFill>
                      <a:srgbClr val="1EE3CF"/>
                    </a:solidFill>
                    <a:effectLst/>
                    <a:latin typeface="Times New Roman" pitchFamily="8"/>
                    <a:ea typeface="宋体" pitchFamily="8"/>
                    <a:sym typeface="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88" name="yt_shape_10488" descr="{&quot;rangeId&quot;:10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5545"/>
                <a:ext cx="10142695" cy="3576034"/>
              </a:xfrm>
              <a:prstGeom prst="rect">
                <a:avLst/>
              </a:prstGeom>
              <a:blipFill>
                <a:blip r:embed="rId2"/>
                <a:stretch>
                  <a:fillRect l="-1081" t="-1188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343614">
            <a:extLst>
              <a:ext uri="{FF2B5EF4-FFF2-40B4-BE49-F238E27FC236}">
                <a16:creationId xmlns:a16="http://schemas.microsoft.com/office/drawing/2014/main" id="{DCCA97DF-9D23-13F6-B2DE-A36A73A77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5467"/>
            <a:ext cx="979677" cy="329866"/>
          </a:xfrm>
          <a:prstGeom prst="rect">
            <a:avLst/>
          </a:prstGeom>
        </p:spPr>
      </p:pic>
      <p:pic>
        <p:nvPicPr>
          <p:cNvPr id="5" name="yt_shape_1714027344002">
            <a:extLst>
              <a:ext uri="{FF2B5EF4-FFF2-40B4-BE49-F238E27FC236}">
                <a16:creationId xmlns:a16="http://schemas.microsoft.com/office/drawing/2014/main" id="{F5387D44-1070-6649-492E-2E8290EFF9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2808492"/>
            <a:ext cx="1416242" cy="1368350"/>
          </a:xfrm>
          <a:prstGeom prst="rect">
            <a:avLst/>
          </a:prstGeom>
        </p:spPr>
      </p:pic>
      <p:pic>
        <p:nvPicPr>
          <p:cNvPr id="7" name="yt_shape_1714027344076">
            <a:extLst>
              <a:ext uri="{FF2B5EF4-FFF2-40B4-BE49-F238E27FC236}">
                <a16:creationId xmlns:a16="http://schemas.microsoft.com/office/drawing/2014/main" id="{8FEE6668-3645-F751-0C2E-0A7B4F387E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938" y="2847283"/>
            <a:ext cx="1521014" cy="1290769"/>
          </a:xfrm>
          <a:prstGeom prst="rect">
            <a:avLst/>
          </a:prstGeom>
        </p:spPr>
      </p:pic>
      <p:pic>
        <p:nvPicPr>
          <p:cNvPr id="9" name="yt_shape_1714027344325">
            <a:extLst>
              <a:ext uri="{FF2B5EF4-FFF2-40B4-BE49-F238E27FC236}">
                <a16:creationId xmlns:a16="http://schemas.microsoft.com/office/drawing/2014/main" id="{44251968-16BA-5AD4-1433-74DC2A02C3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4401636"/>
            <a:ext cx="3749867" cy="1176024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1414</Words>
  <Application>Microsoft Office PowerPoint</Application>
  <PresentationFormat>宽屏</PresentationFormat>
  <Paragraphs>103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2024-04-25T07:37:44Z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