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5" r:id="rId4"/>
    <p:sldId id="306" r:id="rId5"/>
    <p:sldId id="308" r:id="rId6"/>
    <p:sldId id="311" r:id="rId7"/>
    <p:sldId id="314" r:id="rId8"/>
    <p:sldId id="315" r:id="rId9"/>
    <p:sldId id="317" r:id="rId10"/>
    <p:sldId id="319" r:id="rId11"/>
    <p:sldId id="324" r:id="rId12"/>
    <p:sldId id="321" r:id="rId13"/>
    <p:sldId id="322" r:id="rId14"/>
    <p:sldId id="330" r:id="rId15"/>
    <p:sldId id="329" r:id="rId16"/>
    <p:sldId id="256" r:id="rId17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3" d="100"/>
          <a:sy n="63" d="100"/>
        </p:scale>
        <p:origin x="472" y="4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gs" Target="tags/tag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31.png"/><Relationship Id="rId7" Type="http://schemas.openxmlformats.org/officeDocument/2006/relationships/image" Target="../media/image35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openxmlformats.org/officeDocument/2006/relationships/image" Target="../media/image38.bin"/><Relationship Id="rId7" Type="http://schemas.openxmlformats.org/officeDocument/2006/relationships/image" Target="../media/image42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10" Type="http://schemas.openxmlformats.org/officeDocument/2006/relationships/image" Target="../media/image45.png"/><Relationship Id="rId4" Type="http://schemas.openxmlformats.org/officeDocument/2006/relationships/image" Target="../media/image39.png"/><Relationship Id="rId9" Type="http://schemas.openxmlformats.org/officeDocument/2006/relationships/image" Target="../media/image44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3" Type="http://schemas.openxmlformats.org/officeDocument/2006/relationships/image" Target="../media/image38.bin"/><Relationship Id="rId7" Type="http://schemas.openxmlformats.org/officeDocument/2006/relationships/image" Target="../media/image49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8.png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386" name="yt_image_12386" title="H_41.85">
            <a:extLst>
              <a:ext uri="">
                <a16:creationId xmlns:p14="http://schemas.microsoft.com/office/powerpoint/2010/main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115214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388" name="yt_shape_12388"/>
          <p:cNvSpPr txBox="1"/>
          <p:nvPr/>
        </p:nvSpPr>
        <p:spPr>
          <a:xfrm>
            <a:off x="540000" y="2697379"/>
            <a:ext cx="5506316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三边成比例的两个三角形相似</a:t>
            </a:r>
          </a:p>
        </p:txBody>
      </p:sp>
      <p:sp>
        <p:nvSpPr>
          <p:cNvPr id="12389" name="yt_shape_12389"/>
          <p:cNvSpPr txBox="1"/>
          <p:nvPr/>
        </p:nvSpPr>
        <p:spPr>
          <a:xfrm>
            <a:off x="540119" y="319258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的每条边长增加各自的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％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A'B'C'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的度数与其对应角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f78ca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的度数相比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390" name="yt_table_12390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5403553"/>
              </p:ext>
            </p:extLst>
          </p:nvPr>
        </p:nvGraphicFramePr>
        <p:xfrm>
          <a:off x="540047" y="4152019"/>
          <a:ext cx="7078980" cy="950976"/>
        </p:xfrm>
        <a:graphic>
          <a:graphicData uri="http://schemas.openxmlformats.org/drawingml/2006/table">
            <a:tbl>
              <a:tblPr/>
              <a:tblGrid>
                <a:gridCol w="4538980">
                  <a:extLst>
                    <a:ext uri="{9D8B030D-6E8A-4147-A177-3AD203B41FA5}">
                      <a16:colId xmlns:a16="http://schemas.microsoft.com/office/drawing/2014/main" val="10379"/>
                    </a:ext>
                  </a:extLst>
                </a:gridCol>
                <a:gridCol w="2540000">
                  <a:extLst>
                    <a:ext uri="{9D8B030D-6E8A-4147-A177-3AD203B41FA5}">
                      <a16:colId xmlns:a16="http://schemas.microsoft.com/office/drawing/2014/main" val="1038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增加了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％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减少了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％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8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增加了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％）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没有改变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87"/>
                  </a:ext>
                </a:extLst>
              </a:tr>
            </a:tbl>
          </a:graphicData>
        </a:graphic>
      </p:graphicFrame>
      <p:pic>
        <p:nvPicPr>
          <p:cNvPr id="3" name="yt_shape_1714027644247" title="H_26.259764">
            <a:extLst>
              <a:ext uri="{FF2B5EF4-FFF2-40B4-BE49-F238E27FC236}">
                <a16:creationId xmlns:a16="http://schemas.microsoft.com/office/drawing/2014/main" id="{4BFF98EE-D27B-1385-DA9B-203B00DE748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750689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5F6A999-08D7-AD6B-30D6-88808435DF8F}"/>
              </a:ext>
            </a:extLst>
          </p:cNvPr>
          <p:cNvSpPr txBox="1"/>
          <p:nvPr/>
        </p:nvSpPr>
        <p:spPr>
          <a:xfrm>
            <a:off x="2583708" y="362126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2446" name="yt_shape_12446"/>
              <p:cNvSpPr txBox="1"/>
              <p:nvPr/>
            </p:nvSpPr>
            <p:spPr>
              <a:xfrm>
                <a:off x="532686" y="2186626"/>
                <a:ext cx="9125190" cy="381328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证明：在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中，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>
                    <a:solidFill>
                      <a:srgbClr val="FF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8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9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39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DCE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中，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21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78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𝐷𝐶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39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21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𝐸𝐶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39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21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𝐸𝐷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𝐷𝐶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𝐸𝐶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∽△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EDC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</p:txBody>
          </p:sp>
        </mc:Choice>
        <mc:Fallback>
          <p:sp>
            <p:nvSpPr>
              <p:cNvPr id="12446" name="yt_shape_1244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2686" y="2186626"/>
                <a:ext cx="9125190" cy="3813288"/>
              </a:xfrm>
              <a:prstGeom prst="rect">
                <a:avLst/>
              </a:prstGeom>
              <a:blipFill>
                <a:blip r:embed="rId2"/>
                <a:stretch>
                  <a:fillRect l="-2004" t="-1440" r="-1002" b="-4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A5437489-3FC9-35E2-2BE4-11577B477433}"/>
              </a:ext>
            </a:extLst>
          </p:cNvPr>
          <p:cNvSpPr txBox="1"/>
          <p:nvPr/>
        </p:nvSpPr>
        <p:spPr>
          <a:xfrm>
            <a:off x="442675" y="2139820"/>
            <a:ext cx="32709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证明：在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中，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A0C8F888-8296-85A0-C92C-2817C06D7CFD}"/>
                  </a:ext>
                </a:extLst>
              </p:cNvPr>
              <p:cNvSpPr txBox="1"/>
              <p:nvPr/>
            </p:nvSpPr>
            <p:spPr>
              <a:xfrm>
                <a:off x="490300" y="2615308"/>
                <a:ext cx="2968562" cy="63126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A0C8F888-8296-85A0-C92C-2817C06D7CF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0300" y="2615308"/>
                <a:ext cx="2968562" cy="631267"/>
              </a:xfrm>
              <a:prstGeom prst="rect">
                <a:avLst/>
              </a:prstGeom>
              <a:blipFill>
                <a:blip r:embed="rId3"/>
                <a:stretch>
                  <a:fillRect l="-3080" r="-3285" b="-163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C065F88A-0699-AD8A-8EBA-3C22584050DE}"/>
                  </a:ext>
                </a:extLst>
              </p:cNvPr>
              <p:cNvSpPr txBox="1"/>
              <p:nvPr/>
            </p:nvSpPr>
            <p:spPr>
              <a:xfrm>
                <a:off x="490300" y="3152963"/>
                <a:ext cx="2895410" cy="63126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8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9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39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C065F88A-0699-AD8A-8EBA-3C22584050D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0300" y="3152963"/>
                <a:ext cx="2895410" cy="631266"/>
              </a:xfrm>
              <a:prstGeom prst="rect">
                <a:avLst/>
              </a:prstGeom>
              <a:blipFill>
                <a:blip r:embed="rId4"/>
                <a:stretch>
                  <a:fillRect r="-3368" b="-173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006E42CA-3D3D-1564-B34C-823B4E84CA32}"/>
              </a:ext>
            </a:extLst>
          </p:cNvPr>
          <p:cNvSpPr txBox="1"/>
          <p:nvPr/>
        </p:nvSpPr>
        <p:spPr>
          <a:xfrm>
            <a:off x="442675" y="3690617"/>
            <a:ext cx="23914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中，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2CC21645-B98C-7622-2FAE-78FFBF45234D}"/>
                  </a:ext>
                </a:extLst>
              </p:cNvPr>
              <p:cNvSpPr txBox="1"/>
              <p:nvPr/>
            </p:nvSpPr>
            <p:spPr>
              <a:xfrm>
                <a:off x="490300" y="4166105"/>
                <a:ext cx="5785421" cy="63272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DC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21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2CC21645-B98C-7622-2FAE-78FFBF45234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0300" y="4166105"/>
                <a:ext cx="5785421" cy="632727"/>
              </a:xfrm>
              <a:prstGeom prst="rect">
                <a:avLst/>
              </a:prstGeom>
              <a:blipFill>
                <a:blip r:embed="rId5"/>
                <a:stretch>
                  <a:fillRect l="-1581" r="-1686" b="-173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644F29AB-9B59-7F28-0470-D8BC32B2841F}"/>
                  </a:ext>
                </a:extLst>
              </p:cNvPr>
              <p:cNvSpPr txBox="1"/>
              <p:nvPr/>
            </p:nvSpPr>
            <p:spPr>
              <a:xfrm>
                <a:off x="442675" y="4705220"/>
                <a:ext cx="9217025" cy="88025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78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𝐷𝐶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39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21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𝐸𝐶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39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21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𝐸𝐷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𝐷𝐶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𝐸𝐶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644F29AB-9B59-7F28-0470-D8BC32B2841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2675" y="4705220"/>
                <a:ext cx="9217025" cy="880250"/>
              </a:xfrm>
              <a:prstGeom prst="rect">
                <a:avLst/>
              </a:prstGeom>
              <a:blipFill>
                <a:blip r:embed="rId6"/>
                <a:stretch>
                  <a:fillRect l="-1058" r="-92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8BB261CF-4DCA-8905-F853-114EB44B5AB2}"/>
              </a:ext>
            </a:extLst>
          </p:cNvPr>
          <p:cNvSpPr txBox="1"/>
          <p:nvPr/>
        </p:nvSpPr>
        <p:spPr>
          <a:xfrm>
            <a:off x="442675" y="5491858"/>
            <a:ext cx="29264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∽△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EDC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443" name="yt_shape_12443"/>
          <p:cNvSpPr txBox="1"/>
          <p:nvPr/>
        </p:nvSpPr>
        <p:spPr>
          <a:xfrm>
            <a:off x="442675" y="1220176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为垂足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78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39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21.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5044b"/>
              </a:rPr>
              <a:t>：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∽△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EDC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pic>
        <p:nvPicPr>
          <p:cNvPr id="12444" name="yt_image_12444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832304" y="2708920"/>
            <a:ext cx="2325375" cy="11681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48" name="yt_shape_12448"/>
          <p:cNvSpPr txBox="1"/>
          <p:nvPr/>
        </p:nvSpPr>
        <p:spPr>
          <a:xfrm>
            <a:off x="387335" y="805033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由三个边长为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的小正方形拼成一个矩形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AEDF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请你猜想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b7cb1"/>
              </a:rPr>
              <a:t>3</a:t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有什么关系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并说明理由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2449" name="yt_image_12449" title="H_71.64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832304" y="2119362"/>
            <a:ext cx="2430734" cy="9098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2451" name="yt_shape_12451"/>
              <p:cNvSpPr txBox="1"/>
              <p:nvPr/>
            </p:nvSpPr>
            <p:spPr>
              <a:xfrm>
                <a:off x="387335" y="1777790"/>
                <a:ext cx="6516464" cy="493263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3.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理由：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在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中，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在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中，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10</m:t>
                            </m:r>
                          </m:e>
                        </m:rad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𝐵𝐴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𝐷𝐵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𝐷𝐴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∽△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，即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</a:p>
            </p:txBody>
          </p:sp>
        </mc:Choice>
        <mc:Fallback>
          <p:sp>
            <p:nvSpPr>
              <p:cNvPr id="12451" name="yt_shape_1245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7335" y="1777790"/>
                <a:ext cx="6516464" cy="4932632"/>
              </a:xfrm>
              <a:prstGeom prst="rect">
                <a:avLst/>
              </a:prstGeom>
              <a:blipFill>
                <a:blip r:embed="rId3"/>
                <a:stretch>
                  <a:fillRect l="-2900" t="-1112" r="-1777" b="-28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19CE6FAF-B3FD-207C-A4E3-7F89F4353394}"/>
              </a:ext>
            </a:extLst>
          </p:cNvPr>
          <p:cNvSpPr txBox="1"/>
          <p:nvPr/>
        </p:nvSpPr>
        <p:spPr>
          <a:xfrm>
            <a:off x="297324" y="1730984"/>
            <a:ext cx="3761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理由：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A12B7F3B-5666-F5D1-97B5-58A84425B8D9}"/>
                  </a:ext>
                </a:extLst>
              </p:cNvPr>
              <p:cNvSpPr txBox="1"/>
              <p:nvPr/>
            </p:nvSpPr>
            <p:spPr>
              <a:xfrm>
                <a:off x="297324" y="2206472"/>
                <a:ext cx="3609213" cy="6153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在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中，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A12B7F3B-5666-F5D1-97B5-58A84425B8D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7324" y="2206472"/>
                <a:ext cx="3609213" cy="615392"/>
              </a:xfrm>
              <a:prstGeom prst="rect">
                <a:avLst/>
              </a:prstGeom>
              <a:blipFill>
                <a:blip r:embed="rId4"/>
                <a:stretch>
                  <a:fillRect l="-2703" r="-2534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406A77D1-3468-9612-C680-AC7589A86BEC}"/>
                  </a:ext>
                </a:extLst>
              </p:cNvPr>
              <p:cNvSpPr txBox="1"/>
              <p:nvPr/>
            </p:nvSpPr>
            <p:spPr>
              <a:xfrm>
                <a:off x="344949" y="2728252"/>
                <a:ext cx="5438013" cy="6186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406A77D1-3468-9612-C680-AC7589A86BE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4949" y="2728252"/>
                <a:ext cx="5438013" cy="618693"/>
              </a:xfrm>
              <a:prstGeom prst="rect">
                <a:avLst/>
              </a:prstGeom>
              <a:blipFill>
                <a:blip r:embed="rId5"/>
                <a:stretch>
                  <a:fillRect l="-1794" r="-336" b="-188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28737701-B663-7A37-E861-5BB390E705DD}"/>
                  </a:ext>
                </a:extLst>
              </p:cNvPr>
              <p:cNvSpPr txBox="1"/>
              <p:nvPr/>
            </p:nvSpPr>
            <p:spPr>
              <a:xfrm>
                <a:off x="297324" y="3253333"/>
                <a:ext cx="6633528" cy="6153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在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中，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28737701-B663-7A37-E861-5BB390E705D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7324" y="3253333"/>
                <a:ext cx="6633528" cy="615392"/>
              </a:xfrm>
              <a:prstGeom prst="rect">
                <a:avLst/>
              </a:prstGeom>
              <a:blipFill>
                <a:blip r:embed="rId6"/>
                <a:stretch>
                  <a:fillRect l="-1471" r="-1379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A113C09E-92DE-37BB-4224-FA535E09EABA}"/>
              </a:ext>
            </a:extLst>
          </p:cNvPr>
          <p:cNvSpPr txBox="1"/>
          <p:nvPr/>
        </p:nvSpPr>
        <p:spPr>
          <a:xfrm>
            <a:off x="297324" y="3775113"/>
            <a:ext cx="27169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9E14152F-6EE5-0BC3-AA35-CE55982D78DF}"/>
                  </a:ext>
                </a:extLst>
              </p:cNvPr>
              <p:cNvSpPr txBox="1"/>
              <p:nvPr/>
            </p:nvSpPr>
            <p:spPr>
              <a:xfrm>
                <a:off x="297324" y="4250601"/>
                <a:ext cx="6118542" cy="88361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10</m:t>
                            </m:r>
                          </m:e>
                        </m:rad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9E14152F-6EE5-0BC3-AA35-CE55982D78D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7324" y="4250601"/>
                <a:ext cx="6118542" cy="883615"/>
              </a:xfrm>
              <a:prstGeom prst="rect">
                <a:avLst/>
              </a:prstGeom>
              <a:blipFill>
                <a:blip r:embed="rId7"/>
                <a:stretch>
                  <a:fillRect l="-1595" r="-15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B37957E3-C61F-99A8-CE22-6563836E2918}"/>
                  </a:ext>
                </a:extLst>
              </p:cNvPr>
              <p:cNvSpPr txBox="1"/>
              <p:nvPr/>
            </p:nvSpPr>
            <p:spPr>
              <a:xfrm>
                <a:off x="297324" y="5040604"/>
                <a:ext cx="5110035" cy="7690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𝐵𝐴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𝐷𝐵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𝐷𝐴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BCA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∽△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BAD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B37957E3-C61F-99A8-CE22-6563836E291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7324" y="5040604"/>
                <a:ext cx="5110035" cy="769062"/>
              </a:xfrm>
              <a:prstGeom prst="rect">
                <a:avLst/>
              </a:prstGeom>
              <a:blipFill>
                <a:blip r:embed="rId8"/>
                <a:stretch>
                  <a:fillRect l="-1909" r="-477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E53F6D23-DFDD-57F6-3F63-8A7B58C470A0}"/>
              </a:ext>
            </a:extLst>
          </p:cNvPr>
          <p:cNvSpPr txBox="1"/>
          <p:nvPr/>
        </p:nvSpPr>
        <p:spPr>
          <a:xfrm>
            <a:off x="297324" y="5716054"/>
            <a:ext cx="52727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83222FF4-0F8A-F310-7E64-DECE4881EBF3}"/>
              </a:ext>
            </a:extLst>
          </p:cNvPr>
          <p:cNvSpPr txBox="1"/>
          <p:nvPr/>
        </p:nvSpPr>
        <p:spPr>
          <a:xfrm>
            <a:off x="297324" y="6191542"/>
            <a:ext cx="5972873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54" name="yt_shape_12454"/>
          <p:cNvSpPr txBox="1"/>
          <p:nvPr/>
        </p:nvSpPr>
        <p:spPr>
          <a:xfrm>
            <a:off x="540000" y="234888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/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2453" name="yt_image_12453" title="H_41.8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8874" y="836712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456" name="yt_shape_12456"/>
          <p:cNvSpPr txBox="1"/>
          <p:nvPr/>
        </p:nvSpPr>
        <p:spPr>
          <a:xfrm>
            <a:off x="558993" y="1418877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/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15.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岳阳第十中学模拟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在梯形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f05db"/>
              </a:rPr>
              <a:t>＝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的中点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/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：△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∽△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EAB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pic>
        <p:nvPicPr>
          <p:cNvPr id="12460" name="yt_image_12460" title="H_151.34692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348957" y="2636912"/>
            <a:ext cx="1289170" cy="19221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C1B4E0C2-21BB-FA08-8CDC-CAE808475E3A}"/>
              </a:ext>
            </a:extLst>
          </p:cNvPr>
          <p:cNvSpPr txBox="1"/>
          <p:nvPr/>
        </p:nvSpPr>
        <p:spPr>
          <a:xfrm>
            <a:off x="436117" y="2486201"/>
            <a:ext cx="62824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证明：过点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，垂足为点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E5C5706-DC5E-61F4-A6BC-D033A0338AA6}"/>
              </a:ext>
            </a:extLst>
          </p:cNvPr>
          <p:cNvSpPr txBox="1"/>
          <p:nvPr/>
        </p:nvSpPr>
        <p:spPr>
          <a:xfrm>
            <a:off x="436117" y="2790946"/>
            <a:ext cx="41186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4CA98D2-1880-8219-04C5-95831716BC0B}"/>
              </a:ext>
            </a:extLst>
          </p:cNvPr>
          <p:cNvSpPr txBox="1"/>
          <p:nvPr/>
        </p:nvSpPr>
        <p:spPr>
          <a:xfrm>
            <a:off x="436117" y="3068960"/>
            <a:ext cx="19279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AAEF7C2-B9E5-19F1-FFB8-DF7CAE390FD2}"/>
              </a:ext>
            </a:extLst>
          </p:cNvPr>
          <p:cNvSpPr txBox="1"/>
          <p:nvPr/>
        </p:nvSpPr>
        <p:spPr>
          <a:xfrm>
            <a:off x="436117" y="3356992"/>
            <a:ext cx="20803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D4C5A14-D652-CA0F-05B6-AA9314ECAD99}"/>
              </a:ext>
            </a:extLst>
          </p:cNvPr>
          <p:cNvSpPr txBox="1"/>
          <p:nvPr/>
        </p:nvSpPr>
        <p:spPr>
          <a:xfrm>
            <a:off x="436117" y="3645024"/>
            <a:ext cx="35090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是矩形，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4C2896E-7794-4DCB-1F04-D88F0C737095}"/>
              </a:ext>
            </a:extLst>
          </p:cNvPr>
          <p:cNvSpPr txBox="1"/>
          <p:nvPr/>
        </p:nvSpPr>
        <p:spPr>
          <a:xfrm>
            <a:off x="436117" y="3933056"/>
            <a:ext cx="25375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3A52944B-71E7-7A38-FB5C-017B2E3D20EB}"/>
              </a:ext>
            </a:extLst>
          </p:cNvPr>
          <p:cNvSpPr txBox="1"/>
          <p:nvPr/>
        </p:nvSpPr>
        <p:spPr>
          <a:xfrm>
            <a:off x="436117" y="4221088"/>
            <a:ext cx="55378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28DD8D50-B40F-3463-9D01-E0DF8FEE0508}"/>
              </a:ext>
            </a:extLst>
          </p:cNvPr>
          <p:cNvSpPr txBox="1"/>
          <p:nvPr/>
        </p:nvSpPr>
        <p:spPr>
          <a:xfrm>
            <a:off x="436117" y="4509120"/>
            <a:ext cx="23565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CBF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中，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A932BE3A-9842-9F64-9982-75938919469C}"/>
                  </a:ext>
                </a:extLst>
              </p:cNvPr>
              <p:cNvSpPr txBox="1"/>
              <p:nvPr/>
            </p:nvSpPr>
            <p:spPr>
              <a:xfrm>
                <a:off x="483742" y="4869160"/>
                <a:ext cx="5255133" cy="63126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𝐹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A932BE3A-9842-9F64-9982-75938919469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3742" y="4869160"/>
                <a:ext cx="5255133" cy="631267"/>
              </a:xfrm>
              <a:prstGeom prst="rect">
                <a:avLst/>
              </a:prstGeom>
              <a:blipFill>
                <a:blip r:embed="rId4"/>
                <a:stretch>
                  <a:fillRect l="-1740" r="-1856" b="-126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B9D6E1F5-8E51-F3B0-37AC-619B021A35C7}"/>
                  </a:ext>
                </a:extLst>
              </p:cNvPr>
              <p:cNvSpPr txBox="1"/>
              <p:nvPr/>
            </p:nvSpPr>
            <p:spPr>
              <a:xfrm>
                <a:off x="436117" y="5329776"/>
                <a:ext cx="5307838" cy="61539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是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的中点，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B9D6E1F5-8E51-F3B0-37AC-619B021A35C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6117" y="5329776"/>
                <a:ext cx="5307838" cy="615391"/>
              </a:xfrm>
              <a:prstGeom prst="rect">
                <a:avLst/>
              </a:prstGeom>
              <a:blipFill>
                <a:blip r:embed="rId5"/>
                <a:stretch>
                  <a:fillRect l="-1839" r="-1839" b="-128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723AE809-1AFB-C5AE-D522-C04CC2BCA174}"/>
                  </a:ext>
                </a:extLst>
              </p:cNvPr>
              <p:cNvSpPr txBox="1"/>
              <p:nvPr/>
            </p:nvSpPr>
            <p:spPr>
              <a:xfrm>
                <a:off x="436117" y="5851555"/>
                <a:ext cx="2602739" cy="5557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EA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723AE809-1AFB-C5AE-D522-C04CC2BCA17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6117" y="5851555"/>
                <a:ext cx="2602739" cy="555765"/>
              </a:xfrm>
              <a:prstGeom prst="rect">
                <a:avLst/>
              </a:prstGeom>
              <a:blipFill>
                <a:blip r:embed="rId6"/>
                <a:stretch>
                  <a:fillRect l="-3747" t="-1099" r="-3513" b="-197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4" name="yt_shape_3">
                <a:extLst>
                  <a:ext uri="{FF2B5EF4-FFF2-40B4-BE49-F238E27FC236}">
                    <a16:creationId xmlns:a16="http://schemas.microsoft.com/office/drawing/2014/main" id="{64B30C8F-684B-8D5D-9B31-FC8EA4DAD4B1}"/>
                  </a:ext>
                </a:extLst>
              </p:cNvPr>
              <p:cNvSpPr txBox="1"/>
              <p:nvPr/>
            </p:nvSpPr>
            <p:spPr>
              <a:xfrm>
                <a:off x="6157606" y="3971331"/>
                <a:ext cx="3956211" cy="2355709"/>
              </a:xfrm>
              <a:prstGeom prst="rect">
                <a:avLst/>
              </a:prstGeom>
              <a:noFill/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none" lIns="0" tIns="0" rIns="0" bIns="0" rtlCol="0">
                <a:noAutofit/>
              </a:bodyPr>
              <a:lstStyle/>
              <a:p>
                <a:pPr lvl="0" hangingPunct="0">
                  <a:lnSpc>
                    <a:spcPct val="129999"/>
                  </a:lnSpc>
                </a:pP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i="1">
                    <a:solidFill>
                      <a:srgbClr val="FF0000">
                        <a:alpha val="0"/>
                      </a:srgbClr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num>
                      <m:den>
                        <m: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en-US" altLang="zh-CN" sz="1500" i="1">
                    <a:solidFill>
                      <a:srgbClr val="FF0000">
                        <a:alpha val="0"/>
                      </a:srgbClr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i="1">
                    <a:solidFill>
                      <a:srgbClr val="FF0000">
                        <a:alpha val="0"/>
                      </a:srgbClr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i="1">
                    <a:solidFill>
                      <a:srgbClr val="FF0000">
                        <a:alpha val="0"/>
                      </a:srgbClr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i="1">
                    <a:solidFill>
                      <a:srgbClr val="FF0000">
                        <a:alpha val="0"/>
                      </a:srgbClr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num>
                      <m:den>
                        <m: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𝐸𝐴</m:t>
                        </m:r>
                      </m:den>
                    </m:f>
                  </m:oMath>
                </a14:m>
                <a:r>
                  <a:rPr lang="en-US" altLang="zh-CN" sz="1500" i="1">
                    <a:solidFill>
                      <a:srgbClr val="FF0000">
                        <a:alpha val="0"/>
                      </a:srgbClr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i="1">
                    <a:solidFill>
                      <a:srgbClr val="FF0000">
                        <a:alpha val="0"/>
                      </a:srgbClr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den>
                    </m:f>
                  </m:oMath>
                </a14:m>
                <a:r>
                  <a:rPr lang="en-US" altLang="zh-CN" sz="1500" i="1">
                    <a:solidFill>
                      <a:srgbClr val="FF0000">
                        <a:alpha val="0"/>
                      </a:srgbClr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i="1">
                    <a:solidFill>
                      <a:srgbClr val="FF0000">
                        <a:alpha val="0"/>
                      </a:srgbClr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i="1">
                    <a:solidFill>
                      <a:srgbClr val="FF0000">
                        <a:alpha val="0"/>
                      </a:srgbClr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lvl="0" hangingPunct="0">
                  <a:lnSpc>
                    <a:spcPct val="129999"/>
                  </a:lnSpc>
                </a:pP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i="1">
                    <a:solidFill>
                      <a:srgbClr val="FF0000">
                        <a:alpha val="0"/>
                      </a:srgbClr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num>
                      <m:den>
                        <m: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en-US" altLang="zh-CN" sz="1500" i="1">
                    <a:solidFill>
                      <a:srgbClr val="FF0000">
                        <a:alpha val="0"/>
                      </a:srgbClr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i="1">
                    <a:solidFill>
                      <a:srgbClr val="FF0000">
                        <a:alpha val="0"/>
                      </a:srgbClr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num>
                      <m:den>
                        <m: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𝐸𝐴</m:t>
                        </m:r>
                      </m:den>
                    </m:f>
                  </m:oMath>
                </a14:m>
                <a:r>
                  <a:rPr lang="en-US" altLang="zh-CN" sz="1500" i="1">
                    <a:solidFill>
                      <a:srgbClr val="FF0000">
                        <a:alpha val="0"/>
                      </a:srgbClr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lvl="0" hangingPunct="0">
                  <a:lnSpc>
                    <a:spcPct val="129999"/>
                  </a:lnSpc>
                </a:pP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宋体/Times New Roman" pitchFamily="24"/>
                    <a:ea typeface="楷体" pitchFamily="24"/>
                  </a:rPr>
                  <a:t>又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15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CDE</a:t>
                </a:r>
                <a:r>
                  <a:rPr lang="en-US" altLang="zh-CN" sz="15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EAB</a:t>
                </a:r>
                <a:r>
                  <a:rPr lang="en-US" altLang="zh-CN" sz="15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lvl="0" hangingPunct="0">
                  <a:lnSpc>
                    <a:spcPct val="129999"/>
                  </a:lnSpc>
                </a:pP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CDE</a:t>
                </a:r>
                <a:r>
                  <a:rPr lang="en-US" altLang="zh-CN" sz="15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</a:rPr>
                  <a:t>∽△</a:t>
                </a:r>
                <a:r>
                  <a:rPr lang="en-US" altLang="zh-CN" sz="15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EAB</a:t>
                </a:r>
                <a:r>
                  <a:rPr lang="en-US" altLang="zh-CN" sz="15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endParaRPr lang="zh-CN" altLang="en-US"/>
              </a:p>
            </p:txBody>
          </p:sp>
        </mc:Choice>
        <mc:Fallback>
          <p:sp>
            <p:nvSpPr>
              <p:cNvPr id="14" name="yt_shape_3">
                <a:extLst>
                  <a:ext uri="{FF2B5EF4-FFF2-40B4-BE49-F238E27FC236}">
                    <a16:creationId xmlns:a16="http://schemas.microsoft.com/office/drawing/2014/main" id="{64B30C8F-684B-8D5D-9B31-FC8EA4DAD4B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57606" y="3971331"/>
                <a:ext cx="3956211" cy="2355709"/>
              </a:xfrm>
              <a:prstGeom prst="rect">
                <a:avLst/>
              </a:prstGeom>
              <a:blipFill>
                <a:blip r:embed="rId7"/>
                <a:stretch>
                  <a:fillRect l="-4622" r="-3698" b="-7235"/>
                </a:stretch>
              </a:blipFill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CF69EFB6-51D6-3AA3-DE48-86463F98E530}"/>
                  </a:ext>
                </a:extLst>
              </p:cNvPr>
              <p:cNvSpPr txBox="1"/>
              <p:nvPr/>
            </p:nvSpPr>
            <p:spPr>
              <a:xfrm>
                <a:off x="6067595" y="3924525"/>
                <a:ext cx="3918648" cy="8512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𝐸𝐴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CF69EFB6-51D6-3AA3-DE48-86463F98E53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67595" y="3924525"/>
                <a:ext cx="3918648" cy="851231"/>
              </a:xfrm>
              <a:prstGeom prst="rect">
                <a:avLst/>
              </a:prstGeom>
              <a:blipFill>
                <a:blip r:embed="rId8"/>
                <a:stretch>
                  <a:fillRect l="-2333" r="-24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AF3AA690-581D-5B1F-C8FF-82A1D9A7E43B}"/>
                  </a:ext>
                </a:extLst>
              </p:cNvPr>
              <p:cNvSpPr txBox="1"/>
              <p:nvPr/>
            </p:nvSpPr>
            <p:spPr>
              <a:xfrm>
                <a:off x="6067595" y="4682144"/>
                <a:ext cx="1665795" cy="769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𝐸𝐴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AF3AA690-581D-5B1F-C8FF-82A1D9A7E43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67595" y="4682144"/>
                <a:ext cx="1665795" cy="769061"/>
              </a:xfrm>
              <a:prstGeom prst="rect">
                <a:avLst/>
              </a:prstGeom>
              <a:blipFill>
                <a:blip r:embed="rId9"/>
                <a:stretch>
                  <a:fillRect l="-5474" r="-5839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" name="文本框 16">
            <a:extLst>
              <a:ext uri="{FF2B5EF4-FFF2-40B4-BE49-F238E27FC236}">
                <a16:creationId xmlns:a16="http://schemas.microsoft.com/office/drawing/2014/main" id="{57EE9699-03AC-185F-A11B-F3513B5C5AB0}"/>
              </a:ext>
            </a:extLst>
          </p:cNvPr>
          <p:cNvSpPr txBox="1"/>
          <p:nvPr/>
        </p:nvSpPr>
        <p:spPr>
          <a:xfrm>
            <a:off x="6067595" y="5357593"/>
            <a:ext cx="40980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D53F2B12-92B1-36FA-3DF7-5A1E1F7DDFB2}"/>
              </a:ext>
            </a:extLst>
          </p:cNvPr>
          <p:cNvSpPr txBox="1"/>
          <p:nvPr/>
        </p:nvSpPr>
        <p:spPr>
          <a:xfrm>
            <a:off x="6067595" y="5833081"/>
            <a:ext cx="290899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∽△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9" name="yt_image_12463">
            <a:extLst>
              <a:ext uri="{FF2B5EF4-FFF2-40B4-BE49-F238E27FC236}">
                <a16:creationId xmlns:a16="http://schemas.microsoft.com/office/drawing/2014/main" id="{CE739066-9F5C-FE5D-69BF-5191E13CEB77}"/>
              </a:ex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10344829" y="4682144"/>
            <a:ext cx="1234227" cy="18322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5" grpId="0" build="allAtOnce"/>
      <p:bldP spid="16" grpId="0" build="allAtOnce"/>
      <p:bldP spid="17" grpId="0" build="allAtOnce"/>
      <p:bldP spid="18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62" name="yt_shape_12462"/>
          <p:cNvSpPr txBox="1"/>
          <p:nvPr/>
        </p:nvSpPr>
        <p:spPr>
          <a:xfrm>
            <a:off x="551384" y="1052736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有可能相似吗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若相似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请给出证明过程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若不相似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c1c1d"/>
              </a:rPr>
              <a:t>请简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述理由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2464" name="yt_shape_12464"/>
          <p:cNvSpPr txBox="1"/>
          <p:nvPr/>
        </p:nvSpPr>
        <p:spPr>
          <a:xfrm>
            <a:off x="551265" y="2164535"/>
            <a:ext cx="1217641" cy="16918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9200" b="0" i="0" u="none" spc="-9200">
                <a:solidFill>
                  <a:srgbClr val="1EE3CF"/>
                </a:solidFill>
                <a:effectLst/>
                <a:latin typeface="宋体/Times New Roman" pitchFamily="92"/>
                <a:ea typeface="宋体" pitchFamily="92"/>
              </a:rPr>
              <a:t> </a:t>
            </a:r>
            <a:r>
              <a:rPr lang="en-US" altLang="zh-CN" sz="9200" b="0" i="0" u="none" spc="7420">
                <a:solidFill>
                  <a:srgbClr val="1EE3CF"/>
                </a:solidFill>
                <a:effectLst/>
                <a:latin typeface="宋体/Times New Roman" pitchFamily="92"/>
                <a:ea typeface="宋体" pitchFamily="92"/>
              </a:rPr>
              <a:t> </a:t>
            </a:r>
          </a:p>
        </p:txBody>
      </p:sp>
      <p:pic>
        <p:nvPicPr>
          <p:cNvPr id="12463" name="yt_image_12463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06508" y="3789040"/>
            <a:ext cx="1234227" cy="18322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yt_image_12460" title="H_151.34692">
            <a:extLst>
              <a:ext uri="{FF2B5EF4-FFF2-40B4-BE49-F238E27FC236}">
                <a16:creationId xmlns:a16="http://schemas.microsoft.com/office/drawing/2014/main" id="{72DED5B3-EC09-D86A-5397-AB33FD37F10E}"/>
              </a:ex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06508" y="1628800"/>
            <a:ext cx="1289170" cy="19221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8" name="yt_shape_12466"/>
              <p:cNvSpPr txBox="1"/>
              <p:nvPr/>
            </p:nvSpPr>
            <p:spPr>
              <a:xfrm>
                <a:off x="496322" y="2004285"/>
                <a:ext cx="5836791" cy="459035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∽△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CEB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理由如下：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中，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中，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𝐶𝐸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𝐵𝐸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𝐸𝐷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e>
                        </m:rad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𝐸𝐶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𝐶𝐸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𝐵𝐸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𝐸𝐷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𝐸𝐶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∽△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CEB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</p:txBody>
          </p:sp>
        </mc:Choice>
        <mc:Fallback>
          <p:sp>
            <p:nvSpPr>
              <p:cNvPr id="8" name="yt_shape_1246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6322" y="2004285"/>
                <a:ext cx="5836791" cy="4590359"/>
              </a:xfrm>
              <a:prstGeom prst="rect">
                <a:avLst/>
              </a:prstGeom>
              <a:blipFill>
                <a:blip r:embed="rId4"/>
                <a:stretch>
                  <a:fillRect l="-3132" t="-1195" r="-2088" b="-31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029A4C04-ED62-6FEE-87B7-D1BD686FA5F5}"/>
              </a:ext>
            </a:extLst>
          </p:cNvPr>
          <p:cNvSpPr txBox="1"/>
          <p:nvPr/>
        </p:nvSpPr>
        <p:spPr>
          <a:xfrm>
            <a:off x="406311" y="1957479"/>
            <a:ext cx="5517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∽△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理由如下：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61766772-8FAD-6DB2-9314-6DEDF77B47C5}"/>
              </a:ext>
            </a:extLst>
          </p:cNvPr>
          <p:cNvSpPr txBox="1"/>
          <p:nvPr/>
        </p:nvSpPr>
        <p:spPr>
          <a:xfrm>
            <a:off x="406311" y="2432967"/>
            <a:ext cx="23914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中，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00662507-8ABE-CF44-28D0-4628220A1B8F}"/>
                  </a:ext>
                </a:extLst>
              </p:cNvPr>
              <p:cNvSpPr txBox="1"/>
              <p:nvPr/>
            </p:nvSpPr>
            <p:spPr>
              <a:xfrm>
                <a:off x="453936" y="2908455"/>
                <a:ext cx="5847334" cy="70937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00662507-8ABE-CF44-28D0-4628220A1B8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3936" y="2908455"/>
                <a:ext cx="5847334" cy="709372"/>
              </a:xfrm>
              <a:prstGeom prst="rect">
                <a:avLst/>
              </a:prstGeom>
              <a:blipFill>
                <a:blip r:embed="rId5"/>
                <a:stretch>
                  <a:fillRect l="-1563" r="-1667" b="-146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文本框 11">
            <a:extLst>
              <a:ext uri="{FF2B5EF4-FFF2-40B4-BE49-F238E27FC236}">
                <a16:creationId xmlns:a16="http://schemas.microsoft.com/office/drawing/2014/main" id="{63C79CE1-0B27-8ADA-5965-06ED469FEAEE}"/>
              </a:ext>
            </a:extLst>
          </p:cNvPr>
          <p:cNvSpPr txBox="1"/>
          <p:nvPr/>
        </p:nvSpPr>
        <p:spPr>
          <a:xfrm>
            <a:off x="406311" y="3524215"/>
            <a:ext cx="2339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中，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7747960D-27D1-AFC0-A60D-CCF1A35DF4B5}"/>
                  </a:ext>
                </a:extLst>
              </p:cNvPr>
              <p:cNvSpPr txBox="1"/>
              <p:nvPr/>
            </p:nvSpPr>
            <p:spPr>
              <a:xfrm>
                <a:off x="453936" y="3999703"/>
                <a:ext cx="5795264" cy="70937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7747960D-27D1-AFC0-A60D-CCF1A35DF4B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3936" y="3999703"/>
                <a:ext cx="5795264" cy="709371"/>
              </a:xfrm>
              <a:prstGeom prst="rect">
                <a:avLst/>
              </a:prstGeom>
              <a:blipFill>
                <a:blip r:embed="rId6"/>
                <a:stretch>
                  <a:fillRect l="-1577" r="-1788" b="-146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F3A71D7B-FB20-FDE0-2EA5-84F1FAEF72A0}"/>
                  </a:ext>
                </a:extLst>
              </p:cNvPr>
              <p:cNvSpPr txBox="1"/>
              <p:nvPr/>
            </p:nvSpPr>
            <p:spPr>
              <a:xfrm>
                <a:off x="406311" y="4615462"/>
                <a:ext cx="5960427" cy="8787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𝐶𝐸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𝐵𝐸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𝐸𝐷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e>
                        </m:rad>
                      </m:num>
                      <m:den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𝐸𝐶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F3A71D7B-FB20-FDE0-2EA5-84F1FAEF72A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6311" y="4615462"/>
                <a:ext cx="5960427" cy="878726"/>
              </a:xfrm>
              <a:prstGeom prst="rect">
                <a:avLst/>
              </a:prstGeom>
              <a:blipFill>
                <a:blip r:embed="rId7"/>
                <a:stretch>
                  <a:fillRect l="-1638" r="-15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559B429E-8705-FA8C-B81A-1CCE187A9810}"/>
                  </a:ext>
                </a:extLst>
              </p:cNvPr>
              <p:cNvSpPr txBox="1"/>
              <p:nvPr/>
            </p:nvSpPr>
            <p:spPr>
              <a:xfrm>
                <a:off x="406311" y="5400576"/>
                <a:ext cx="2586673" cy="77211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𝐶𝐸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𝐵𝐸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𝐸𝐷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𝐸𝐶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559B429E-8705-FA8C-B81A-1CCE187A981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6311" y="5400576"/>
                <a:ext cx="2586673" cy="772110"/>
              </a:xfrm>
              <a:prstGeom prst="rect">
                <a:avLst/>
              </a:prstGeom>
              <a:blipFill>
                <a:blip r:embed="rId8"/>
                <a:stretch>
                  <a:fillRect l="-3774" r="-3538" b="-7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文本框 15">
            <a:extLst>
              <a:ext uri="{FF2B5EF4-FFF2-40B4-BE49-F238E27FC236}">
                <a16:creationId xmlns:a16="http://schemas.microsoft.com/office/drawing/2014/main" id="{631FF4E4-6008-324A-6FC9-EEB322ADF018}"/>
              </a:ext>
            </a:extLst>
          </p:cNvPr>
          <p:cNvSpPr txBox="1"/>
          <p:nvPr/>
        </p:nvSpPr>
        <p:spPr>
          <a:xfrm>
            <a:off x="406311" y="6079074"/>
            <a:ext cx="2926461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∽△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2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  <p:bldP spid="16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71" name="yt_shape_12471"/>
          <p:cNvSpPr txBox="1"/>
          <p:nvPr/>
        </p:nvSpPr>
        <p:spPr>
          <a:xfrm>
            <a:off x="540119" y="3154676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  <a:sym typeface="_⨹_34_1e96a"/>
              </a:rPr>
              <a:t>每个三角形的三条边长按大小顺序排列后对应去比，即最长的边比最长的边，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最短的边比最短的边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如果两个三角形的三边对应成比例，则这两个三角形相似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2470" name="yt_shape_12470"/>
          <p:cNvSpPr txBox="1"/>
          <p:nvPr/>
        </p:nvSpPr>
        <p:spPr>
          <a:xfrm>
            <a:off x="540119" y="2492896"/>
            <a:ext cx="1231106" cy="43537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名师点睛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C8ACD5E4-827E-5C16-1BB9-FC7920984AF8}"/>
              </a:ext>
            </a:extLst>
          </p:cNvPr>
          <p:cNvSpPr/>
          <p:nvPr/>
        </p:nvSpPr>
        <p:spPr>
          <a:xfrm>
            <a:off x="407368" y="2348880"/>
            <a:ext cx="11305256" cy="187220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392" name="yt_shape_12392"/>
              <p:cNvSpPr txBox="1"/>
              <p:nvPr/>
            </p:nvSpPr>
            <p:spPr>
              <a:xfrm>
                <a:off x="540120" y="2153478"/>
                <a:ext cx="11492915" cy="95872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甲三角形的三边分别为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乙三角形的三边分别为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9993b"/>
                  </a:rPr>
                  <a:t>则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甲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乙两个三角形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2392" name="yt_shape_12392" descr="{&quot;rangeId&quot;:3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2153478"/>
                <a:ext cx="11492915" cy="958724"/>
              </a:xfrm>
              <a:prstGeom prst="rect">
                <a:avLst/>
              </a:prstGeom>
              <a:blipFill>
                <a:blip r:embed="rId2"/>
                <a:stretch>
                  <a:fillRect l="-1645" t="-1266" b="-189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2394" name="yt_table_12394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5869507"/>
              </p:ext>
            </p:extLst>
          </p:nvPr>
        </p:nvGraphicFramePr>
        <p:xfrm>
          <a:off x="540047" y="3162990"/>
          <a:ext cx="3395663" cy="1901952"/>
        </p:xfrm>
        <a:graphic>
          <a:graphicData uri="http://schemas.openxmlformats.org/drawingml/2006/table">
            <a:tbl>
              <a:tblPr/>
              <a:tblGrid>
                <a:gridCol w="3395663">
                  <a:extLst>
                    <a:ext uri="{9D8B030D-6E8A-4147-A177-3AD203B41FA5}">
                      <a16:colId xmlns:a16="http://schemas.microsoft.com/office/drawing/2014/main" val="1038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一定相似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一定不相似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8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不一定相似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9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无法判断是否相似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91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BDB93435-74FC-B230-F7DD-EC37151C071E}"/>
              </a:ext>
            </a:extLst>
          </p:cNvPr>
          <p:cNvSpPr txBox="1"/>
          <p:nvPr/>
        </p:nvSpPr>
        <p:spPr>
          <a:xfrm>
            <a:off x="3498109" y="2631754"/>
            <a:ext cx="400748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6" name="yt_shape_12396"/>
          <p:cNvSpPr txBox="1"/>
          <p:nvPr/>
        </p:nvSpPr>
        <p:spPr>
          <a:xfrm>
            <a:off x="540000" y="947844"/>
            <a:ext cx="820737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下图中的四个三角形与右图中的三角形相似的是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2397" name="yt_image_12397" title="H_80.73">
            <a:extLst>
              <a:ext uri="">
                <a16:creationId xmlns:mc="http://schemas.openxmlformats.org/markup-compatibility/2006" xmlns:m="http://schemas.openxmlformats.org/officeDocument/2006/math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80638" y="1579511"/>
            <a:ext cx="1030723" cy="10252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399" name="yt_image_12399" title="H_95.85">
            <a:extLst>
              <a:ext uri="">
                <a16:creationId xmlns:mc="http://schemas.openxmlformats.org/markup-compatibility/2006" xmlns:m="http://schemas.openxmlformats.org/officeDocument/2006/math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2807708"/>
            <a:ext cx="4552576" cy="12172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2401" name="yt_shape_12401"/>
              <p:cNvSpPr txBox="1"/>
              <p:nvPr/>
            </p:nvSpPr>
            <p:spPr>
              <a:xfrm>
                <a:off x="540000" y="4075522"/>
                <a:ext cx="10466583" cy="64274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BAE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BAC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33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</a:t>
                </a:r>
                <a:r>
                  <a:rPr sz="15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°.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2401" name="yt_shape_1240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075522"/>
                <a:ext cx="10466583" cy="642740"/>
              </a:xfrm>
              <a:prstGeom prst="rect">
                <a:avLst/>
              </a:prstGeom>
              <a:blipFill>
                <a:blip r:embed="rId4"/>
                <a:stretch>
                  <a:fillRect l="-1805" r="-757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403" name="yt_image_12403" title="H_106.2">
            <a:extLst>
              <a:ext uri="">
                <a16:creationId xmlns:m="http://schemas.openxmlformats.org/officeDocument/2006/math"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09916" y="4921414"/>
            <a:ext cx="1572166" cy="1348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269E74C-F782-7723-3682-B84BD2735EB0}"/>
              </a:ext>
            </a:extLst>
          </p:cNvPr>
          <p:cNvSpPr txBox="1"/>
          <p:nvPr/>
        </p:nvSpPr>
        <p:spPr>
          <a:xfrm>
            <a:off x="7765189" y="90103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159B242-E8BE-CAA8-6AE3-A63406E90BB7}"/>
              </a:ext>
            </a:extLst>
          </p:cNvPr>
          <p:cNvSpPr txBox="1"/>
          <p:nvPr/>
        </p:nvSpPr>
        <p:spPr>
          <a:xfrm>
            <a:off x="10007310" y="4028716"/>
            <a:ext cx="789685" cy="73013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05" name="yt_shape_12405"/>
          <p:cNvSpPr txBox="1"/>
          <p:nvPr/>
        </p:nvSpPr>
        <p:spPr>
          <a:xfrm>
            <a:off x="540000" y="1176828"/>
            <a:ext cx="632705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∽△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pic>
        <p:nvPicPr>
          <p:cNvPr id="12406" name="yt_image_12406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47827" y="1808495"/>
            <a:ext cx="4296344" cy="12115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408" name="yt_shape_12408"/>
          <p:cNvSpPr txBox="1"/>
          <p:nvPr/>
        </p:nvSpPr>
        <p:spPr>
          <a:xfrm>
            <a:off x="540119" y="307059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在边长为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的正方形网格中有点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0_5945b,isEnd"/>
              </a:rPr>
              <a:t>则图中所形成的三角形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相似的三角形是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pic>
        <p:nvPicPr>
          <p:cNvPr id="12409" name="yt_image_12409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59461" y="4182395"/>
            <a:ext cx="2873077" cy="8995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411" name="yt_shape_12411"/>
          <p:cNvSpPr txBox="1"/>
          <p:nvPr/>
        </p:nvSpPr>
        <p:spPr>
          <a:xfrm>
            <a:off x="540119" y="513252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A'B'C'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A'B'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A'C'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4_d9c2f,isEnd"/>
              </a:rPr>
              <a:t>B'C'</a:t>
            </a:r>
            <a:b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∽△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</a:t>
            </a:r>
            <a:r>
              <a:rPr sz="13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66F6940-C530-D31C-F33A-DC81D15408B5}"/>
              </a:ext>
            </a:extLst>
          </p:cNvPr>
          <p:cNvSpPr txBox="1"/>
          <p:nvPr/>
        </p:nvSpPr>
        <p:spPr>
          <a:xfrm>
            <a:off x="2813777" y="1130022"/>
            <a:ext cx="7896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9CDCB95-DBB9-0953-BDDE-22DD48C79D90}"/>
              </a:ext>
            </a:extLst>
          </p:cNvPr>
          <p:cNvSpPr txBox="1"/>
          <p:nvPr/>
        </p:nvSpPr>
        <p:spPr>
          <a:xfrm>
            <a:off x="3498108" y="3499278"/>
            <a:ext cx="268236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BPA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与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APC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77E1C3B-A829-FA78-2019-224DA995759E}"/>
              </a:ext>
            </a:extLst>
          </p:cNvPr>
          <p:cNvSpPr txBox="1"/>
          <p:nvPr/>
        </p:nvSpPr>
        <p:spPr>
          <a:xfrm>
            <a:off x="1059708" y="5561207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∶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15B8921-AA61-A239-5A30-BCE3E825D2DE}"/>
              </a:ext>
            </a:extLst>
          </p:cNvPr>
          <p:cNvSpPr txBox="1"/>
          <p:nvPr/>
        </p:nvSpPr>
        <p:spPr>
          <a:xfrm>
            <a:off x="4472833" y="5561207"/>
            <a:ext cx="12548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A'C'B'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12" name="yt_shape_12412"/>
          <p:cNvSpPr txBox="1"/>
          <p:nvPr/>
        </p:nvSpPr>
        <p:spPr>
          <a:xfrm>
            <a:off x="540120" y="1584451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页练习第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题变式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161f1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的中点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∽△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pic>
        <p:nvPicPr>
          <p:cNvPr id="12413" name="yt_image_12413" title="H_114.03">
            <a:extLst>
              <a:ext uri="">
                <a16:creationId xmlns:m="http://schemas.openxmlformats.org/officeDocument/2006/math"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01132" y="2543886"/>
            <a:ext cx="1789734" cy="14481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2415" name="yt_shape_12415"/>
              <p:cNvSpPr txBox="1"/>
              <p:nvPr/>
            </p:nvSpPr>
            <p:spPr>
              <a:xfrm>
                <a:off x="540000" y="4042535"/>
                <a:ext cx="6161943" cy="159101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证明：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是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的中位线，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𝐸𝐹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𝐷𝐹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∽△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EFD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2415" name="yt_shape_12415" descr="{&quot;rangeId&quot;:8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042535"/>
                <a:ext cx="6161943" cy="1591013"/>
              </a:xfrm>
              <a:prstGeom prst="rect">
                <a:avLst/>
              </a:prstGeom>
              <a:blipFill>
                <a:blip r:embed="rId3"/>
                <a:stretch>
                  <a:fillRect l="-3069" t="-3065" r="-2079" b="-111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57734F77-1925-8C61-AAFC-D6DA2382A919}"/>
              </a:ext>
            </a:extLst>
          </p:cNvPr>
          <p:cNvSpPr txBox="1"/>
          <p:nvPr/>
        </p:nvSpPr>
        <p:spPr>
          <a:xfrm>
            <a:off x="449989" y="3995729"/>
            <a:ext cx="62824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是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的中位线，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D14E8783-E802-36DA-1044-5FDAF69040D1}"/>
                  </a:ext>
                </a:extLst>
              </p:cNvPr>
              <p:cNvSpPr txBox="1"/>
              <p:nvPr/>
            </p:nvSpPr>
            <p:spPr>
              <a:xfrm>
                <a:off x="449989" y="4471217"/>
                <a:ext cx="3134488" cy="7693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𝐸𝐹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𝐷𝐹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3" name="文本框 2" descr="{'rangeId': 8, 'mathAnswerShape': 1}">
                <a:extLst>
                  <a:ext uri="{FF2B5EF4-FFF2-40B4-BE49-F238E27FC236}">
                    <a16:creationId xmlns:a16="http://schemas.microsoft.com/office/drawing/2014/main" id="{D14E8783-E802-36DA-1044-5FDAF69040D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471217"/>
                <a:ext cx="3134488" cy="769379"/>
              </a:xfrm>
              <a:prstGeom prst="rect">
                <a:avLst/>
              </a:prstGeom>
              <a:blipFill>
                <a:blip r:embed="rId4"/>
                <a:stretch>
                  <a:fillRect l="-3113" r="-2918" b="-15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CCB1FFFA-5279-BF0A-2910-A4EDDEED13D5}"/>
              </a:ext>
            </a:extLst>
          </p:cNvPr>
          <p:cNvSpPr txBox="1"/>
          <p:nvPr/>
        </p:nvSpPr>
        <p:spPr>
          <a:xfrm>
            <a:off x="449989" y="5146984"/>
            <a:ext cx="290899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∽△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417" name="yt_shape_12417"/>
              <p:cNvSpPr txBox="1"/>
              <p:nvPr/>
            </p:nvSpPr>
            <p:spPr>
              <a:xfrm>
                <a:off x="540000" y="1439600"/>
                <a:ext cx="6513578" cy="64274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BAD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CAE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417" name="yt_shape_12417" descr="{&quot;rangeId&quot;:9,&quot;color&quot;:&quot;B&quot;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439600"/>
                <a:ext cx="6513578" cy="642740"/>
              </a:xfrm>
              <a:prstGeom prst="rect">
                <a:avLst/>
              </a:prstGeom>
              <a:blipFill>
                <a:blip r:embed="rId2"/>
                <a:stretch>
                  <a:fillRect l="-2903" r="-749" b="-15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419" name="yt_image_12419" title="H_108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73859" y="2285492"/>
            <a:ext cx="1844281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2421" name="yt_shape_12421"/>
              <p:cNvSpPr txBox="1"/>
              <p:nvPr/>
            </p:nvSpPr>
            <p:spPr>
              <a:xfrm>
                <a:off x="540000" y="3707577"/>
                <a:ext cx="3373296" cy="207082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证明：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∽△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DAE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CAE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421" name="yt_shape_12421" descr="{&quot;rangeId&quot;:9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707577"/>
                <a:ext cx="3373296" cy="2070823"/>
              </a:xfrm>
              <a:prstGeom prst="rect">
                <a:avLst/>
              </a:prstGeom>
              <a:blipFill>
                <a:blip r:embed="rId4"/>
                <a:stretch>
                  <a:fillRect l="-5606" r="-4521" b="-82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3C3776D8-3DAF-2A4E-C671-1E307AA22D62}"/>
                  </a:ext>
                </a:extLst>
              </p:cNvPr>
              <p:cNvSpPr txBox="1"/>
              <p:nvPr/>
            </p:nvSpPr>
            <p:spPr>
              <a:xfrm>
                <a:off x="449989" y="3660772"/>
                <a:ext cx="3520757" cy="7690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证明：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9, 'mathAnswerShape': 1}">
                <a:extLst>
                  <a:ext uri="{FF2B5EF4-FFF2-40B4-BE49-F238E27FC236}">
                    <a16:creationId xmlns:a16="http://schemas.microsoft.com/office/drawing/2014/main" id="{3C3776D8-3DAF-2A4E-C671-1E307AA22D6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660772"/>
                <a:ext cx="3520757" cy="769062"/>
              </a:xfrm>
              <a:prstGeom prst="rect">
                <a:avLst/>
              </a:prstGeom>
              <a:blipFill>
                <a:blip r:embed="rId5"/>
                <a:stretch>
                  <a:fillRect l="-2773" r="-2773" b="-15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9BA096C4-2DE4-FFD1-B25C-39D3E55B0DBE}"/>
              </a:ext>
            </a:extLst>
          </p:cNvPr>
          <p:cNvSpPr txBox="1"/>
          <p:nvPr/>
        </p:nvSpPr>
        <p:spPr>
          <a:xfrm>
            <a:off x="449989" y="4336221"/>
            <a:ext cx="30613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∽△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6265D0E-E412-BDF1-61F3-304B12A6F918}"/>
              </a:ext>
            </a:extLst>
          </p:cNvPr>
          <p:cNvSpPr txBox="1"/>
          <p:nvPr/>
        </p:nvSpPr>
        <p:spPr>
          <a:xfrm>
            <a:off x="449989" y="4811709"/>
            <a:ext cx="30613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3411CFD-797D-D7EA-F516-51A640182085}"/>
              </a:ext>
            </a:extLst>
          </p:cNvPr>
          <p:cNvSpPr txBox="1"/>
          <p:nvPr/>
        </p:nvSpPr>
        <p:spPr>
          <a:xfrm>
            <a:off x="449989" y="5287197"/>
            <a:ext cx="2908999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23" name="yt_shape_12423"/>
          <p:cNvSpPr txBox="1"/>
          <p:nvPr/>
        </p:nvSpPr>
        <p:spPr>
          <a:xfrm>
            <a:off x="540000" y="1616520"/>
            <a:ext cx="7045198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对相似三角形的判定定理应用有误而出错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424" name="yt_shape_12424"/>
              <p:cNvSpPr txBox="1"/>
              <p:nvPr/>
            </p:nvSpPr>
            <p:spPr>
              <a:xfrm>
                <a:off x="540120" y="2111725"/>
                <a:ext cx="11492915" cy="179876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给出下列条件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①∠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④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608f2"/>
                  </a:rPr>
                  <a:t> </a:t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⑤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其中单独能够判定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∽△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4_19590"/>
                  </a:rPr>
                  <a:t>的个数为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2424" name="yt_shape_12424" descr="{&quot;rangeId&quot;:11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2111725"/>
                <a:ext cx="11492915" cy="1798762"/>
              </a:xfrm>
              <a:prstGeom prst="rect">
                <a:avLst/>
              </a:prstGeom>
              <a:blipFill>
                <a:blip r:embed="rId2"/>
                <a:stretch>
                  <a:fillRect l="-1645" b="-98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2427" name="yt_table_12427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1210916"/>
              </p:ext>
            </p:extLst>
          </p:nvPr>
        </p:nvGraphicFramePr>
        <p:xfrm>
          <a:off x="540047" y="3961275"/>
          <a:ext cx="7200266" cy="475488"/>
        </p:xfrm>
        <a:graphic>
          <a:graphicData uri="http://schemas.openxmlformats.org/drawingml/2006/table">
            <a:tbl>
              <a:tblPr/>
              <a:tblGrid>
                <a:gridCol w="2041843">
                  <a:extLst>
                    <a:ext uri="{9D8B030D-6E8A-4147-A177-3AD203B41FA5}">
                      <a16:colId xmlns:a16="http://schemas.microsoft.com/office/drawing/2014/main" val="10382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383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384"/>
                    </a:ext>
                  </a:extLst>
                </a:gridCol>
                <a:gridCol w="1109663">
                  <a:extLst>
                    <a:ext uri="{9D8B030D-6E8A-4147-A177-3AD203B41FA5}">
                      <a16:colId xmlns:a16="http://schemas.microsoft.com/office/drawing/2014/main" val="1038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92"/>
                  </a:ext>
                </a:extLst>
              </a:tr>
            </a:tbl>
          </a:graphicData>
        </a:graphic>
      </p:graphicFrame>
      <p:pic>
        <p:nvPicPr>
          <p:cNvPr id="12426" name="yt_image_12426_skip" title="H_129.15">
            <a:extLst>
              <a:ext uri="">
                <a16:creationId xmlns:m="http://schemas.openxmlformats.org/officeDocument/2006/math"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118964" y="3961275"/>
            <a:ext cx="1530856" cy="16402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4027644350" title="H_26.259764">
            <a:extLst>
              <a:ext uri="{FF2B5EF4-FFF2-40B4-BE49-F238E27FC236}">
                <a16:creationId xmlns:a16="http://schemas.microsoft.com/office/drawing/2014/main" id="{5EB3501E-C7A6-5A50-BB31-DA04E90578B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69830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EBC09E5-B27C-B4F6-6C2D-1F0F8469BB33}"/>
              </a:ext>
            </a:extLst>
          </p:cNvPr>
          <p:cNvSpPr txBox="1"/>
          <p:nvPr/>
        </p:nvSpPr>
        <p:spPr>
          <a:xfrm>
            <a:off x="1059709" y="342191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30" name="yt_shape_12430"/>
          <p:cNvSpPr txBox="1"/>
          <p:nvPr/>
        </p:nvSpPr>
        <p:spPr>
          <a:xfrm>
            <a:off x="540000" y="1267054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2429" name="yt_image_12429">
            <a:extLst>
              <a:ext uri="">
                <a16:creationId xmlns:p14="http://schemas.microsoft.com/office/powerpoint/2010/main"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267054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432" name="yt_shape_12432"/>
          <p:cNvSpPr txBox="1"/>
          <p:nvPr/>
        </p:nvSpPr>
        <p:spPr>
          <a:xfrm>
            <a:off x="540119" y="1849219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新考法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在如图所示的象棋盘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各个小正方形的边长均相等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5121d"/>
              </a:rPr>
              <a:t>马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走日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的规则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应落在下列哪个位置处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能使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车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炮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a855d"/>
              </a:rPr>
              <a:t>所在位置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的格点构成的三角形与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帅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兵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5_74295"/>
              </a:rPr>
              <a:t>所在位置的格点构成的三角形相似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436" name="yt_table_12436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8471610"/>
              </p:ext>
            </p:extLst>
          </p:nvPr>
        </p:nvGraphicFramePr>
        <p:xfrm>
          <a:off x="540047" y="5475561"/>
          <a:ext cx="9029066" cy="475488"/>
        </p:xfrm>
        <a:graphic>
          <a:graphicData uri="http://schemas.openxmlformats.org/drawingml/2006/table">
            <a:tbl>
              <a:tblPr/>
              <a:tblGrid>
                <a:gridCol w="2499043">
                  <a:extLst>
                    <a:ext uri="{9D8B030D-6E8A-4147-A177-3AD203B41FA5}">
                      <a16:colId xmlns:a16="http://schemas.microsoft.com/office/drawing/2014/main" val="10386"/>
                    </a:ext>
                  </a:extLst>
                </a:gridCol>
                <a:gridCol w="2481580">
                  <a:extLst>
                    <a:ext uri="{9D8B030D-6E8A-4147-A177-3AD203B41FA5}">
                      <a16:colId xmlns:a16="http://schemas.microsoft.com/office/drawing/2014/main" val="10387"/>
                    </a:ext>
                  </a:extLst>
                </a:gridCol>
                <a:gridCol w="2481580">
                  <a:extLst>
                    <a:ext uri="{9D8B030D-6E8A-4147-A177-3AD203B41FA5}">
                      <a16:colId xmlns:a16="http://schemas.microsoft.com/office/drawing/2014/main" val="10388"/>
                    </a:ext>
                  </a:extLst>
                </a:gridCol>
                <a:gridCol w="1566863">
                  <a:extLst>
                    <a:ext uri="{9D8B030D-6E8A-4147-A177-3AD203B41FA5}">
                      <a16:colId xmlns:a16="http://schemas.microsoft.com/office/drawing/2014/main" val="1038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处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②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处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③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处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④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处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93"/>
                  </a:ext>
                </a:extLst>
              </a:tr>
            </a:tbl>
          </a:graphicData>
        </a:graphic>
      </p:graphicFrame>
      <p:grpSp>
        <p:nvGrpSpPr>
          <p:cNvPr id="12433" name="yt_shape_12433_skip" title="H_134.4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900099" y="3768917"/>
            <a:ext cx="2389879" cy="1707021"/>
            <a:chOff x="0" y="0"/>
            <a:chExt cx="2389879" cy="1707021"/>
          </a:xfrm>
        </p:grpSpPr>
        <p:pic>
          <p:nvPicPr>
            <p:cNvPr id="2" name="yt_image_12433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389879" cy="131102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435" name="yt_shape_12435"/>
            <p:cNvSpPr txBox="1"/>
            <p:nvPr/>
          </p:nvSpPr>
          <p:spPr>
            <a:xfrm>
              <a:off x="585475" y="1347021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11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2493A725-2C40-5B89-E03F-EC992AED92E9}"/>
              </a:ext>
            </a:extLst>
          </p:cNvPr>
          <p:cNvSpPr txBox="1"/>
          <p:nvPr/>
        </p:nvSpPr>
        <p:spPr>
          <a:xfrm>
            <a:off x="1059708" y="322887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38" name="yt_shape_12438"/>
          <p:cNvSpPr txBox="1"/>
          <p:nvPr/>
        </p:nvSpPr>
        <p:spPr>
          <a:xfrm>
            <a:off x="540000" y="191683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的方格纸中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为顶点作格点三角形与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0ca83,isEnd"/>
              </a:rPr>
              <a:t>相似比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不能为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则另一个顶点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的坐标为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12442" name="yt_shape_12442"/>
          <p:cNvSpPr txBox="1"/>
          <p:nvPr/>
        </p:nvSpPr>
        <p:spPr>
          <a:xfrm>
            <a:off x="539881" y="4890053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439" name="yt_shape_12439" title="H_142.6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36561" y="3028631"/>
            <a:ext cx="1518638" cy="1811034"/>
            <a:chOff x="0" y="0"/>
            <a:chExt cx="1518638" cy="1811034"/>
          </a:xfrm>
        </p:grpSpPr>
        <p:pic>
          <p:nvPicPr>
            <p:cNvPr id="2" name="yt_image_12439">
              <a:extLst>
                <a:ext uri="">
  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518638" cy="141503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441" name="yt_shape_12441"/>
            <p:cNvSpPr txBox="1"/>
            <p:nvPr/>
          </p:nvSpPr>
          <p:spPr>
            <a:xfrm>
              <a:off x="149855" y="1451034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12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DB14249E-6835-5B7E-B7AC-8D051583E9AC}"/>
              </a:ext>
            </a:extLst>
          </p:cNvPr>
          <p:cNvSpPr txBox="1"/>
          <p:nvPr/>
        </p:nvSpPr>
        <p:spPr>
          <a:xfrm>
            <a:off x="5777639" y="2345514"/>
            <a:ext cx="3228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或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</TotalTime>
  <Words>1752</Words>
  <Application>Microsoft Office PowerPoint</Application>
  <PresentationFormat>宽屏</PresentationFormat>
  <Paragraphs>140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27" baseType="lpstr">
      <vt:lpstr>等线</vt:lpstr>
      <vt:lpstr>等线 Light</vt:lpstr>
      <vt:lpstr>黑体</vt:lpstr>
      <vt:lpstr>华文行楷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10</cp:revision>
  <dcterms:created xsi:type="dcterms:W3CDTF">2024-04-25T06:40:28Z</dcterms:created>
  <dcterms:modified xsi:type="dcterms:W3CDTF">2024-04-25T09:09:04Z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