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7" r:id="rId7"/>
    <p:sldId id="318" r:id="rId8"/>
    <p:sldId id="309" r:id="rId9"/>
    <p:sldId id="314" r:id="rId10"/>
    <p:sldId id="311" r:id="rId11"/>
    <p:sldId id="315" r:id="rId12"/>
    <p:sldId id="312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bin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bin"/><Relationship Id="rId7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bin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bin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9" name="yt_shape_10519"/>
          <p:cNvSpPr txBox="1"/>
          <p:nvPr/>
        </p:nvSpPr>
        <p:spPr>
          <a:xfrm>
            <a:off x="540000" y="1880054"/>
            <a:ext cx="714458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判断反比例函数图象与一次函数图象的位置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20" name="yt_shape_10520"/>
              <p:cNvSpPr txBox="1"/>
              <p:nvPr/>
            </p:nvSpPr>
            <p:spPr>
              <a:xfrm>
                <a:off x="540120" y="237525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呼和浩特市中考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833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的大致图象可能为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20" name="yt_shape_1052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375259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26" name="yt_shape_10526"/>
          <p:cNvSpPr txBox="1"/>
          <p:nvPr/>
        </p:nvSpPr>
        <p:spPr>
          <a:xfrm>
            <a:off x="540000" y="3698461"/>
            <a:ext cx="5569986" cy="106657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en-US" altLang="zh-CN" sz="5800" b="0" i="0" u="none" spc="7746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800" b="0" i="0" u="none" spc="7746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800" b="0" i="0" u="none" spc="7746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800" b="0" i="0" u="none" spc="7746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</a:p>
        </p:txBody>
      </p:sp>
      <p:pic>
        <p:nvPicPr>
          <p:cNvPr id="10522" name="yt_image_10522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98461"/>
            <a:ext cx="116767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3" name="yt_image_10523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2411" y="3698461"/>
            <a:ext cx="116767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4" name="yt_image_10524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4822" y="3698461"/>
            <a:ext cx="116767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5" name="yt_image_10525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7233" y="3698461"/>
            <a:ext cx="116767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8" name="yt_shape_10528"/>
          <p:cNvSpPr txBox="1"/>
          <p:nvPr/>
        </p:nvSpPr>
        <p:spPr>
          <a:xfrm>
            <a:off x="540000" y="4905710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A                 B                 C                 D</a:t>
            </a:r>
          </a:p>
        </p:txBody>
      </p:sp>
      <p:pic>
        <p:nvPicPr>
          <p:cNvPr id="3" name="yt_shape_1714027356502" title="H_25.973701">
            <a:extLst>
              <a:ext uri="{FF2B5EF4-FFF2-40B4-BE49-F238E27FC236}">
                <a16:creationId xmlns:a16="http://schemas.microsoft.com/office/drawing/2014/main" id="{A46A5834-546A-2FE5-F5D3-2D65F52052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518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4C4368-6953-242D-4863-33E4B375777B}"/>
              </a:ext>
            </a:extLst>
          </p:cNvPr>
          <p:cNvSpPr txBox="1"/>
          <p:nvPr/>
        </p:nvSpPr>
        <p:spPr>
          <a:xfrm>
            <a:off x="3498109" y="301330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9" name="yt_shape_10579"/>
          <p:cNvSpPr txBox="1"/>
          <p:nvPr/>
        </p:nvSpPr>
        <p:spPr>
          <a:xfrm>
            <a:off x="491583" y="1933237"/>
            <a:ext cx="27539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80"/>
              <p:cNvSpPr txBox="1"/>
              <p:nvPr/>
            </p:nvSpPr>
            <p:spPr>
              <a:xfrm>
                <a:off x="491583" y="2564904"/>
                <a:ext cx="5006179" cy="27608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3" name="yt_shape_10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583" y="2564904"/>
                <a:ext cx="5006179" cy="2760884"/>
              </a:xfrm>
              <a:prstGeom prst="rect">
                <a:avLst/>
              </a:prstGeom>
              <a:blipFill>
                <a:blip r:embed="rId2"/>
                <a:stretch>
                  <a:fillRect l="-3776" t="-1987" r="-2680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82" name="yt_image_105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564904"/>
            <a:ext cx="190718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97BAAC-2758-9439-C6CD-55FA975D3F64}"/>
              </a:ext>
            </a:extLst>
          </p:cNvPr>
          <p:cNvSpPr txBox="1"/>
          <p:nvPr/>
        </p:nvSpPr>
        <p:spPr>
          <a:xfrm>
            <a:off x="401572" y="2518098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CDE3C3-E2DF-FF6A-68C0-A57EAED1A75B}"/>
              </a:ext>
            </a:extLst>
          </p:cNvPr>
          <p:cNvSpPr txBox="1"/>
          <p:nvPr/>
        </p:nvSpPr>
        <p:spPr>
          <a:xfrm>
            <a:off x="401572" y="2993587"/>
            <a:ext cx="228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35821F-65F2-29D7-27A6-5FC012710DE3}"/>
                  </a:ext>
                </a:extLst>
              </p:cNvPr>
              <p:cNvSpPr txBox="1"/>
              <p:nvPr/>
            </p:nvSpPr>
            <p:spPr>
              <a:xfrm>
                <a:off x="401572" y="3469074"/>
                <a:ext cx="445643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35821F-65F2-29D7-27A6-5FC012710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572" y="3469074"/>
                <a:ext cx="4456430" cy="768617"/>
              </a:xfrm>
              <a:prstGeom prst="rect">
                <a:avLst/>
              </a:prstGeom>
              <a:blipFill>
                <a:blip r:embed="rId4"/>
                <a:stretch>
                  <a:fillRect l="-2189" r="-21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B902015-91C5-A32A-F7E1-A2B738669FC8}"/>
              </a:ext>
            </a:extLst>
          </p:cNvPr>
          <p:cNvSpPr txBox="1"/>
          <p:nvPr/>
        </p:nvSpPr>
        <p:spPr>
          <a:xfrm>
            <a:off x="401572" y="4144079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66EECF-519C-F4BF-43DB-7C1F3441FE4C}"/>
                  </a:ext>
                </a:extLst>
              </p:cNvPr>
              <p:cNvSpPr txBox="1"/>
              <p:nvPr/>
            </p:nvSpPr>
            <p:spPr>
              <a:xfrm>
                <a:off x="401572" y="4619567"/>
                <a:ext cx="4377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66EECF-519C-F4BF-43DB-7C1F3441F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572" y="4619567"/>
                <a:ext cx="4377436" cy="726326"/>
              </a:xfrm>
              <a:prstGeom prst="rect">
                <a:avLst/>
              </a:prstGeom>
              <a:blipFill>
                <a:blip r:embed="rId5"/>
                <a:stretch>
                  <a:fillRect l="-2228" r="-222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84" name="yt_shape_10584"/>
              <p:cNvSpPr txBox="1"/>
              <p:nvPr/>
            </p:nvSpPr>
            <p:spPr>
              <a:xfrm>
                <a:off x="540119" y="1016679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一次函数图象与反比例函数图象交于点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ba6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求反比例函数与一次函数的表达式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84" name="yt_shape_10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16679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t="-7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87"/>
              <p:cNvSpPr txBox="1"/>
              <p:nvPr/>
            </p:nvSpPr>
            <p:spPr>
              <a:xfrm>
                <a:off x="630130" y="1988840"/>
                <a:ext cx="9915892" cy="38868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由题意，设反比例函数、一次函数分别为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b612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在反比例函数图象上，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在反比例函数图象上，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2" name="yt_shape_10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1988840"/>
                <a:ext cx="9915892" cy="3886898"/>
              </a:xfrm>
              <a:prstGeom prst="rect">
                <a:avLst/>
              </a:prstGeom>
              <a:blipFill>
                <a:blip r:embed="rId3"/>
                <a:stretch>
                  <a:fillRect l="-1844" t="-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89" name="yt_image_10589" title="H_121.7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00987" y="1916832"/>
            <a:ext cx="1541023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85F201-0E39-A6C0-A0E5-B789201985E2}"/>
                  </a:ext>
                </a:extLst>
              </p:cNvPr>
              <p:cNvSpPr txBox="1"/>
              <p:nvPr/>
            </p:nvSpPr>
            <p:spPr>
              <a:xfrm>
                <a:off x="540119" y="2207865"/>
                <a:ext cx="9713595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由题意，设反比例函数、一次函数分别为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3b612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85F201-0E39-A6C0-A0E5-B78920198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7865"/>
                <a:ext cx="9713595" cy="729882"/>
              </a:xfrm>
              <a:prstGeom prst="rect">
                <a:avLst/>
              </a:prstGeom>
              <a:blipFill>
                <a:blip r:embed="rId5"/>
                <a:stretch>
                  <a:fillRect l="-1004" t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FDDE09-52FC-A71F-668D-9FCA5B796326}"/>
              </a:ext>
            </a:extLst>
          </p:cNvPr>
          <p:cNvSpPr txBox="1"/>
          <p:nvPr/>
        </p:nvSpPr>
        <p:spPr>
          <a:xfrm>
            <a:off x="540119" y="2506296"/>
            <a:ext cx="3004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4C2A99-3533-30D5-D525-37710E501F61}"/>
              </a:ext>
            </a:extLst>
          </p:cNvPr>
          <p:cNvSpPr txBox="1"/>
          <p:nvPr/>
        </p:nvSpPr>
        <p:spPr>
          <a:xfrm>
            <a:off x="540119" y="2852936"/>
            <a:ext cx="564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在反比例函数图象上，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6F1E92-A512-3237-1C12-206965FC6053}"/>
              </a:ext>
            </a:extLst>
          </p:cNvPr>
          <p:cNvSpPr txBox="1"/>
          <p:nvPr/>
        </p:nvSpPr>
        <p:spPr>
          <a:xfrm>
            <a:off x="540119" y="3140968"/>
            <a:ext cx="157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EB155B-926C-BEC2-9C67-EC769B090699}"/>
                  </a:ext>
                </a:extLst>
              </p:cNvPr>
              <p:cNvSpPr txBox="1"/>
              <p:nvPr/>
            </p:nvSpPr>
            <p:spPr>
              <a:xfrm>
                <a:off x="540119" y="3356992"/>
                <a:ext cx="43770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EB155B-926C-BEC2-9C67-EC769B090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6992"/>
                <a:ext cx="4377055" cy="768617"/>
              </a:xfrm>
              <a:prstGeom prst="rect">
                <a:avLst/>
              </a:prstGeom>
              <a:blipFill>
                <a:blip r:embed="rId6"/>
                <a:stretch>
                  <a:fillRect l="-2228" r="-2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45BF926-26FD-360E-AFB3-43CADD5CC910}"/>
              </a:ext>
            </a:extLst>
          </p:cNvPr>
          <p:cNvSpPr txBox="1"/>
          <p:nvPr/>
        </p:nvSpPr>
        <p:spPr>
          <a:xfrm>
            <a:off x="540119" y="3861048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在反比例函数图象上，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8CE9CB6-C092-52D4-3778-20619EA228C4}"/>
                  </a:ext>
                </a:extLst>
              </p:cNvPr>
              <p:cNvSpPr txBox="1"/>
              <p:nvPr/>
            </p:nvSpPr>
            <p:spPr>
              <a:xfrm>
                <a:off x="540119" y="4149080"/>
                <a:ext cx="2877883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8CE9CB6-C092-52D4-3778-20619EA22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49080"/>
                <a:ext cx="2877883" cy="729692"/>
              </a:xfrm>
              <a:prstGeom prst="rect">
                <a:avLst/>
              </a:prstGeom>
              <a:blipFill>
                <a:blip r:embed="rId7"/>
                <a:stretch>
                  <a:fillRect l="-3390" r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3">
                <a:extLst>
                  <a:ext uri="{FF2B5EF4-FFF2-40B4-BE49-F238E27FC236}">
                    <a16:creationId xmlns:a16="http://schemas.microsoft.com/office/drawing/2014/main" id="{882C6094-46A4-91B9-8220-B867CC6366B4}"/>
                  </a:ext>
                </a:extLst>
              </p:cNvPr>
              <p:cNvSpPr txBox="1"/>
              <p:nvPr/>
            </p:nvSpPr>
            <p:spPr>
              <a:xfrm>
                <a:off x="630130" y="4802766"/>
                <a:ext cx="9113072" cy="1700663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/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在一次函数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 err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的图象上，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dirty="0">
                  <a:solidFill>
                    <a:srgbClr val="FF0000">
                      <a:alpha val="0"/>
                    </a:srgbClr>
                  </a:solidFill>
                  <a:latin typeface="宋体" pitchFamily="24"/>
                  <a:ea typeface="宋体" pitchFamily="24"/>
                </a:endParaRPr>
              </a:p>
              <a:p>
                <a:pPr lvl="0" hangingPunct="0"/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一次函数表达式为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 dirty="0"/>
              </a:p>
            </p:txBody>
          </p:sp>
        </mc:Choice>
        <mc:Fallback>
          <p:sp>
            <p:nvSpPr>
              <p:cNvPr id="10" name="yt_shape_3">
                <a:extLst>
                  <a:ext uri="{FF2B5EF4-FFF2-40B4-BE49-F238E27FC236}">
                    <a16:creationId xmlns:a16="http://schemas.microsoft.com/office/drawing/2014/main" id="{882C6094-46A4-91B9-8220-B867CC636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4802766"/>
                <a:ext cx="9113072" cy="1700663"/>
              </a:xfrm>
              <a:prstGeom prst="rect">
                <a:avLst/>
              </a:prstGeom>
              <a:blipFill>
                <a:blip r:embed="rId8"/>
                <a:stretch>
                  <a:fillRect l="-2007" t="-6810" r="-1070" b="-2365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DB1277B-5AE6-DC25-D760-ED0722127DF9}"/>
              </a:ext>
            </a:extLst>
          </p:cNvPr>
          <p:cNvSpPr txBox="1"/>
          <p:nvPr/>
        </p:nvSpPr>
        <p:spPr>
          <a:xfrm>
            <a:off x="540119" y="4755960"/>
            <a:ext cx="3375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BBA5BB-2754-BFE9-CD1C-8748EDA2D884}"/>
              </a:ext>
            </a:extLst>
          </p:cNvPr>
          <p:cNvSpPr txBox="1"/>
          <p:nvPr/>
        </p:nvSpPr>
        <p:spPr>
          <a:xfrm>
            <a:off x="540119" y="5128578"/>
            <a:ext cx="920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5A3A873-9ACA-858B-E5DE-7DDB712BDA33}"/>
                  </a:ext>
                </a:extLst>
              </p:cNvPr>
              <p:cNvSpPr txBox="1"/>
              <p:nvPr/>
            </p:nvSpPr>
            <p:spPr>
              <a:xfrm>
                <a:off x="540119" y="5349240"/>
                <a:ext cx="43488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5A3A873-9ACA-858B-E5DE-7DDB712BD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49240"/>
                <a:ext cx="4348861" cy="1154189"/>
              </a:xfrm>
              <a:prstGeom prst="rect">
                <a:avLst/>
              </a:prstGeom>
              <a:blipFill>
                <a:blip r:embed="rId9"/>
                <a:stretch>
                  <a:fillRect l="-2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C278FFA-54A2-984C-DD6E-7783657F6767}"/>
              </a:ext>
            </a:extLst>
          </p:cNvPr>
          <p:cNvSpPr txBox="1"/>
          <p:nvPr/>
        </p:nvSpPr>
        <p:spPr>
          <a:xfrm>
            <a:off x="540119" y="6294983"/>
            <a:ext cx="4679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425252" y="1077698"/>
            <a:ext cx="7569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OAM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92"/>
              <p:cNvSpPr txBox="1"/>
              <p:nvPr/>
            </p:nvSpPr>
            <p:spPr>
              <a:xfrm>
                <a:off x="425371" y="1709365"/>
                <a:ext cx="9915892" cy="41200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得，直线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61e35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轴上，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AOM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AOM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5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709365"/>
                <a:ext cx="9915892" cy="4120039"/>
              </a:xfrm>
              <a:prstGeom prst="rect">
                <a:avLst/>
              </a:prstGeom>
              <a:blipFill>
                <a:blip r:embed="rId2"/>
                <a:stretch>
                  <a:fillRect l="-1907" t="-1183" b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94" name="yt_image_1059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6228" y="1709365"/>
            <a:ext cx="1541023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EBC495-9026-2F3D-9308-3852432F135C}"/>
              </a:ext>
            </a:extLst>
          </p:cNvPr>
          <p:cNvSpPr txBox="1"/>
          <p:nvPr/>
        </p:nvSpPr>
        <p:spPr>
          <a:xfrm>
            <a:off x="335360" y="1662559"/>
            <a:ext cx="9708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得，直线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61e35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7860F4-3523-0768-B5E1-46274A7EC80D}"/>
              </a:ext>
            </a:extLst>
          </p:cNvPr>
          <p:cNvSpPr txBox="1"/>
          <p:nvPr/>
        </p:nvSpPr>
        <p:spPr>
          <a:xfrm>
            <a:off x="335360" y="2138047"/>
            <a:ext cx="354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C2DB56-78D7-2DE3-5BF5-B475F5DB6729}"/>
                  </a:ext>
                </a:extLst>
              </p:cNvPr>
              <p:cNvSpPr txBox="1"/>
              <p:nvPr/>
            </p:nvSpPr>
            <p:spPr>
              <a:xfrm>
                <a:off x="335360" y="2613535"/>
                <a:ext cx="80604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C2DB56-78D7-2DE3-5BF5-B475F5DB6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613535"/>
                <a:ext cx="8060437" cy="765061"/>
              </a:xfrm>
              <a:prstGeom prst="rect">
                <a:avLst/>
              </a:prstGeom>
              <a:blipFill>
                <a:blip r:embed="rId4"/>
                <a:stretch>
                  <a:fillRect l="-1135" r="-12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B7C1B8-66EE-4D5F-0C6F-7A5E8F33C1AD}"/>
                  </a:ext>
                </a:extLst>
              </p:cNvPr>
              <p:cNvSpPr txBox="1"/>
              <p:nvPr/>
            </p:nvSpPr>
            <p:spPr>
              <a:xfrm>
                <a:off x="335360" y="3284984"/>
                <a:ext cx="6461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轴上，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AOM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B7C1B8-66EE-4D5F-0C6F-7A5E8F33C1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284984"/>
                <a:ext cx="6461823" cy="765061"/>
              </a:xfrm>
              <a:prstGeom prst="rect">
                <a:avLst/>
              </a:prstGeom>
              <a:blipFill>
                <a:blip r:embed="rId5"/>
                <a:stretch>
                  <a:fillRect l="-1415" r="-16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ADF5BC7-B029-F80D-CF43-0C49BE705D0E}"/>
              </a:ext>
            </a:extLst>
          </p:cNvPr>
          <p:cNvSpPr txBox="1"/>
          <p:nvPr/>
        </p:nvSpPr>
        <p:spPr>
          <a:xfrm>
            <a:off x="335360" y="3956433"/>
            <a:ext cx="477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C92397-1790-51A6-93EA-AF452F862E8C}"/>
                  </a:ext>
                </a:extLst>
              </p:cNvPr>
              <p:cNvSpPr txBox="1"/>
              <p:nvPr/>
            </p:nvSpPr>
            <p:spPr>
              <a:xfrm>
                <a:off x="335360" y="4431921"/>
                <a:ext cx="17104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C92397-1790-51A6-93EA-AF452F862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431921"/>
                <a:ext cx="1710436" cy="768490"/>
              </a:xfrm>
              <a:prstGeom prst="rect">
                <a:avLst/>
              </a:prstGeom>
              <a:blipFill>
                <a:blip r:embed="rId6"/>
                <a:stretch>
                  <a:fillRect l="-5338" r="-56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E31D40-15AA-92EE-013C-B93721E1AE31}"/>
                  </a:ext>
                </a:extLst>
              </p:cNvPr>
              <p:cNvSpPr txBox="1"/>
              <p:nvPr/>
            </p:nvSpPr>
            <p:spPr>
              <a:xfrm>
                <a:off x="335360" y="5106799"/>
                <a:ext cx="56252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E31D40-15AA-92EE-013C-B93721E1A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106799"/>
                <a:ext cx="5625211" cy="729565"/>
              </a:xfrm>
              <a:prstGeom prst="rect">
                <a:avLst/>
              </a:prstGeom>
              <a:blipFill>
                <a:blip r:embed="rId7"/>
                <a:stretch>
                  <a:fillRect l="-1625" r="-184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9" name="yt_shape_10529"/>
          <p:cNvSpPr txBox="1"/>
          <p:nvPr/>
        </p:nvSpPr>
        <p:spPr>
          <a:xfrm>
            <a:off x="540000" y="1932318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反比例函数与一次函数的大小比较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30" name="yt_shape_10530"/>
              <p:cNvSpPr txBox="1"/>
              <p:nvPr/>
            </p:nvSpPr>
            <p:spPr>
              <a:xfrm>
                <a:off x="540120" y="2427523"/>
                <a:ext cx="11492915" cy="13431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8b8a"/>
                  </a:rPr>
                  <a:t>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530" name="yt_shape_1053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427523"/>
                <a:ext cx="11492915" cy="1343188"/>
              </a:xfrm>
              <a:prstGeom prst="rect">
                <a:avLst/>
              </a:prstGeom>
              <a:blipFill>
                <a:blip r:embed="rId2"/>
                <a:stretch>
                  <a:fillRect l="-1645" b="-6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33" name="yt_table_1053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209131"/>
              </p:ext>
            </p:extLst>
          </p:nvPr>
        </p:nvGraphicFramePr>
        <p:xfrm>
          <a:off x="540047" y="3821499"/>
          <a:ext cx="3398838" cy="1901952"/>
        </p:xfrm>
        <a:graphic>
          <a:graphicData uri="http://schemas.openxmlformats.org/drawingml/2006/table">
            <a:tbl>
              <a:tblPr/>
              <a:tblGrid>
                <a:gridCol w="3398838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pic>
        <p:nvPicPr>
          <p:cNvPr id="10532" name="yt_image_10532_skip" title="H_115.2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6640" y="3821499"/>
            <a:ext cx="169321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56571" title="H_25.973701">
            <a:extLst>
              <a:ext uri="{FF2B5EF4-FFF2-40B4-BE49-F238E27FC236}">
                <a16:creationId xmlns:a16="http://schemas.microsoft.com/office/drawing/2014/main" id="{00CA295F-A8FD-3264-158D-87A65450F9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744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0FF296-FB39-DD21-8D6E-56527314751F}"/>
              </a:ext>
            </a:extLst>
          </p:cNvPr>
          <p:cNvSpPr txBox="1"/>
          <p:nvPr/>
        </p:nvSpPr>
        <p:spPr>
          <a:xfrm>
            <a:off x="8009975" y="3065565"/>
            <a:ext cx="383285" cy="7389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5" name="yt_shape_10535"/>
              <p:cNvSpPr txBox="1"/>
              <p:nvPr/>
            </p:nvSpPr>
            <p:spPr>
              <a:xfrm>
                <a:off x="540119" y="2001702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宁波市中考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89d6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255b"/>
                  </a:rPr>
                  <a:t>1</a:t>
                </a:r>
                <a:b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35" name="yt_shape_1053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1702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042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38" name="yt_table_105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253016"/>
              </p:ext>
            </p:extLst>
          </p:nvPr>
        </p:nvGraphicFramePr>
        <p:xfrm>
          <a:off x="540047" y="3652672"/>
          <a:ext cx="8169593" cy="950976"/>
        </p:xfrm>
        <a:graphic>
          <a:graphicData uri="http://schemas.openxmlformats.org/drawingml/2006/table">
            <a:tbl>
              <a:tblPr/>
              <a:tblGrid>
                <a:gridCol w="4313555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3856038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</a:tbl>
          </a:graphicData>
        </a:graphic>
      </p:graphicFrame>
      <p:pic>
        <p:nvPicPr>
          <p:cNvPr id="10537" name="yt_image_10537_skip" title="H_123.1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6133" y="3652672"/>
            <a:ext cx="1773741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A6CD7F-0A13-552E-5365-57C5D6ADA864}"/>
              </a:ext>
            </a:extLst>
          </p:cNvPr>
          <p:cNvSpPr txBox="1"/>
          <p:nvPr/>
        </p:nvSpPr>
        <p:spPr>
          <a:xfrm>
            <a:off x="4317258" y="311523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40" name="yt_shape_10540"/>
              <p:cNvSpPr txBox="1"/>
              <p:nvPr/>
            </p:nvSpPr>
            <p:spPr>
              <a:xfrm>
                <a:off x="349542" y="836712"/>
                <a:ext cx="11492915" cy="1551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滨州市中考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与双曲线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87db"/>
                  </a:rPr>
                  <a:t>为常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40" name="yt_shape_10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836712"/>
                <a:ext cx="11492915" cy="1551130"/>
              </a:xfrm>
              <a:prstGeom prst="rect">
                <a:avLst/>
              </a:prstGeom>
              <a:blipFill>
                <a:blip r:embed="rId2"/>
                <a:stretch>
                  <a:fillRect l="-1591" t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45" name="yt_image_10545" title="H_121.3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2175" y="2117558"/>
            <a:ext cx="220888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7A9670-DF50-EE7C-0A9D-A792B63638F8}"/>
                  </a:ext>
                </a:extLst>
              </p:cNvPr>
              <p:cNvSpPr txBox="1"/>
              <p:nvPr/>
            </p:nvSpPr>
            <p:spPr>
              <a:xfrm>
                <a:off x="335646" y="2158058"/>
                <a:ext cx="9042082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代入双曲线表达式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89333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7A9670-DF50-EE7C-0A9D-A792B6363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46" y="2158058"/>
                <a:ext cx="9042082" cy="729882"/>
              </a:xfrm>
              <a:prstGeom prst="rect">
                <a:avLst/>
              </a:prstGeom>
              <a:blipFill>
                <a:blip r:embed="rId4"/>
                <a:stretch>
                  <a:fillRect l="-1011" t="-15000" r="-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E731BB-B3F1-199F-D6D1-36837E75E22F}"/>
                  </a:ext>
                </a:extLst>
              </p:cNvPr>
              <p:cNvSpPr txBox="1"/>
              <p:nvPr/>
            </p:nvSpPr>
            <p:spPr>
              <a:xfrm>
                <a:off x="349542" y="2524269"/>
                <a:ext cx="2281936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E731BB-B3F1-199F-D6D1-36837E75E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2524269"/>
                <a:ext cx="2281936" cy="727342"/>
              </a:xfrm>
              <a:prstGeom prst="rect">
                <a:avLst/>
              </a:prstGeom>
              <a:blipFill>
                <a:blip r:embed="rId5"/>
                <a:stretch>
                  <a:fillRect r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FED938-B62B-9EC2-A80E-77737B6B99A7}"/>
                  </a:ext>
                </a:extLst>
              </p:cNvPr>
              <p:cNvSpPr txBox="1"/>
              <p:nvPr/>
            </p:nvSpPr>
            <p:spPr>
              <a:xfrm>
                <a:off x="349542" y="3044691"/>
                <a:ext cx="285305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双曲线为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FED938-B62B-9EC2-A80E-77737B6B9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3044691"/>
                <a:ext cx="2853056" cy="768617"/>
              </a:xfrm>
              <a:prstGeom prst="rect">
                <a:avLst/>
              </a:prstGeom>
              <a:blipFill>
                <a:blip r:embed="rId6"/>
                <a:stretch>
                  <a:fillRect l="-3205" r="-3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C984D92-4DB4-69C8-A1A0-8A75B38529CE}"/>
              </a:ext>
            </a:extLst>
          </p:cNvPr>
          <p:cNvSpPr txBox="1"/>
          <p:nvPr/>
        </p:nvSpPr>
        <p:spPr>
          <a:xfrm>
            <a:off x="349542" y="3685511"/>
            <a:ext cx="529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在双曲线上，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5627AC-B214-C757-D648-F438D48C6CF6}"/>
              </a:ext>
            </a:extLst>
          </p:cNvPr>
          <p:cNvSpPr txBox="1"/>
          <p:nvPr/>
        </p:nvSpPr>
        <p:spPr>
          <a:xfrm>
            <a:off x="349542" y="4077072"/>
            <a:ext cx="236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8AAD9C-AE07-E625-8CFF-9ED660B65128}"/>
                  </a:ext>
                </a:extLst>
              </p:cNvPr>
              <p:cNvSpPr txBox="1"/>
              <p:nvPr/>
            </p:nvSpPr>
            <p:spPr>
              <a:xfrm>
                <a:off x="335646" y="4293096"/>
                <a:ext cx="64983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代入一次函数表达式得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8AAD9C-AE07-E625-8CFF-9ED660B651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46" y="4293096"/>
                <a:ext cx="6498336" cy="1154189"/>
              </a:xfrm>
              <a:prstGeom prst="rect">
                <a:avLst/>
              </a:prstGeom>
              <a:blipFill>
                <a:blip r:embed="rId7"/>
                <a:stretch>
                  <a:fillRect l="-1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00274CE-6A7E-0B92-344A-4F383454A7BA}"/>
                  </a:ext>
                </a:extLst>
              </p:cNvPr>
              <p:cNvSpPr txBox="1"/>
              <p:nvPr/>
            </p:nvSpPr>
            <p:spPr>
              <a:xfrm>
                <a:off x="335646" y="5013176"/>
                <a:ext cx="22501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00274CE-6A7E-0B92-344A-4F383454A7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46" y="5013176"/>
                <a:ext cx="2250186" cy="1154189"/>
              </a:xfrm>
              <a:prstGeom prst="rect">
                <a:avLst/>
              </a:prstGeom>
              <a:blipFill>
                <a:blip r:embed="rId8"/>
                <a:stretch>
                  <a:fillRect l="-4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15014EC-90F8-4639-B9BA-7C44312D51FF}"/>
              </a:ext>
            </a:extLst>
          </p:cNvPr>
          <p:cNvSpPr txBox="1"/>
          <p:nvPr/>
        </p:nvSpPr>
        <p:spPr>
          <a:xfrm>
            <a:off x="335646" y="6073753"/>
            <a:ext cx="5674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47" name="yt_shape_10547"/>
              <p:cNvSpPr txBox="1"/>
              <p:nvPr/>
            </p:nvSpPr>
            <p:spPr>
              <a:xfrm>
                <a:off x="497498" y="866370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上任取两点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试确定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95e2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并写出判断过程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47" name="yt_shape_10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98" y="866370"/>
                <a:ext cx="11492915" cy="1070999"/>
              </a:xfrm>
              <a:prstGeom prst="rect">
                <a:avLst/>
              </a:prstGeom>
              <a:blipFill>
                <a:blip r:embed="rId2"/>
                <a:stretch>
                  <a:fillRect l="-1645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49"/>
              <p:cNvSpPr txBox="1"/>
              <p:nvPr/>
            </p:nvSpPr>
            <p:spPr>
              <a:xfrm>
                <a:off x="497379" y="2140521"/>
                <a:ext cx="8086766" cy="39909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由题意，可分成两种情形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在双曲线的同一支上，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由双曲线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，在同一支上时函数值随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在双曲线的不同支上，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此时由图象可得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即此时当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40521"/>
                <a:ext cx="8086766" cy="3990901"/>
              </a:xfrm>
              <a:prstGeom prst="rect">
                <a:avLst/>
              </a:prstGeom>
              <a:blipFill>
                <a:blip r:embed="rId3"/>
                <a:stretch>
                  <a:fillRect l="-2338" t="-1221" r="-1357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51" name="yt_image_1055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0496" y="2140521"/>
            <a:ext cx="220888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B7055E-3615-3AA5-4BEE-E8B4599E498B}"/>
              </a:ext>
            </a:extLst>
          </p:cNvPr>
          <p:cNvSpPr txBox="1"/>
          <p:nvPr/>
        </p:nvSpPr>
        <p:spPr>
          <a:xfrm>
            <a:off x="407368" y="2093715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由题意，可分成两种情形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F7CFEF-D60A-3E34-A7F9-9C38DC71F30B}"/>
              </a:ext>
            </a:extLst>
          </p:cNvPr>
          <p:cNvSpPr txBox="1"/>
          <p:nvPr/>
        </p:nvSpPr>
        <p:spPr>
          <a:xfrm>
            <a:off x="407368" y="2569203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在双曲线的同一支上，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C335AF-92D0-6539-EB11-968CC407FF17}"/>
                  </a:ext>
                </a:extLst>
              </p:cNvPr>
              <p:cNvSpPr txBox="1"/>
              <p:nvPr/>
            </p:nvSpPr>
            <p:spPr>
              <a:xfrm>
                <a:off x="407368" y="3044691"/>
                <a:ext cx="818864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由双曲线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，在同一支上时函数值随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的增大而增大，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C335AF-92D0-6539-EB11-968CC407FF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044691"/>
                <a:ext cx="8188642" cy="768617"/>
              </a:xfrm>
              <a:prstGeom prst="rect">
                <a:avLst/>
              </a:prstGeom>
              <a:blipFill>
                <a:blip r:embed="rId5"/>
                <a:stretch>
                  <a:fillRect l="-1191" r="-11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E23A4E-F24E-F3A1-460D-FB0FA42E4ABB}"/>
              </a:ext>
            </a:extLst>
          </p:cNvPr>
          <p:cNvSpPr txBox="1"/>
          <p:nvPr/>
        </p:nvSpPr>
        <p:spPr>
          <a:xfrm>
            <a:off x="407368" y="3719696"/>
            <a:ext cx="322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8AD34F-F333-7CDE-37D1-A2D0374C83F6}"/>
              </a:ext>
            </a:extLst>
          </p:cNvPr>
          <p:cNvSpPr txBox="1"/>
          <p:nvPr/>
        </p:nvSpPr>
        <p:spPr>
          <a:xfrm>
            <a:off x="407368" y="4195184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在双曲线的不同支上，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7A2120-9C77-A34C-6A4C-CA3BB39003EC}"/>
              </a:ext>
            </a:extLst>
          </p:cNvPr>
          <p:cNvSpPr txBox="1"/>
          <p:nvPr/>
        </p:nvSpPr>
        <p:spPr>
          <a:xfrm>
            <a:off x="407368" y="4670672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3D735F-A36D-1720-8232-67CF65B8885E}"/>
              </a:ext>
            </a:extLst>
          </p:cNvPr>
          <p:cNvSpPr txBox="1"/>
          <p:nvPr/>
        </p:nvSpPr>
        <p:spPr>
          <a:xfrm>
            <a:off x="407368" y="5146160"/>
            <a:ext cx="425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此时由图象可得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54D1B6-B13A-A45B-CF6C-D98D18E302A0}"/>
              </a:ext>
            </a:extLst>
          </p:cNvPr>
          <p:cNvSpPr txBox="1"/>
          <p:nvPr/>
        </p:nvSpPr>
        <p:spPr>
          <a:xfrm>
            <a:off x="407368" y="5621648"/>
            <a:ext cx="383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即此时当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3" name="yt_shape_10553"/>
              <p:cNvSpPr txBox="1"/>
              <p:nvPr/>
            </p:nvSpPr>
            <p:spPr>
              <a:xfrm>
                <a:off x="540000" y="2434330"/>
                <a:ext cx="6932026" cy="1070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请直接写出关于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53" name="yt_shape_10553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4330"/>
                <a:ext cx="6932026" cy="1070999"/>
              </a:xfrm>
              <a:prstGeom prst="rect">
                <a:avLst/>
              </a:prstGeom>
              <a:blipFill>
                <a:blip r:embed="rId2"/>
                <a:stretch>
                  <a:fillRect l="-2726" r="-1759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56" name="yt_image_10556" title="H_121.3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3117" y="3242904"/>
            <a:ext cx="220888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7BC7CC-B542-FFE2-F4DE-1FA7723A71B6}"/>
              </a:ext>
            </a:extLst>
          </p:cNvPr>
          <p:cNvSpPr txBox="1"/>
          <p:nvPr/>
        </p:nvSpPr>
        <p:spPr>
          <a:xfrm>
            <a:off x="449989" y="3023794"/>
            <a:ext cx="406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554544" y="77436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反比例函数与一次函数的有关计算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59" name="yt_shape_10559"/>
              <p:cNvSpPr txBox="1"/>
              <p:nvPr/>
            </p:nvSpPr>
            <p:spPr>
              <a:xfrm>
                <a:off x="554663" y="1269565"/>
                <a:ext cx="11492915" cy="23034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兰州市中考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3ff3"/>
                  </a:rPr>
                  <a:t>的图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cc3de"/>
                  </a:rPr>
                  <a:t>分别交反比例函数与一次函数的图象于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59" name="yt_shape_10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63" y="1269565"/>
                <a:ext cx="11492915" cy="2303451"/>
              </a:xfrm>
              <a:prstGeom prst="rect">
                <a:avLst/>
              </a:prstGeom>
              <a:blipFill>
                <a:blip r:embed="rId2"/>
                <a:stretch>
                  <a:fillRect l="-1645" t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356658" title="H_25.973701">
            <a:extLst>
              <a:ext uri="{FF2B5EF4-FFF2-40B4-BE49-F238E27FC236}">
                <a16:creationId xmlns:a16="http://schemas.microsoft.com/office/drawing/2014/main" id="{ACAE332C-9139-7D42-16A8-87308D880A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44" y="82948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63"/>
              <p:cNvSpPr txBox="1"/>
              <p:nvPr/>
            </p:nvSpPr>
            <p:spPr>
              <a:xfrm>
                <a:off x="641395" y="3135008"/>
                <a:ext cx="9912524" cy="344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与一次函数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7bb20"/>
                  </a:rPr>
                  <a:t>的图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象交于点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2" name="yt_shape_10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3135008"/>
                <a:ext cx="9912524" cy="3448893"/>
              </a:xfrm>
              <a:prstGeom prst="rect">
                <a:avLst/>
              </a:prstGeom>
              <a:blipFill>
                <a:blip r:embed="rId4"/>
                <a:stretch>
                  <a:fillRect l="-1845" t="-1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65" name="yt_image_10565" title="H_120.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8884" y="3135008"/>
            <a:ext cx="1544391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16FBCF-4D37-D8B5-BDA7-83191425A814}"/>
                  </a:ext>
                </a:extLst>
              </p:cNvPr>
              <p:cNvSpPr txBox="1"/>
              <p:nvPr/>
            </p:nvSpPr>
            <p:spPr>
              <a:xfrm>
                <a:off x="551384" y="3088202"/>
                <a:ext cx="94940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与一次函数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2_7bb20"/>
                  </a:rPr>
                  <a:t>的图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16FBCF-4D37-D8B5-BDA7-83191425A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088202"/>
                <a:ext cx="9494076" cy="778460"/>
              </a:xfrm>
              <a:prstGeom prst="rect">
                <a:avLst/>
              </a:prstGeom>
              <a:blipFill>
                <a:blip r:embed="rId6"/>
                <a:stretch>
                  <a:fillRect l="-963" t="-8661" r="-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17BDDD-4682-BF96-0266-500B266B6592}"/>
              </a:ext>
            </a:extLst>
          </p:cNvPr>
          <p:cNvSpPr txBox="1"/>
          <p:nvPr/>
        </p:nvSpPr>
        <p:spPr>
          <a:xfrm>
            <a:off x="551384" y="3773050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象交于点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7E1363-0F08-1F57-281B-498469B588D9}"/>
                  </a:ext>
                </a:extLst>
              </p:cNvPr>
              <p:cNvSpPr txBox="1"/>
              <p:nvPr/>
            </p:nvSpPr>
            <p:spPr>
              <a:xfrm>
                <a:off x="551384" y="4248538"/>
                <a:ext cx="4844161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7E1363-0F08-1F57-281B-498469B58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248538"/>
                <a:ext cx="4844161" cy="775919"/>
              </a:xfrm>
              <a:prstGeom prst="rect">
                <a:avLst/>
              </a:prstGeom>
              <a:blipFill>
                <a:blip r:embed="rId7"/>
                <a:stretch>
                  <a:fillRect l="-1887" r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A9E8D32-6741-9C1C-B940-B2BC0E6709AD}"/>
              </a:ext>
            </a:extLst>
          </p:cNvPr>
          <p:cNvSpPr txBox="1"/>
          <p:nvPr/>
        </p:nvSpPr>
        <p:spPr>
          <a:xfrm>
            <a:off x="551384" y="4930845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E229E8-A244-D174-1A8E-3D5CE52CC75F}"/>
                  </a:ext>
                </a:extLst>
              </p:cNvPr>
              <p:cNvSpPr txBox="1"/>
              <p:nvPr/>
            </p:nvSpPr>
            <p:spPr>
              <a:xfrm>
                <a:off x="551384" y="5406333"/>
                <a:ext cx="3691255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E229E8-A244-D174-1A8E-3D5CE52CC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06333"/>
                <a:ext cx="3691255" cy="766649"/>
              </a:xfrm>
              <a:prstGeom prst="rect">
                <a:avLst/>
              </a:prstGeom>
              <a:blipFill>
                <a:blip r:embed="rId8"/>
                <a:stretch>
                  <a:fillRect l="-2475" r="-26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BA7F3A3-F4E0-9AC0-BCFD-5F824FE990A9}"/>
              </a:ext>
            </a:extLst>
          </p:cNvPr>
          <p:cNvSpPr txBox="1"/>
          <p:nvPr/>
        </p:nvSpPr>
        <p:spPr>
          <a:xfrm>
            <a:off x="551384" y="6079370"/>
            <a:ext cx="3459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7" name="yt_shape_10567"/>
              <p:cNvSpPr txBox="1"/>
              <p:nvPr/>
            </p:nvSpPr>
            <p:spPr>
              <a:xfrm>
                <a:off x="540000" y="2525070"/>
                <a:ext cx="6224461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的纵坐标为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7" name="yt_shape_10567" descr="{&quot;rangeId&quot;:2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5070"/>
                <a:ext cx="6224461" cy="2757293"/>
              </a:xfrm>
              <a:prstGeom prst="rect">
                <a:avLst/>
              </a:prstGeom>
              <a:blipFill>
                <a:blip r:embed="rId2"/>
                <a:stretch>
                  <a:fillRect l="-3036" t="-1766" r="-1959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70" name="yt_image_10570" title="H_120.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7608" y="3156737"/>
            <a:ext cx="1544391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C0D61F-916B-097D-D2E3-C053630D513C}"/>
              </a:ext>
            </a:extLst>
          </p:cNvPr>
          <p:cNvSpPr txBox="1"/>
          <p:nvPr/>
        </p:nvSpPr>
        <p:spPr>
          <a:xfrm>
            <a:off x="449989" y="2953752"/>
            <a:ext cx="634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BE9E1E-4611-33D8-95AC-45488707CEBC}"/>
              </a:ext>
            </a:extLst>
          </p:cNvPr>
          <p:cNvSpPr txBox="1"/>
          <p:nvPr/>
        </p:nvSpPr>
        <p:spPr>
          <a:xfrm>
            <a:off x="449989" y="3429240"/>
            <a:ext cx="495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的纵坐标为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1CC6E-C194-1C90-83F6-D9DC7244739B}"/>
                  </a:ext>
                </a:extLst>
              </p:cNvPr>
              <p:cNvSpPr txBox="1"/>
              <p:nvPr/>
            </p:nvSpPr>
            <p:spPr>
              <a:xfrm>
                <a:off x="449989" y="3904728"/>
                <a:ext cx="4488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pageBreak': True}">
                <a:extLst>
                  <a:ext uri="{FF2B5EF4-FFF2-40B4-BE49-F238E27FC236}">
                    <a16:creationId xmlns:a16="http://schemas.microsoft.com/office/drawing/2014/main" id="{84C1CC6E-C194-1C90-83F6-D9DC724473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728"/>
                <a:ext cx="4488561" cy="765061"/>
              </a:xfrm>
              <a:prstGeom prst="rect">
                <a:avLst/>
              </a:prstGeom>
              <a:blipFill>
                <a:blip r:embed="rId4"/>
                <a:stretch>
                  <a:fillRect l="-2174" r="-21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707B11-8A72-3125-7F8C-FA0C0272BC9D}"/>
                  </a:ext>
                </a:extLst>
              </p:cNvPr>
              <p:cNvSpPr txBox="1"/>
              <p:nvPr/>
            </p:nvSpPr>
            <p:spPr>
              <a:xfrm>
                <a:off x="449989" y="4576177"/>
                <a:ext cx="27121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pageBreak': True}">
                <a:extLst>
                  <a:ext uri="{FF2B5EF4-FFF2-40B4-BE49-F238E27FC236}">
                    <a16:creationId xmlns:a16="http://schemas.microsoft.com/office/drawing/2014/main" id="{C3707B11-8A72-3125-7F8C-FA0C0272B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6177"/>
                <a:ext cx="2712149" cy="726326"/>
              </a:xfrm>
              <a:prstGeom prst="rect">
                <a:avLst/>
              </a:prstGeom>
              <a:blipFill>
                <a:blip r:embed="rId5"/>
                <a:stretch>
                  <a:fillRect l="-3596" r="-35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72" name="yt_shape_10572"/>
              <p:cNvSpPr txBox="1"/>
              <p:nvPr/>
            </p:nvSpPr>
            <p:spPr>
              <a:xfrm>
                <a:off x="491702" y="1006967"/>
                <a:ext cx="11492915" cy="53263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江西省中考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e074"/>
                  </a:rPr>
                  <a:t>的图象交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轴的平行线交反比例函数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ba1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和反比例函数图象的表达式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00a26"/>
                  </a:rPr>
                  <a:t>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，反比例函数为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572" name="yt_shape_10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702" y="1006967"/>
                <a:ext cx="11492915" cy="5326395"/>
              </a:xfrm>
              <a:prstGeom prst="rect">
                <a:avLst/>
              </a:prstGeom>
              <a:blipFill>
                <a:blip r:embed="rId2"/>
                <a:stretch>
                  <a:fillRect l="-1645" b="-1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77" name="yt_image_10577" title="H_117.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4388" y="3786116"/>
            <a:ext cx="190718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5C6324-8AE3-6C8E-CFB9-CCF82BFCEB39}"/>
                  </a:ext>
                </a:extLst>
              </p:cNvPr>
              <p:cNvSpPr txBox="1"/>
              <p:nvPr/>
            </p:nvSpPr>
            <p:spPr>
              <a:xfrm>
                <a:off x="401691" y="3280832"/>
                <a:ext cx="1062120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的图象交于点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00a26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5C6324-8AE3-6C8E-CFB9-CCF82BFCE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691" y="3280832"/>
                <a:ext cx="10621201" cy="778460"/>
              </a:xfrm>
              <a:prstGeom prst="rect">
                <a:avLst/>
              </a:prstGeom>
              <a:blipFill>
                <a:blip r:embed="rId4"/>
                <a:stretch>
                  <a:fillRect l="-918" t="-7031" r="-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A9B0311-E3D3-859C-07D7-F8161EED7C60}"/>
              </a:ext>
            </a:extLst>
          </p:cNvPr>
          <p:cNvSpPr txBox="1"/>
          <p:nvPr/>
        </p:nvSpPr>
        <p:spPr>
          <a:xfrm>
            <a:off x="401691" y="396568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58EC18-FA73-6581-0E64-BEDADE903B6B}"/>
                  </a:ext>
                </a:extLst>
              </p:cNvPr>
              <p:cNvSpPr txBox="1"/>
              <p:nvPr/>
            </p:nvSpPr>
            <p:spPr>
              <a:xfrm>
                <a:off x="401691" y="4441168"/>
                <a:ext cx="2950464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58EC18-FA73-6581-0E64-BEDADE903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691" y="4441168"/>
                <a:ext cx="2950464" cy="775919"/>
              </a:xfrm>
              <a:prstGeom prst="rect">
                <a:avLst/>
              </a:prstGeom>
              <a:blipFill>
                <a:blip r:embed="rId5"/>
                <a:stretch>
                  <a:fillRect l="-3306" r="-309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2EE3540-5020-312D-A60F-FCE20D16A129}"/>
              </a:ext>
            </a:extLst>
          </p:cNvPr>
          <p:cNvSpPr txBox="1"/>
          <p:nvPr/>
        </p:nvSpPr>
        <p:spPr>
          <a:xfrm>
            <a:off x="401691" y="5123475"/>
            <a:ext cx="2486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BFDFF1-A0B5-F0D2-9D60-B9ECCE56FB66}"/>
                  </a:ext>
                </a:extLst>
              </p:cNvPr>
              <p:cNvSpPr txBox="1"/>
              <p:nvPr/>
            </p:nvSpPr>
            <p:spPr>
              <a:xfrm>
                <a:off x="401691" y="5598963"/>
                <a:ext cx="6066155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，反比例函数为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BFDFF1-A0B5-F0D2-9D60-B9ECCE56FB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691" y="5598963"/>
                <a:ext cx="6066155" cy="729692"/>
              </a:xfrm>
              <a:prstGeom prst="rect">
                <a:avLst/>
              </a:prstGeom>
              <a:blipFill>
                <a:blip r:embed="rId6"/>
                <a:stretch>
                  <a:fillRect l="-1608" r="-160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2233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