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4" r:id="rId6"/>
    <p:sldId id="316" r:id="rId7"/>
    <p:sldId id="318" r:id="rId8"/>
    <p:sldId id="321" r:id="rId9"/>
    <p:sldId id="326" r:id="rId10"/>
    <p:sldId id="322" r:id="rId11"/>
    <p:sldId id="329" r:id="rId12"/>
    <p:sldId id="323" r:id="rId13"/>
    <p:sldId id="327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41" name="yt_image_11241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3276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3" name="yt_shape_11243"/>
          <p:cNvSpPr txBox="1"/>
          <p:nvPr/>
        </p:nvSpPr>
        <p:spPr>
          <a:xfrm>
            <a:off x="540000" y="1714925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利用一元二次方程根的判别式判断根的情况</a:t>
            </a:r>
          </a:p>
        </p:txBody>
      </p:sp>
      <p:sp>
        <p:nvSpPr>
          <p:cNvPr id="11244" name="yt_shape_11244"/>
          <p:cNvSpPr txBox="1"/>
          <p:nvPr/>
        </p:nvSpPr>
        <p:spPr>
          <a:xfrm>
            <a:off x="540000" y="2210130"/>
            <a:ext cx="108988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根的判别式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5" name="yt_table_112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728583"/>
              </p:ext>
            </p:extLst>
          </p:nvPr>
        </p:nvGraphicFramePr>
        <p:xfrm>
          <a:off x="540047" y="2689433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sp>
        <p:nvSpPr>
          <p:cNvPr id="11247" name="yt_shape_11247"/>
          <p:cNvSpPr txBox="1"/>
          <p:nvPr/>
        </p:nvSpPr>
        <p:spPr>
          <a:xfrm>
            <a:off x="540000" y="3215604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下列一元二次方程有实数解的是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8" name="yt_table_112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668079"/>
              </p:ext>
            </p:extLst>
          </p:nvPr>
        </p:nvGraphicFramePr>
        <p:xfrm>
          <a:off x="540047" y="3694907"/>
          <a:ext cx="696817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749550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sp>
        <p:nvSpPr>
          <p:cNvPr id="11250" name="yt_shape_11250"/>
          <p:cNvSpPr txBox="1"/>
          <p:nvPr/>
        </p:nvSpPr>
        <p:spPr>
          <a:xfrm>
            <a:off x="540119" y="46964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的判别式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此方程有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100" b="0" i="0" spc="-100" dirty="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68277" title="H_26.259764">
            <a:extLst>
              <a:ext uri="{FF2B5EF4-FFF2-40B4-BE49-F238E27FC236}">
                <a16:creationId xmlns:a16="http://schemas.microsoft.com/office/drawing/2014/main" id="{CFDB8B25-DF60-DFEA-A0BF-217134B038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823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400BD1-4AA9-67C6-135D-B335D07DD5DD}"/>
              </a:ext>
            </a:extLst>
          </p:cNvPr>
          <p:cNvSpPr txBox="1"/>
          <p:nvPr/>
        </p:nvSpPr>
        <p:spPr>
          <a:xfrm>
            <a:off x="10413139" y="21633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DB5335-7607-FF46-24CA-0F8B6607A03E}"/>
              </a:ext>
            </a:extLst>
          </p:cNvPr>
          <p:cNvSpPr txBox="1"/>
          <p:nvPr/>
        </p:nvSpPr>
        <p:spPr>
          <a:xfrm>
            <a:off x="5631589" y="31687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DC6CAC-98E0-9ADA-ABE7-6178AEFFA0B8}"/>
              </a:ext>
            </a:extLst>
          </p:cNvPr>
          <p:cNvSpPr txBox="1"/>
          <p:nvPr/>
        </p:nvSpPr>
        <p:spPr>
          <a:xfrm>
            <a:off x="6646121" y="4649655"/>
            <a:ext cx="139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C60CE2-912E-231C-F728-1E51FC45AA62}"/>
              </a:ext>
            </a:extLst>
          </p:cNvPr>
          <p:cNvSpPr txBox="1"/>
          <p:nvPr/>
        </p:nvSpPr>
        <p:spPr>
          <a:xfrm>
            <a:off x="9690946" y="464965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两个不相等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96" name="yt_shape_11296"/>
              <p:cNvSpPr txBox="1"/>
              <p:nvPr/>
            </p:nvSpPr>
            <p:spPr>
              <a:xfrm>
                <a:off x="540119" y="900000"/>
                <a:ext cx="11492915" cy="56400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是符合条件的最大整数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3672"/>
                  </a:rPr>
                  <a:t>0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有一个相同的根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的最大整数为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变形为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一元二次方程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与方程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4_3c715"/>
                  </a:rPr>
                  <a:t>有一个相</a:t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同的根，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96" name="yt_shape_11296" descr="{&quot;rangeId&quot;:31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40070"/>
              </a:xfrm>
              <a:prstGeom prst="rect">
                <a:avLst/>
              </a:prstGeom>
              <a:blipFill>
                <a:blip r:embed="rId2"/>
                <a:stretch>
                  <a:fillRect l="-1645" t="-973" b="-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696999E-E9BD-35E1-3306-956EFF4C1EFE}"/>
              </a:ext>
            </a:extLst>
          </p:cNvPr>
          <p:cNvSpPr txBox="1"/>
          <p:nvPr/>
        </p:nvSpPr>
        <p:spPr>
          <a:xfrm>
            <a:off x="450108" y="1804170"/>
            <a:ext cx="616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的最大整数为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FA1A3D-1B0E-97E6-8DA5-698ED28FBF10}"/>
              </a:ext>
            </a:extLst>
          </p:cNvPr>
          <p:cNvSpPr txBox="1"/>
          <p:nvPr/>
        </p:nvSpPr>
        <p:spPr>
          <a:xfrm>
            <a:off x="450108" y="2279658"/>
            <a:ext cx="645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变形为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62C870-2479-1716-8F57-FCAEA49E5339}"/>
              </a:ext>
            </a:extLst>
          </p:cNvPr>
          <p:cNvSpPr txBox="1"/>
          <p:nvPr/>
        </p:nvSpPr>
        <p:spPr>
          <a:xfrm>
            <a:off x="450108" y="2755146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A91130-8B9B-7EAE-976A-05110D334461}"/>
              </a:ext>
            </a:extLst>
          </p:cNvPr>
          <p:cNvSpPr txBox="1"/>
          <p:nvPr/>
        </p:nvSpPr>
        <p:spPr>
          <a:xfrm>
            <a:off x="450108" y="3230634"/>
            <a:ext cx="11175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一元二次方程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与方程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3c715"/>
              </a:rPr>
              <a:t>有一个相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BA02CE-DA10-6B6E-7A07-51C3E590E0A8}"/>
              </a:ext>
            </a:extLst>
          </p:cNvPr>
          <p:cNvSpPr txBox="1"/>
          <p:nvPr/>
        </p:nvSpPr>
        <p:spPr>
          <a:xfrm>
            <a:off x="450108" y="370612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同的根，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A9DDBEA-D37E-6A02-0D26-C149A56914D7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757745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1, 'mathAnswerShape': 1, 'NoSplit': 1}">
                <a:extLst>
                  <a:ext uri="{FF2B5EF4-FFF2-40B4-BE49-F238E27FC236}">
                    <a16:creationId xmlns:a16="http://schemas.microsoft.com/office/drawing/2014/main" id="{6A9DDBEA-D37E-6A02-0D26-C149A5691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7577455" cy="766077"/>
              </a:xfrm>
              <a:prstGeom prst="rect">
                <a:avLst/>
              </a:prstGeom>
              <a:blipFill>
                <a:blip r:embed="rId3"/>
                <a:stretch>
                  <a:fillRect l="-1287" r="-12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5805CB8-7460-8735-512F-B81A6C0CF5EB}"/>
              </a:ext>
            </a:extLst>
          </p:cNvPr>
          <p:cNvSpPr txBox="1"/>
          <p:nvPr/>
        </p:nvSpPr>
        <p:spPr>
          <a:xfrm>
            <a:off x="450108" y="4854075"/>
            <a:ext cx="773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B221DC-BD92-27A0-4A86-F6A156EDCF37}"/>
              </a:ext>
            </a:extLst>
          </p:cNvPr>
          <p:cNvSpPr txBox="1"/>
          <p:nvPr/>
        </p:nvSpPr>
        <p:spPr>
          <a:xfrm>
            <a:off x="450108" y="5329563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E266E7-27D5-1C2F-1554-9959FB4D603D}"/>
                  </a:ext>
                </a:extLst>
              </p:cNvPr>
              <p:cNvSpPr txBox="1"/>
              <p:nvPr/>
            </p:nvSpPr>
            <p:spPr>
              <a:xfrm>
                <a:off x="450108" y="5805051"/>
                <a:ext cx="221964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31, 'mathAnswerShape': 1, 'NoSplit': 1}">
                <a:extLst>
                  <a:ext uri="{FF2B5EF4-FFF2-40B4-BE49-F238E27FC236}">
                    <a16:creationId xmlns:a16="http://schemas.microsoft.com/office/drawing/2014/main" id="{B5E266E7-27D5-1C2F-1554-9959FB4D6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05051"/>
                <a:ext cx="2219643" cy="727279"/>
              </a:xfrm>
              <a:prstGeom prst="rect">
                <a:avLst/>
              </a:prstGeom>
              <a:blipFill>
                <a:blip r:embed="rId4"/>
                <a:stretch>
                  <a:fillRect l="-4396" r="-439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9" name="yt_shape_11299"/>
          <p:cNvSpPr txBox="1"/>
          <p:nvPr/>
        </p:nvSpPr>
        <p:spPr>
          <a:xfrm>
            <a:off x="540000" y="142486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98" name="yt_image_11298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486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01" name="yt_shape_11301"/>
              <p:cNvSpPr txBox="1"/>
              <p:nvPr/>
            </p:nvSpPr>
            <p:spPr>
              <a:xfrm>
                <a:off x="540119" y="2007031"/>
                <a:ext cx="11492915" cy="37861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这个方程总有实数根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074bd"/>
                  </a:rPr>
                  <a:t>）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所以无论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取何值，这个方程总有实数根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01" name="yt_shape_113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7031"/>
                <a:ext cx="11492915" cy="3786101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E0B86D-372C-50FE-A68B-4EC6BD8DCC69}"/>
                  </a:ext>
                </a:extLst>
              </p:cNvPr>
              <p:cNvSpPr txBox="1"/>
              <p:nvPr/>
            </p:nvSpPr>
            <p:spPr>
              <a:xfrm>
                <a:off x="450108" y="3147294"/>
                <a:ext cx="11404029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证明：因为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074bd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E0B86D-372C-50FE-A68B-4EC6BD8DC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294"/>
                <a:ext cx="11404029" cy="805193"/>
              </a:xfrm>
              <a:prstGeom prst="rect">
                <a:avLst/>
              </a:prstGeom>
              <a:blipFill>
                <a:blip r:embed="rId4"/>
                <a:stretch>
                  <a:fillRect l="-855" t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CC2DB4C-63B3-F6D6-21B8-C6A973BEAC97}"/>
              </a:ext>
            </a:extLst>
          </p:cNvPr>
          <p:cNvSpPr txBox="1"/>
          <p:nvPr/>
        </p:nvSpPr>
        <p:spPr>
          <a:xfrm>
            <a:off x="450108" y="3858875"/>
            <a:ext cx="104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56AA26-E251-85E3-284D-7DD09A5FE50C}"/>
              </a:ext>
            </a:extLst>
          </p:cNvPr>
          <p:cNvSpPr txBox="1"/>
          <p:nvPr/>
        </p:nvSpPr>
        <p:spPr>
          <a:xfrm>
            <a:off x="450108" y="4334363"/>
            <a:ext cx="566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取何值，这个方程总有实数根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1CB1871-8C39-981F-D16C-D5F1FF2FF8F5}"/>
              </a:ext>
            </a:extLst>
          </p:cNvPr>
          <p:cNvSpPr txBox="1"/>
          <p:nvPr/>
        </p:nvSpPr>
        <p:spPr>
          <a:xfrm>
            <a:off x="407368" y="1916832"/>
            <a:ext cx="1100042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的底边长，则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1b070"/>
              </a:rPr>
              <a:t>的两腰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8FE9E8-DD1C-7BAD-E040-D461F145F444}"/>
                  </a:ext>
                </a:extLst>
              </p:cNvPr>
              <p:cNvSpPr txBox="1"/>
              <p:nvPr/>
            </p:nvSpPr>
            <p:spPr>
              <a:xfrm>
                <a:off x="407368" y="2355744"/>
                <a:ext cx="11173461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长，所以方程有两个相等的实数根，所以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所以方程为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a28ea"/>
                  </a:rPr>
                  <a:t>＝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8FE9E8-DD1C-7BAD-E040-D461F145F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55744"/>
                <a:ext cx="11173461" cy="714325"/>
              </a:xfrm>
              <a:prstGeom prst="rect">
                <a:avLst/>
              </a:prstGeom>
              <a:blipFill>
                <a:blip r:embed="rId2"/>
                <a:stretch>
                  <a:fillRect l="-873" t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3E23E6E-40EE-7D5D-1C91-A8977C7843C5}"/>
              </a:ext>
            </a:extLst>
          </p:cNvPr>
          <p:cNvSpPr txBox="1"/>
          <p:nvPr/>
        </p:nvSpPr>
        <p:spPr>
          <a:xfrm>
            <a:off x="407368" y="2976457"/>
            <a:ext cx="884624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，不符合三角形三边关系，故舍去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E4A7E9-2231-71AC-E61E-0DA4F88B4D43}"/>
              </a:ext>
            </a:extLst>
          </p:cNvPr>
          <p:cNvSpPr txBox="1"/>
          <p:nvPr/>
        </p:nvSpPr>
        <p:spPr>
          <a:xfrm>
            <a:off x="407368" y="3415369"/>
            <a:ext cx="947966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的一腰长，由题意，可知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是方程的一个根，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0A08CA-9158-38B2-17BC-BF616F10B1AE}"/>
                  </a:ext>
                </a:extLst>
              </p:cNvPr>
              <p:cNvSpPr txBox="1"/>
              <p:nvPr/>
            </p:nvSpPr>
            <p:spPr>
              <a:xfrm>
                <a:off x="407368" y="3854281"/>
                <a:ext cx="6981317" cy="7504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0A08CA-9158-38B2-17BC-BF616F10B1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54281"/>
                <a:ext cx="6981317" cy="750456"/>
              </a:xfrm>
              <a:prstGeom prst="rect">
                <a:avLst/>
              </a:prstGeom>
              <a:blipFill>
                <a:blip r:embed="rId3"/>
                <a:stretch>
                  <a:fillRect l="-1397" r="-1397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CDC46DC-1445-B1D7-BB9F-9EA97135F81A}"/>
              </a:ext>
            </a:extLst>
          </p:cNvPr>
          <p:cNvSpPr txBox="1"/>
          <p:nvPr/>
        </p:nvSpPr>
        <p:spPr>
          <a:xfrm>
            <a:off x="407368" y="4511125"/>
            <a:ext cx="38948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A1EB97-4E6C-58C1-10C8-751CAD95C213}"/>
              </a:ext>
            </a:extLst>
          </p:cNvPr>
          <p:cNvSpPr txBox="1"/>
          <p:nvPr/>
        </p:nvSpPr>
        <p:spPr>
          <a:xfrm>
            <a:off x="407368" y="4950037"/>
            <a:ext cx="41774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B35742-8C84-2B99-3660-C4DDA90C8639}"/>
              </a:ext>
            </a:extLst>
          </p:cNvPr>
          <p:cNvSpPr txBox="1"/>
          <p:nvPr/>
        </p:nvSpPr>
        <p:spPr>
          <a:xfrm>
            <a:off x="407368" y="5388949"/>
            <a:ext cx="47362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301">
            <a:extLst>
              <a:ext uri="{FF2B5EF4-FFF2-40B4-BE49-F238E27FC236}">
                <a16:creationId xmlns:a16="http://schemas.microsoft.com/office/drawing/2014/main" id="{C5C89D65-BB1D-45E5-1B6A-C1E27BF8488B}"/>
              </a:ext>
            </a:extLst>
          </p:cNvPr>
          <p:cNvSpPr txBox="1"/>
          <p:nvPr/>
        </p:nvSpPr>
        <p:spPr>
          <a:xfrm>
            <a:off x="407368" y="379724"/>
            <a:ext cx="11492915" cy="37861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所以无论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取何值，这个方程总有实数根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另两边长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f48e"/>
              </a:rPr>
              <a:t>恰好是这个方程的两个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7" name="yt_shape_11307"/>
          <p:cNvSpPr txBox="1"/>
          <p:nvPr/>
        </p:nvSpPr>
        <p:spPr>
          <a:xfrm>
            <a:off x="479376" y="1988840"/>
            <a:ext cx="11492915" cy="2520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长，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4711d"/>
              </a:rPr>
              <a:t>在求方程中字母系数的取值范围时，当二次项系数含有字母时，一定要考虑一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元二次方程的二次项系数不为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有两个实数根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包括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8_83666"/>
              </a:rPr>
              <a:t>有两个不相等的实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有两个相等的实数根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693297-0D1F-8EC4-9090-7A9C9794F84F}"/>
              </a:ext>
            </a:extLst>
          </p:cNvPr>
          <p:cNvSpPr/>
          <p:nvPr/>
        </p:nvSpPr>
        <p:spPr>
          <a:xfrm>
            <a:off x="335360" y="2204864"/>
            <a:ext cx="11521280" cy="2232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652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2" name="yt_shape_11252"/>
          <p:cNvSpPr txBox="1"/>
          <p:nvPr/>
        </p:nvSpPr>
        <p:spPr>
          <a:xfrm>
            <a:off x="551384" y="1371152"/>
            <a:ext cx="5378075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有两个相等的实数根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解：化为一般形式，得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没有实数根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解：化为一般形式，得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436945-7D5C-88A6-07DB-A87B3FC838D8}"/>
              </a:ext>
            </a:extLst>
          </p:cNvPr>
          <p:cNvSpPr txBox="1"/>
          <p:nvPr/>
        </p:nvSpPr>
        <p:spPr>
          <a:xfrm>
            <a:off x="461373" y="1799834"/>
            <a:ext cx="382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5AB343-628C-E8BE-7703-1BE90EC1EC6F}"/>
              </a:ext>
            </a:extLst>
          </p:cNvPr>
          <p:cNvSpPr txBox="1"/>
          <p:nvPr/>
        </p:nvSpPr>
        <p:spPr>
          <a:xfrm>
            <a:off x="461373" y="227532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有两个相等的实数根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C744A-B4E3-4426-28BC-8DF5F7E5EBC6}"/>
              </a:ext>
            </a:extLst>
          </p:cNvPr>
          <p:cNvSpPr txBox="1"/>
          <p:nvPr/>
        </p:nvSpPr>
        <p:spPr>
          <a:xfrm>
            <a:off x="461373" y="3226298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解：化为一般形式，得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8806C6-567C-6124-E60D-27E41586D8C4}"/>
              </a:ext>
            </a:extLst>
          </p:cNvPr>
          <p:cNvSpPr txBox="1"/>
          <p:nvPr/>
        </p:nvSpPr>
        <p:spPr>
          <a:xfrm>
            <a:off x="461373" y="3701786"/>
            <a:ext cx="357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CDC7D7-ED2A-A96F-B82C-CDD28110F3ED}"/>
              </a:ext>
            </a:extLst>
          </p:cNvPr>
          <p:cNvSpPr txBox="1"/>
          <p:nvPr/>
        </p:nvSpPr>
        <p:spPr>
          <a:xfrm>
            <a:off x="461373" y="4177274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427BFA-60F9-9BC1-22E6-5C6580C53CA8}"/>
              </a:ext>
            </a:extLst>
          </p:cNvPr>
          <p:cNvSpPr txBox="1"/>
          <p:nvPr/>
        </p:nvSpPr>
        <p:spPr>
          <a:xfrm>
            <a:off x="461373" y="5128250"/>
            <a:ext cx="5342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解：化为一般形式，得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F2A13D-73C5-AF3B-5627-E593B20FBDE0}"/>
              </a:ext>
            </a:extLst>
          </p:cNvPr>
          <p:cNvSpPr txBox="1"/>
          <p:nvPr/>
        </p:nvSpPr>
        <p:spPr>
          <a:xfrm>
            <a:off x="461373" y="5603739"/>
            <a:ext cx="550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F74524-2960-5A0B-A13E-4BD56535F99B}"/>
              </a:ext>
            </a:extLst>
          </p:cNvPr>
          <p:cNvSpPr txBox="1"/>
          <p:nvPr/>
        </p:nvSpPr>
        <p:spPr>
          <a:xfrm>
            <a:off x="461373" y="6079226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250">
            <a:extLst>
              <a:ext uri="{FF2B5EF4-FFF2-40B4-BE49-F238E27FC236}">
                <a16:creationId xmlns:a16="http://schemas.microsoft.com/office/drawing/2014/main" id="{7A336A12-2E0D-1307-9619-CA1EE6830C64}"/>
              </a:ext>
            </a:extLst>
          </p:cNvPr>
          <p:cNvSpPr txBox="1"/>
          <p:nvPr/>
        </p:nvSpPr>
        <p:spPr>
          <a:xfrm>
            <a:off x="551384" y="90872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利用判别式判断下列方程根的情况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40000" y="1926580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利用根的判别式求方程中字母的取值范围</a:t>
            </a:r>
          </a:p>
        </p:txBody>
      </p:sp>
      <p:sp>
        <p:nvSpPr>
          <p:cNvPr id="11259" name="yt_shape_11259"/>
          <p:cNvSpPr txBox="1"/>
          <p:nvPr/>
        </p:nvSpPr>
        <p:spPr>
          <a:xfrm>
            <a:off x="540000" y="2421785"/>
            <a:ext cx="10305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应满足的条件是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0" name="yt_table_112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588618"/>
              </p:ext>
            </p:extLst>
          </p:nvPr>
        </p:nvGraphicFramePr>
        <p:xfrm>
          <a:off x="540047" y="2901088"/>
          <a:ext cx="4240530" cy="950976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1654175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</a:tbl>
          </a:graphicData>
        </a:graphic>
      </p:graphicFrame>
      <p:sp>
        <p:nvSpPr>
          <p:cNvPr id="11262" name="yt_shape_11262"/>
          <p:cNvSpPr txBox="1"/>
          <p:nvPr/>
        </p:nvSpPr>
        <p:spPr>
          <a:xfrm>
            <a:off x="540119" y="390264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张家界市中考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27a6,isEnd"/>
              </a:rPr>
              <a:t>有两个不相等的实数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468352" title="H_26.259764">
            <a:extLst>
              <a:ext uri="{FF2B5EF4-FFF2-40B4-BE49-F238E27FC236}">
                <a16:creationId xmlns:a16="http://schemas.microsoft.com/office/drawing/2014/main" id="{296D88E4-7825-BFD4-25A5-D2F22ED48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989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F2354A-5E99-16F7-4F68-9C21C538661B}"/>
              </a:ext>
            </a:extLst>
          </p:cNvPr>
          <p:cNvSpPr txBox="1"/>
          <p:nvPr/>
        </p:nvSpPr>
        <p:spPr>
          <a:xfrm>
            <a:off x="9825764" y="23749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1E6330-9716-4902-4A2B-285677A2D31F}"/>
              </a:ext>
            </a:extLst>
          </p:cNvPr>
          <p:cNvSpPr txBox="1"/>
          <p:nvPr/>
        </p:nvSpPr>
        <p:spPr>
          <a:xfrm>
            <a:off x="3793383" y="4331324"/>
            <a:ext cx="1446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" name="yt_shape_11264"/>
          <p:cNvSpPr txBox="1"/>
          <p:nvPr/>
        </p:nvSpPr>
        <p:spPr>
          <a:xfrm>
            <a:off x="479376" y="908720"/>
            <a:ext cx="6323847" cy="524829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时，方程有两个不相等的实数根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时，方程有两个相等的实数根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解：由题意，得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时，方程没有实数根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A29C80-53C8-6D5C-F996-E5CDF237E27C}"/>
              </a:ext>
            </a:extLst>
          </p:cNvPr>
          <p:cNvSpPr txBox="1"/>
          <p:nvPr/>
        </p:nvSpPr>
        <p:spPr>
          <a:xfrm>
            <a:off x="479376" y="1637708"/>
            <a:ext cx="62427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008510-FAE4-436D-599D-7CD697724EFA}"/>
              </a:ext>
            </a:extLst>
          </p:cNvPr>
          <p:cNvSpPr txBox="1"/>
          <p:nvPr/>
        </p:nvSpPr>
        <p:spPr>
          <a:xfrm>
            <a:off x="479376" y="2040044"/>
            <a:ext cx="2096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0E8545-725D-6B8A-6E73-548BD4A3CC45}"/>
              </a:ext>
            </a:extLst>
          </p:cNvPr>
          <p:cNvSpPr txBox="1"/>
          <p:nvPr/>
        </p:nvSpPr>
        <p:spPr>
          <a:xfrm>
            <a:off x="479376" y="2442380"/>
            <a:ext cx="1334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3714CD-023B-124A-57FE-0675C2549591}"/>
              </a:ext>
            </a:extLst>
          </p:cNvPr>
          <p:cNvSpPr txBox="1"/>
          <p:nvPr/>
        </p:nvSpPr>
        <p:spPr>
          <a:xfrm>
            <a:off x="479376" y="3247052"/>
            <a:ext cx="59379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时，方程有两个相等的实数根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C61EBA-792B-0B1D-DF53-0B806AF2A4DB}"/>
              </a:ext>
            </a:extLst>
          </p:cNvPr>
          <p:cNvSpPr txBox="1"/>
          <p:nvPr/>
        </p:nvSpPr>
        <p:spPr>
          <a:xfrm>
            <a:off x="479376" y="3649388"/>
            <a:ext cx="2096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35AA48-65E6-7598-8E6C-39DDECBD1227}"/>
              </a:ext>
            </a:extLst>
          </p:cNvPr>
          <p:cNvSpPr txBox="1"/>
          <p:nvPr/>
        </p:nvSpPr>
        <p:spPr>
          <a:xfrm>
            <a:off x="479376" y="4051724"/>
            <a:ext cx="1334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795DDC-CA07-F677-BFFF-2156986E1C38}"/>
              </a:ext>
            </a:extLst>
          </p:cNvPr>
          <p:cNvSpPr txBox="1"/>
          <p:nvPr/>
        </p:nvSpPr>
        <p:spPr>
          <a:xfrm>
            <a:off x="479376" y="4856396"/>
            <a:ext cx="64427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B80C10-C94F-88FC-CEBC-1F664583B24D}"/>
              </a:ext>
            </a:extLst>
          </p:cNvPr>
          <p:cNvSpPr txBox="1"/>
          <p:nvPr/>
        </p:nvSpPr>
        <p:spPr>
          <a:xfrm>
            <a:off x="479376" y="5258733"/>
            <a:ext cx="47187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EDE882-1FBE-EBB5-9327-DE25DB56B892}"/>
              </a:ext>
            </a:extLst>
          </p:cNvPr>
          <p:cNvSpPr txBox="1"/>
          <p:nvPr/>
        </p:nvSpPr>
        <p:spPr>
          <a:xfrm>
            <a:off x="479376" y="5661068"/>
            <a:ext cx="2096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360656-3334-E1D7-4BB9-19691DD5489B}"/>
              </a:ext>
            </a:extLst>
          </p:cNvPr>
          <p:cNvSpPr txBox="1"/>
          <p:nvPr/>
        </p:nvSpPr>
        <p:spPr>
          <a:xfrm>
            <a:off x="479376" y="6063404"/>
            <a:ext cx="1334199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yt_shape_11271"/>
          <p:cNvSpPr txBox="1"/>
          <p:nvPr/>
        </p:nvSpPr>
        <p:spPr>
          <a:xfrm>
            <a:off x="540000" y="2406296"/>
            <a:ext cx="1043074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应用根的判别式求字母的取值范围时忽略一元二次方程的隐含条件</a:t>
            </a:r>
          </a:p>
        </p:txBody>
      </p:sp>
      <p:sp>
        <p:nvSpPr>
          <p:cNvPr id="11272" name="yt_shape_11272"/>
          <p:cNvSpPr txBox="1"/>
          <p:nvPr/>
        </p:nvSpPr>
        <p:spPr>
          <a:xfrm>
            <a:off x="540119" y="29015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a549"/>
              </a:rPr>
              <a:t>的取值范围是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3" name="yt_table_112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126868"/>
              </p:ext>
            </p:extLst>
          </p:nvPr>
        </p:nvGraphicFramePr>
        <p:xfrm>
          <a:off x="540047" y="3860936"/>
          <a:ext cx="6683693" cy="950976"/>
        </p:xfrm>
        <a:graphic>
          <a:graphicData uri="http://schemas.openxmlformats.org/drawingml/2006/table">
            <a:tbl>
              <a:tblPr/>
              <a:tblGrid>
                <a:gridCol w="3951605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732088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pic>
        <p:nvPicPr>
          <p:cNvPr id="3" name="yt_shape_1714027468428" title="H_26.259764">
            <a:extLst>
              <a:ext uri="{FF2B5EF4-FFF2-40B4-BE49-F238E27FC236}">
                <a16:creationId xmlns:a16="http://schemas.microsoft.com/office/drawing/2014/main" id="{CA9FDA07-DA8A-976D-2B4E-0A518BB10B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5960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EF12D9-D0B4-6ACC-731D-435171C2AE83}"/>
              </a:ext>
            </a:extLst>
          </p:cNvPr>
          <p:cNvSpPr txBox="1"/>
          <p:nvPr/>
        </p:nvSpPr>
        <p:spPr>
          <a:xfrm>
            <a:off x="1059708" y="33301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yt_shape_11276"/>
          <p:cNvSpPr txBox="1"/>
          <p:nvPr/>
        </p:nvSpPr>
        <p:spPr>
          <a:xfrm>
            <a:off x="540000" y="904565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75" name="yt_image_11275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456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8" name="yt_shape_11278"/>
          <p:cNvSpPr txBox="1"/>
          <p:nvPr/>
        </p:nvSpPr>
        <p:spPr>
          <a:xfrm>
            <a:off x="540119" y="14867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b64f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9" name="yt_table_112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294546"/>
              </p:ext>
            </p:extLst>
          </p:nvPr>
        </p:nvGraphicFramePr>
        <p:xfrm>
          <a:off x="540047" y="2446165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sp>
        <p:nvSpPr>
          <p:cNvPr id="11281" name="yt_shape_11281"/>
          <p:cNvSpPr txBox="1"/>
          <p:nvPr/>
        </p:nvSpPr>
        <p:spPr>
          <a:xfrm>
            <a:off x="540120" y="29723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内江市中考改编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db3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5406"/>
              </a:rPr>
              <a:t>的根的情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2" name="yt_table_112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523401"/>
              </p:ext>
            </p:extLst>
          </p:nvPr>
        </p:nvGraphicFramePr>
        <p:xfrm>
          <a:off x="540047" y="4411902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98F3EA4-20FF-C315-B657-8CE4DBF0731F}"/>
              </a:ext>
            </a:extLst>
          </p:cNvPr>
          <p:cNvSpPr txBox="1"/>
          <p:nvPr/>
        </p:nvSpPr>
        <p:spPr>
          <a:xfrm>
            <a:off x="3271096" y="19154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70823C-5D1B-E00E-B407-12F8E2F4285A}"/>
              </a:ext>
            </a:extLst>
          </p:cNvPr>
          <p:cNvSpPr txBox="1"/>
          <p:nvPr/>
        </p:nvSpPr>
        <p:spPr>
          <a:xfrm>
            <a:off x="4107709" y="3876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6" name="yt_shape_11286"/>
              <p:cNvSpPr txBox="1"/>
              <p:nvPr/>
            </p:nvSpPr>
            <p:spPr>
              <a:xfrm>
                <a:off x="540119" y="1847235"/>
                <a:ext cx="11492915" cy="35235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bdfd"/>
                  </a:rPr>
                  <a:t>有两个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不相等的实数根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8_65fa2"/>
                  </a:rPr>
                  <a:t>有两个不相等的实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6" name="yt_shape_11286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7235"/>
                <a:ext cx="11492915" cy="3523529"/>
              </a:xfrm>
              <a:prstGeom prst="rect">
                <a:avLst/>
              </a:prstGeom>
              <a:blipFill>
                <a:blip r:embed="rId2"/>
                <a:stretch>
                  <a:fillRect l="-1645" t="-1384" b="-2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52807A-29FB-D4B1-0D05-68DB9E6059CD}"/>
              </a:ext>
            </a:extLst>
          </p:cNvPr>
          <p:cNvSpPr txBox="1"/>
          <p:nvPr/>
        </p:nvSpPr>
        <p:spPr>
          <a:xfrm>
            <a:off x="450108" y="3226893"/>
            <a:ext cx="1118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65fa2"/>
              </a:rPr>
              <a:t>有两个不相等的实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A3990A-3640-8E84-BA56-E7BB10D4529D}"/>
              </a:ext>
            </a:extLst>
          </p:cNvPr>
          <p:cNvSpPr txBox="1"/>
          <p:nvPr/>
        </p:nvSpPr>
        <p:spPr>
          <a:xfrm>
            <a:off x="450108" y="370238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EA74B6-BF1F-5380-DFFD-5F1C607E4198}"/>
              </a:ext>
            </a:extLst>
          </p:cNvPr>
          <p:cNvSpPr txBox="1"/>
          <p:nvPr/>
        </p:nvSpPr>
        <p:spPr>
          <a:xfrm>
            <a:off x="450108" y="4177869"/>
            <a:ext cx="657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5A58C4-815F-AE5E-E7D2-47EF2F388F7B}"/>
                  </a:ext>
                </a:extLst>
              </p:cNvPr>
              <p:cNvSpPr txBox="1"/>
              <p:nvPr/>
            </p:nvSpPr>
            <p:spPr>
              <a:xfrm>
                <a:off x="450108" y="4653357"/>
                <a:ext cx="29216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F35A58C4-815F-AE5E-E7D2-47EF2F388F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3357"/>
                <a:ext cx="2921699" cy="730136"/>
              </a:xfrm>
              <a:prstGeom prst="rect">
                <a:avLst/>
              </a:prstGeom>
              <a:blipFill>
                <a:blip r:embed="rId3"/>
                <a:stretch>
                  <a:fillRect l="-3340" r="-334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9" name="yt_shape_11289"/>
              <p:cNvSpPr txBox="1"/>
              <p:nvPr/>
            </p:nvSpPr>
            <p:spPr>
              <a:xfrm>
                <a:off x="540000" y="1431768"/>
                <a:ext cx="5443798" cy="4354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原方程为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配方，得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直接开平方，得：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9" name="yt_shape_11289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1768"/>
                <a:ext cx="5443798" cy="4354462"/>
              </a:xfrm>
              <a:prstGeom prst="rect">
                <a:avLst/>
              </a:prstGeom>
              <a:blipFill>
                <a:blip r:embed="rId2"/>
                <a:stretch>
                  <a:fillRect l="-3471" t="-1261" r="-2352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CD8D05-5263-C942-915E-AC47490DEBB0}"/>
              </a:ext>
            </a:extLst>
          </p:cNvPr>
          <p:cNvSpPr txBox="1"/>
          <p:nvPr/>
        </p:nvSpPr>
        <p:spPr>
          <a:xfrm>
            <a:off x="449989" y="1860450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C74664-2EA3-6CE9-F261-D55A7DD95C94}"/>
              </a:ext>
            </a:extLst>
          </p:cNvPr>
          <p:cNvSpPr txBox="1"/>
          <p:nvPr/>
        </p:nvSpPr>
        <p:spPr>
          <a:xfrm>
            <a:off x="449989" y="2335938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FE636B-E20C-3797-763A-E27733A69ED7}"/>
              </a:ext>
            </a:extLst>
          </p:cNvPr>
          <p:cNvSpPr txBox="1"/>
          <p:nvPr/>
        </p:nvSpPr>
        <p:spPr>
          <a:xfrm>
            <a:off x="449989" y="2811426"/>
            <a:ext cx="267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51DDD4-3010-7C48-A7BC-539B0C680B07}"/>
              </a:ext>
            </a:extLst>
          </p:cNvPr>
          <p:cNvSpPr txBox="1"/>
          <p:nvPr/>
        </p:nvSpPr>
        <p:spPr>
          <a:xfrm>
            <a:off x="449989" y="3286914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34C624-9809-7FE2-CE28-440A0BB119DC}"/>
              </a:ext>
            </a:extLst>
          </p:cNvPr>
          <p:cNvSpPr txBox="1"/>
          <p:nvPr/>
        </p:nvSpPr>
        <p:spPr>
          <a:xfrm>
            <a:off x="449989" y="3762403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配方，得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43918F-4AA0-4123-7905-6E31032DB006}"/>
              </a:ext>
            </a:extLst>
          </p:cNvPr>
          <p:cNvSpPr txBox="1"/>
          <p:nvPr/>
        </p:nvSpPr>
        <p:spPr>
          <a:xfrm>
            <a:off x="449989" y="4237890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18FAF6-5542-9296-6B26-A2CAF8E271C7}"/>
                  </a:ext>
                </a:extLst>
              </p:cNvPr>
              <p:cNvSpPr txBox="1"/>
              <p:nvPr/>
            </p:nvSpPr>
            <p:spPr>
              <a:xfrm>
                <a:off x="449989" y="4713378"/>
                <a:ext cx="48522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直接开平方，得：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8, 'mathAnswerShape': 1}">
                <a:extLst>
                  <a:ext uri="{FF2B5EF4-FFF2-40B4-BE49-F238E27FC236}">
                    <a16:creationId xmlns:a16="http://schemas.microsoft.com/office/drawing/2014/main" id="{6F18FAF6-5542-9296-6B26-A2CAF8E27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3378"/>
                <a:ext cx="4852226" cy="615392"/>
              </a:xfrm>
              <a:prstGeom prst="rect">
                <a:avLst/>
              </a:prstGeom>
              <a:blipFill>
                <a:blip r:embed="rId3"/>
                <a:stretch>
                  <a:fillRect l="-2010" r="-188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5A0F1C-E8A6-BD60-ABEF-1C94ED3E6EC4}"/>
                  </a:ext>
                </a:extLst>
              </p:cNvPr>
              <p:cNvSpPr txBox="1"/>
              <p:nvPr/>
            </p:nvSpPr>
            <p:spPr>
              <a:xfrm>
                <a:off x="449989" y="5235158"/>
                <a:ext cx="452691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8, 'mathAnswerShape': 1}">
                <a:extLst>
                  <a:ext uri="{FF2B5EF4-FFF2-40B4-BE49-F238E27FC236}">
                    <a16:creationId xmlns:a16="http://schemas.microsoft.com/office/drawing/2014/main" id="{C25A0F1C-E8A6-BD60-ABEF-1C94ED3E6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35158"/>
                <a:ext cx="4526915" cy="555765"/>
              </a:xfrm>
              <a:prstGeom prst="rect">
                <a:avLst/>
              </a:prstGeom>
              <a:blipFill>
                <a:blip r:embed="rId4"/>
                <a:stretch>
                  <a:fillRect l="-2156" r="-215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93" name="yt_shape_11293"/>
              <p:cNvSpPr txBox="1"/>
              <p:nvPr/>
            </p:nvSpPr>
            <p:spPr>
              <a:xfrm>
                <a:off x="540000" y="2568875"/>
                <a:ext cx="8909490" cy="208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93" name="yt_shape_11293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875"/>
                <a:ext cx="8909490" cy="2080249"/>
              </a:xfrm>
              <a:prstGeom prst="rect">
                <a:avLst/>
              </a:prstGeom>
              <a:blipFill>
                <a:blip r:embed="rId2"/>
                <a:stretch>
                  <a:fillRect l="-2122" t="-2339" r="-1164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D06A49-0F9F-5614-B327-2590B9C281CD}"/>
              </a:ext>
            </a:extLst>
          </p:cNvPr>
          <p:cNvSpPr txBox="1"/>
          <p:nvPr/>
        </p:nvSpPr>
        <p:spPr>
          <a:xfrm>
            <a:off x="449989" y="3473045"/>
            <a:ext cx="6498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B81C14-09FC-DF22-3686-635C1DCC5771}"/>
                  </a:ext>
                </a:extLst>
              </p:cNvPr>
              <p:cNvSpPr txBox="1"/>
              <p:nvPr/>
            </p:nvSpPr>
            <p:spPr>
              <a:xfrm>
                <a:off x="449989" y="3948533"/>
                <a:ext cx="162471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, 'mathAnswerShape': 1}">
                <a:extLst>
                  <a:ext uri="{FF2B5EF4-FFF2-40B4-BE49-F238E27FC236}">
                    <a16:creationId xmlns:a16="http://schemas.microsoft.com/office/drawing/2014/main" id="{11B81C14-09FC-DF22-3686-635C1DCC57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8533"/>
                <a:ext cx="1624712" cy="727279"/>
              </a:xfrm>
              <a:prstGeom prst="rect">
                <a:avLst/>
              </a:prstGeom>
              <a:blipFill>
                <a:blip r:embed="rId3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2399</Words>
  <Application>Microsoft Office PowerPoint</Application>
  <PresentationFormat>宽屏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