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256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9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472" y="56"/>
      </p:cViewPr>
      <p:guideLst>
        <p:guide orient="horz" pos="2795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bin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95" name="yt_shape_13895"/>
          <p:cNvSpPr txBox="1"/>
          <p:nvPr/>
        </p:nvSpPr>
        <p:spPr>
          <a:xfrm>
            <a:off x="540001" y="1575187"/>
            <a:ext cx="314348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背靠背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型</a:t>
            </a:r>
          </a:p>
        </p:txBody>
      </p:sp>
      <p:sp>
        <p:nvSpPr>
          <p:cNvPr id="13896" name="yt_shape_13896"/>
          <p:cNvSpPr txBox="1"/>
          <p:nvPr/>
        </p:nvSpPr>
        <p:spPr>
          <a:xfrm>
            <a:off x="540001" y="2070392"/>
            <a:ext cx="1846659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【模型展示】</a:t>
            </a:r>
          </a:p>
        </p:txBody>
      </p:sp>
      <p:graphicFrame>
        <p:nvGraphicFramePr>
          <p:cNvPr id="13897" name="yt_table_13897" title="H_156.9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5419788"/>
              </p:ext>
            </p:extLst>
          </p:nvPr>
        </p:nvGraphicFramePr>
        <p:xfrm>
          <a:off x="540001" y="2708920"/>
          <a:ext cx="11111997" cy="199339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5863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61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761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17338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/Times New Roman" pitchFamily="24"/>
                          <a:ea typeface="楷体" pitchFamily="24"/>
                        </a:rPr>
                        <a:t>基本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/Times New Roman" pitchFamily="24"/>
                          <a:ea typeface="楷体" pitchFamily="24"/>
                        </a:rPr>
                        <a:t>图形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/Times New Roman" pitchFamily="24"/>
                          <a:ea typeface="楷体" pitchFamily="24"/>
                        </a:rPr>
                        <a:t>与辅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/Times New Roman" pitchFamily="24"/>
                          <a:ea typeface="楷体" pitchFamily="24"/>
                        </a:rPr>
                        <a:t>助线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7150" b="0" i="0" u="none">
                          <a:solidFill>
                            <a:srgbClr val="1EE3CF"/>
                          </a:solidFill>
                          <a:effectLst/>
                          <a:latin typeface="Times New Roman" pitchFamily="72"/>
                          <a:ea typeface="Times New Roman" pitchFamily="72"/>
                          <a:sym typeface="Finished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        </a:t>
                      </a:r>
                      <a:r>
                        <a:rPr lang="en-US" altLang="zh-CN" sz="1500" b="0" i="0" u="none">
                          <a:solidFill>
                            <a:srgbClr val="1EE3CF"/>
                          </a:solidFill>
                          <a:effectLst/>
                          <a:latin typeface="Times New Roman" pitchFamily="15"/>
                          <a:ea typeface="宋体" pitchFamily="15"/>
                          <a:sym typeface="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6250" b="0" i="0" u="none">
                          <a:solidFill>
                            <a:srgbClr val="1EE3CF"/>
                          </a:solidFill>
                          <a:effectLst/>
                          <a:latin typeface="Times New Roman" pitchFamily="62"/>
                          <a:ea typeface="Times New Roman" pitchFamily="62"/>
                          <a:sym typeface="Finished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         </a:t>
                      </a:r>
                      <a:r>
                        <a:rPr lang="en-US" altLang="zh-CN" sz="400" b="0" i="0" u="none">
                          <a:solidFill>
                            <a:srgbClr val="1EE3CF"/>
                          </a:solidFill>
                          <a:effectLst/>
                          <a:latin typeface="Times New Roman" pitchFamily="4"/>
                          <a:ea typeface="宋体" pitchFamily="4"/>
                          <a:sym typeface="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5900" b="0" i="0" u="none">
                          <a:solidFill>
                            <a:srgbClr val="1EE3CF"/>
                          </a:solidFill>
                          <a:effectLst/>
                          <a:latin typeface="Times New Roman" pitchFamily="59"/>
                          <a:ea typeface="Times New Roman" pitchFamily="59"/>
                          <a:sym typeface="Finished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         </a:t>
                      </a:r>
                      <a:r>
                        <a:rPr lang="en-US" altLang="zh-CN" sz="1900" b="0" i="0" u="none">
                          <a:solidFill>
                            <a:srgbClr val="1EE3CF"/>
                          </a:solidFill>
                          <a:effectLst/>
                          <a:latin typeface="Times New Roman" pitchFamily="19"/>
                          <a:ea typeface="宋体" pitchFamily="19"/>
                          <a:sym typeface="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yt_shape_1714027870814" title="H_25.973701">
            <a:extLst>
              <a:ext uri="{FF2B5EF4-FFF2-40B4-BE49-F238E27FC236}">
                <a16:creationId xmlns:a16="http://schemas.microsoft.com/office/drawing/2014/main" id="{FEA879E0-27CC-7A4D-8B32-C2130E4AC24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1" y="1630314"/>
            <a:ext cx="979677" cy="329866"/>
          </a:xfrm>
          <a:prstGeom prst="rect">
            <a:avLst/>
          </a:prstGeom>
        </p:spPr>
      </p:pic>
      <p:pic>
        <p:nvPicPr>
          <p:cNvPr id="5" name="yt_shape_1714027870934" title="H_82.07362">
            <a:extLst>
              <a:ext uri="{FF2B5EF4-FFF2-40B4-BE49-F238E27FC236}">
                <a16:creationId xmlns:a16="http://schemas.microsoft.com/office/drawing/2014/main" id="{D2EF97C7-2731-3BD2-D235-74D2255785B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2082" y="3200877"/>
            <a:ext cx="960627" cy="1042335"/>
          </a:xfrm>
          <a:prstGeom prst="rect">
            <a:avLst/>
          </a:prstGeom>
        </p:spPr>
      </p:pic>
      <p:pic>
        <p:nvPicPr>
          <p:cNvPr id="7" name="yt_shape_1714027870984" title="H_72.53102">
            <a:extLst>
              <a:ext uri="{FF2B5EF4-FFF2-40B4-BE49-F238E27FC236}">
                <a16:creationId xmlns:a16="http://schemas.microsoft.com/office/drawing/2014/main" id="{683BE766-DF18-12F4-DAF0-82F0A4A1878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8217" y="3261473"/>
            <a:ext cx="973327" cy="921144"/>
          </a:xfrm>
          <a:prstGeom prst="rect">
            <a:avLst/>
          </a:prstGeom>
        </p:spPr>
      </p:pic>
      <p:pic>
        <p:nvPicPr>
          <p:cNvPr id="9" name="yt_shape_1714027871035" title="H_68.82858">
            <a:extLst>
              <a:ext uri="{FF2B5EF4-FFF2-40B4-BE49-F238E27FC236}">
                <a16:creationId xmlns:a16="http://schemas.microsoft.com/office/drawing/2014/main" id="{9FD5F23C-017C-2ED4-A033-E662CB60298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4352" y="3284984"/>
            <a:ext cx="1009842" cy="87412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899" name="yt_shape_13899"/>
              <p:cNvSpPr txBox="1"/>
              <p:nvPr/>
            </p:nvSpPr>
            <p:spPr>
              <a:xfrm>
                <a:off x="540119" y="1881246"/>
                <a:ext cx="11492915" cy="142584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荆州市中考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无人机在空中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处测得某校旗杆顶部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的仰角为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底部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0aa91,isEnd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的俯角为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无人机与旗杆的水平距离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8_d6aea,isEnd"/>
                  </a:rPr>
                  <a:t>则该校的旗杆高约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1.73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结果精确到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899" name="yt_shape_1389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81246"/>
                <a:ext cx="11492915" cy="1425840"/>
              </a:xfrm>
              <a:prstGeom prst="rect">
                <a:avLst/>
              </a:prstGeom>
              <a:blipFill>
                <a:blip r:embed="rId2"/>
                <a:stretch>
                  <a:fillRect l="-1645" t="-3846" b="-119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901" name="yt_image_13901" title="H_143.82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3207" y="3510238"/>
            <a:ext cx="1465585" cy="1826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B4ABD20-F433-E5A7-26CA-E3464E1AD702}"/>
              </a:ext>
            </a:extLst>
          </p:cNvPr>
          <p:cNvSpPr txBox="1"/>
          <p:nvPr/>
        </p:nvSpPr>
        <p:spPr>
          <a:xfrm>
            <a:off x="1059708" y="2785416"/>
            <a:ext cx="1018287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13.8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03" name="yt_shape_13903"/>
          <p:cNvSpPr txBox="1"/>
          <p:nvPr/>
        </p:nvSpPr>
        <p:spPr>
          <a:xfrm>
            <a:off x="533381" y="882675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广东省中考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神舟十六号载人飞船发射取得圆满成功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b01c9"/>
              </a:rPr>
              <a:t>名航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天员顺利进驻中国空间站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4_7b2f5"/>
              </a:rPr>
              <a:t>如图中的照片展示了中国空间站上机械臂的一种工作状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当两臂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两臂夹角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两点间的距离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59eb"/>
              </a:rPr>
              <a:t>结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果精确到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0.1m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参考数据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sin 50°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0.766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cos 50°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0.643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tan50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1.192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3906" name="yt_shape_13906"/>
          <p:cNvSpPr txBox="1"/>
          <p:nvPr/>
        </p:nvSpPr>
        <p:spPr>
          <a:xfrm>
            <a:off x="3677303" y="3113603"/>
            <a:ext cx="4663456" cy="114935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250" b="0" i="0" u="none" spc="-6250" dirty="0">
                <a:solidFill>
                  <a:srgbClr val="1EE3CF"/>
                </a:solidFill>
                <a:effectLst/>
                <a:latin typeface="宋体/Times New Roman" pitchFamily="52"/>
                <a:ea typeface="宋体" pitchFamily="52"/>
              </a:rPr>
              <a:t> </a:t>
            </a:r>
            <a:r>
              <a:rPr lang="en-US" altLang="zh-CN" sz="5150" b="0" i="0" u="none" spc="13332" dirty="0">
                <a:solidFill>
                  <a:srgbClr val="1EE3CF"/>
                </a:solidFill>
                <a:effectLst/>
                <a:latin typeface="宋体/Times New Roman" pitchFamily="52"/>
                <a:ea typeface="宋体" pitchFamily="52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6250" b="0" i="0" u="none" spc="18058" dirty="0">
                <a:solidFill>
                  <a:srgbClr val="1EE3CF"/>
                </a:solidFill>
                <a:effectLst/>
                <a:latin typeface="宋体/Times New Roman" pitchFamily="62"/>
                <a:ea typeface="宋体" pitchFamily="62"/>
              </a:rPr>
              <a:t> </a:t>
            </a:r>
          </a:p>
        </p:txBody>
      </p:sp>
      <p:pic>
        <p:nvPicPr>
          <p:cNvPr id="13904" name="yt_image_13904" title="H_81.1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04940" y="2932946"/>
            <a:ext cx="1854680" cy="1030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905" name="yt_image_13905" title="H_98.554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64352" y="2712286"/>
            <a:ext cx="2489614" cy="1251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910" name="yt_shape_13910"/>
              <p:cNvSpPr txBox="1"/>
              <p:nvPr/>
            </p:nvSpPr>
            <p:spPr>
              <a:xfrm>
                <a:off x="623392" y="2420888"/>
                <a:ext cx="7070525" cy="486998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解：连接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，取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，连接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，如图，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中点，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中线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为等腰三角形的角平分线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三线合一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sin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sin 50°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sin 50°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7.66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7.66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15.32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15.3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答：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两点间的距离大约是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15.3m.</a:t>
                </a:r>
              </a:p>
            </p:txBody>
          </p:sp>
        </mc:Choice>
        <mc:Fallback>
          <p:sp>
            <p:nvSpPr>
              <p:cNvPr id="13910" name="yt_shape_139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392" y="2420888"/>
                <a:ext cx="7070525" cy="4869988"/>
              </a:xfrm>
              <a:prstGeom prst="rect">
                <a:avLst/>
              </a:prstGeom>
              <a:blipFill>
                <a:blip r:embed="rId4"/>
                <a:stretch>
                  <a:fillRect l="-2586" t="-2378" r="-16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C987720-B814-00C7-B006-F1E8D1A240E5}"/>
              </a:ext>
            </a:extLst>
          </p:cNvPr>
          <p:cNvSpPr txBox="1"/>
          <p:nvPr/>
        </p:nvSpPr>
        <p:spPr>
          <a:xfrm>
            <a:off x="533381" y="2374082"/>
            <a:ext cx="65205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解：连接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，取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，连接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，如图，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608169D-FA1B-5667-4E85-51AFA32B65AF}"/>
              </a:ext>
            </a:extLst>
          </p:cNvPr>
          <p:cNvSpPr txBox="1"/>
          <p:nvPr/>
        </p:nvSpPr>
        <p:spPr>
          <a:xfrm>
            <a:off x="533381" y="2708920"/>
            <a:ext cx="4369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01C5E6F-168C-414F-E322-65A50B2D95C4}"/>
              </a:ext>
            </a:extLst>
          </p:cNvPr>
          <p:cNvSpPr txBox="1"/>
          <p:nvPr/>
        </p:nvSpPr>
        <p:spPr>
          <a:xfrm>
            <a:off x="533381" y="3068960"/>
            <a:ext cx="7099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为等腰三角形的角平分线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三线合一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E4F06D6-7231-6A36-DF75-0A4FFC383FEC}"/>
                  </a:ext>
                </a:extLst>
              </p:cNvPr>
              <p:cNvSpPr txBox="1"/>
              <p:nvPr/>
            </p:nvSpPr>
            <p:spPr>
              <a:xfrm>
                <a:off x="581006" y="3284984"/>
                <a:ext cx="2693099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E4F06D6-7231-6A36-DF75-0A4FFC383F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1006" y="3284984"/>
                <a:ext cx="2693099" cy="765061"/>
              </a:xfrm>
              <a:prstGeom prst="rect">
                <a:avLst/>
              </a:prstGeom>
              <a:blipFill>
                <a:blip r:embed="rId5"/>
                <a:stretch>
                  <a:fillRect l="-3394" r="-36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6820B08-1D91-A6D7-2D3F-8802BCD58356}"/>
                  </a:ext>
                </a:extLst>
              </p:cNvPr>
              <p:cNvSpPr txBox="1"/>
              <p:nvPr/>
            </p:nvSpPr>
            <p:spPr>
              <a:xfrm>
                <a:off x="533381" y="3717032"/>
                <a:ext cx="534898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BCD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50°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6820B08-1D91-A6D7-2D3F-8802BCD583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381" y="3717032"/>
                <a:ext cx="5348986" cy="765061"/>
              </a:xfrm>
              <a:prstGeom prst="rect">
                <a:avLst/>
              </a:prstGeom>
              <a:blipFill>
                <a:blip r:embed="rId6"/>
                <a:stretch>
                  <a:fillRect l="-1708" r="-17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E7F8AA5-8966-BFA0-EF51-91290293D49B}"/>
                  </a:ext>
                </a:extLst>
              </p:cNvPr>
              <p:cNvSpPr txBox="1"/>
              <p:nvPr/>
            </p:nvSpPr>
            <p:spPr>
              <a:xfrm>
                <a:off x="533381" y="4221088"/>
                <a:ext cx="7182231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sin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sin 50°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E7F8AA5-8966-BFA0-EF51-91290293D4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381" y="4221088"/>
                <a:ext cx="7182231" cy="771792"/>
              </a:xfrm>
              <a:prstGeom prst="rect">
                <a:avLst/>
              </a:prstGeom>
              <a:blipFill>
                <a:blip r:embed="rId7"/>
                <a:stretch>
                  <a:fillRect l="-1272" r="-12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7ABE5625-1B5B-08DD-463E-31D92B9C3839}"/>
              </a:ext>
            </a:extLst>
          </p:cNvPr>
          <p:cNvSpPr txBox="1"/>
          <p:nvPr/>
        </p:nvSpPr>
        <p:spPr>
          <a:xfrm>
            <a:off x="533381" y="4797152"/>
            <a:ext cx="4825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sin 50°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7.66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3BBB7CC-9C78-FB89-44E7-1081B62E9C3D}"/>
              </a:ext>
            </a:extLst>
          </p:cNvPr>
          <p:cNvSpPr txBox="1"/>
          <p:nvPr/>
        </p:nvSpPr>
        <p:spPr>
          <a:xfrm>
            <a:off x="533381" y="5229200"/>
            <a:ext cx="5956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7.66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15.32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15.3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1510A72-EA7C-72A5-A341-EF10607F149C}"/>
              </a:ext>
            </a:extLst>
          </p:cNvPr>
          <p:cNvSpPr txBox="1"/>
          <p:nvPr/>
        </p:nvSpPr>
        <p:spPr>
          <a:xfrm>
            <a:off x="533381" y="5704688"/>
            <a:ext cx="52457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两点间的距离大约是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15.3m.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1" name="yt_image_13908" title="H_86.31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741655" y="4697406"/>
            <a:ext cx="2012311" cy="1096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13" name="yt_shape_13913"/>
          <p:cNvSpPr txBox="1"/>
          <p:nvPr/>
        </p:nvSpPr>
        <p:spPr>
          <a:xfrm>
            <a:off x="540000" y="1318512"/>
            <a:ext cx="283571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母子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型</a:t>
            </a:r>
          </a:p>
        </p:txBody>
      </p:sp>
      <p:sp>
        <p:nvSpPr>
          <p:cNvPr id="13914" name="yt_shape_13914"/>
          <p:cNvSpPr txBox="1"/>
          <p:nvPr/>
        </p:nvSpPr>
        <p:spPr>
          <a:xfrm>
            <a:off x="540000" y="1813717"/>
            <a:ext cx="1846659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【模型展示】</a:t>
            </a:r>
          </a:p>
        </p:txBody>
      </p:sp>
      <p:graphicFrame>
        <p:nvGraphicFramePr>
          <p:cNvPr id="13915" name="yt_table_13915" title="H_31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3788132"/>
              </p:ext>
            </p:extLst>
          </p:nvPr>
        </p:nvGraphicFramePr>
        <p:xfrm>
          <a:off x="540000" y="2452245"/>
          <a:ext cx="11111997" cy="39867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5863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61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761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17338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/Times New Roman" pitchFamily="24"/>
                          <a:ea typeface="楷体" pitchFamily="24"/>
                        </a:rPr>
                        <a:t>基本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/Times New Roman" pitchFamily="24"/>
                          <a:ea typeface="楷体" pitchFamily="24"/>
                        </a:rPr>
                        <a:t>图形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/Times New Roman" pitchFamily="24"/>
                          <a:ea typeface="楷体" pitchFamily="24"/>
                        </a:rPr>
                        <a:t>与辅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/Times New Roman" pitchFamily="24"/>
                          <a:ea typeface="楷体" pitchFamily="24"/>
                        </a:rPr>
                        <a:t>助线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5200" b="0" i="0" u="none">
                          <a:solidFill>
                            <a:srgbClr val="1EE3CF"/>
                          </a:solidFill>
                          <a:effectLst/>
                          <a:latin typeface="Times New Roman" pitchFamily="52"/>
                          <a:ea typeface="Times New Roman" pitchFamily="52"/>
                          <a:sym typeface="Finished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             </a:t>
                      </a:r>
                      <a:r>
                        <a:rPr lang="en-US" altLang="zh-CN" sz="300" b="0" i="0" u="none">
                          <a:solidFill>
                            <a:srgbClr val="1EE3CF"/>
                          </a:solidFill>
                          <a:effectLst/>
                          <a:latin typeface="Times New Roman" pitchFamily="3"/>
                          <a:ea typeface="宋体" pitchFamily="3"/>
                          <a:sym typeface="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6250" b="0" i="0" u="none">
                          <a:solidFill>
                            <a:srgbClr val="1EE3CF"/>
                          </a:solidFill>
                          <a:effectLst/>
                          <a:latin typeface="Times New Roman" pitchFamily="62"/>
                          <a:ea typeface="Times New Roman" pitchFamily="62"/>
                          <a:sym typeface="Finished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    </a:t>
                      </a:r>
                      <a:r>
                        <a:rPr lang="en-US" altLang="zh-CN" sz="1200" b="0" i="0" u="none">
                          <a:solidFill>
                            <a:srgbClr val="1EE3CF"/>
                          </a:solidFill>
                          <a:effectLst/>
                          <a:latin typeface="Times New Roman" pitchFamily="12"/>
                          <a:ea typeface="宋体" pitchFamily="12"/>
                          <a:sym typeface="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6500" b="0" i="0" u="none">
                          <a:solidFill>
                            <a:srgbClr val="1EE3CF"/>
                          </a:solidFill>
                          <a:effectLst/>
                          <a:latin typeface="Times New Roman" pitchFamily="65"/>
                          <a:ea typeface="Times New Roman" pitchFamily="65"/>
                          <a:sym typeface="Finished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       </a:t>
                      </a:r>
                      <a:r>
                        <a:rPr lang="en-US" altLang="zh-CN" sz="1800" b="0" i="0" u="none">
                          <a:solidFill>
                            <a:srgbClr val="1EE3CF"/>
                          </a:solidFill>
                          <a:effectLst/>
                          <a:latin typeface="Times New Roman" pitchFamily="18"/>
                          <a:ea typeface="宋体" pitchFamily="18"/>
                          <a:sym typeface="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/Times New Roman" pitchFamily="24"/>
                          <a:ea typeface="楷体" pitchFamily="24"/>
                        </a:rPr>
                        <a:t>变式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/Times New Roman" pitchFamily="24"/>
                          <a:ea typeface="楷体" pitchFamily="24"/>
                        </a:rPr>
                        <a:t>图形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/Times New Roman" pitchFamily="24"/>
                          <a:ea typeface="楷体" pitchFamily="24"/>
                        </a:rPr>
                        <a:t>与辅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/Times New Roman" pitchFamily="24"/>
                          <a:ea typeface="楷体" pitchFamily="24"/>
                        </a:rPr>
                        <a:t>助线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6850" b="0" i="0" u="none">
                          <a:solidFill>
                            <a:srgbClr val="1EE3CF"/>
                          </a:solidFill>
                          <a:effectLst/>
                          <a:latin typeface="Times New Roman" pitchFamily="68"/>
                          <a:ea typeface="Times New Roman" pitchFamily="68"/>
                          <a:sym typeface="Finished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       </a:t>
                      </a:r>
                      <a:r>
                        <a:rPr lang="en-US" altLang="zh-CN" sz="1400" b="0" i="0" u="none">
                          <a:solidFill>
                            <a:srgbClr val="1EE3CF"/>
                          </a:solidFill>
                          <a:effectLst/>
                          <a:latin typeface="Times New Roman" pitchFamily="14"/>
                          <a:ea typeface="宋体" pitchFamily="14"/>
                          <a:sym typeface="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6250" b="0" i="0" u="none">
                          <a:solidFill>
                            <a:srgbClr val="1EE3CF"/>
                          </a:solidFill>
                          <a:effectLst/>
                          <a:latin typeface="Times New Roman" pitchFamily="62"/>
                          <a:ea typeface="Times New Roman" pitchFamily="62"/>
                          <a:sym typeface="Finished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        </a:t>
                      </a:r>
                      <a:r>
                        <a:rPr lang="en-US" altLang="zh-CN" sz="800" b="0" i="0" u="none">
                          <a:solidFill>
                            <a:srgbClr val="1EE3CF"/>
                          </a:solidFill>
                          <a:effectLst/>
                          <a:latin typeface="Times New Roman" pitchFamily="8"/>
                          <a:ea typeface="宋体" pitchFamily="8"/>
                          <a:sym typeface="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6200" b="0" i="0" u="none">
                          <a:solidFill>
                            <a:srgbClr val="1EE3CF"/>
                          </a:solidFill>
                          <a:effectLst/>
                          <a:latin typeface="Times New Roman" pitchFamily="62"/>
                          <a:ea typeface="Times New Roman" pitchFamily="62"/>
                          <a:sym typeface="Finished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           </a:t>
                      </a:r>
                      <a:r>
                        <a:rPr lang="en-US" altLang="zh-CN" sz="900" b="0" i="0" u="none">
                          <a:solidFill>
                            <a:srgbClr val="1EE3CF"/>
                          </a:solidFill>
                          <a:effectLst/>
                          <a:latin typeface="Times New Roman" pitchFamily="9"/>
                          <a:ea typeface="宋体" pitchFamily="9"/>
                          <a:sym typeface="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yt_shape_1714027871130" title="H_25.973701">
            <a:extLst>
              <a:ext uri="{FF2B5EF4-FFF2-40B4-BE49-F238E27FC236}">
                <a16:creationId xmlns:a16="http://schemas.microsoft.com/office/drawing/2014/main" id="{980FDB04-21FD-4C2E-254E-4F43B31702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373639"/>
            <a:ext cx="979677" cy="329866"/>
          </a:xfrm>
          <a:prstGeom prst="rect">
            <a:avLst/>
          </a:prstGeom>
        </p:spPr>
      </p:pic>
      <p:pic>
        <p:nvPicPr>
          <p:cNvPr id="5" name="yt_shape_1714027871256" title="H_62.524174">
            <a:extLst>
              <a:ext uri="{FF2B5EF4-FFF2-40B4-BE49-F238E27FC236}">
                <a16:creationId xmlns:a16="http://schemas.microsoft.com/office/drawing/2014/main" id="{A38F13A3-7BAB-D8C6-6278-D04C54DDEA8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7786" y="3051912"/>
            <a:ext cx="1241617" cy="794057"/>
          </a:xfrm>
          <a:prstGeom prst="rect">
            <a:avLst/>
          </a:prstGeom>
        </p:spPr>
      </p:pic>
      <p:pic>
        <p:nvPicPr>
          <p:cNvPr id="7" name="yt_shape_1714027871306" title="H_66.31244">
            <a:extLst>
              <a:ext uri="{FF2B5EF4-FFF2-40B4-BE49-F238E27FC236}">
                <a16:creationId xmlns:a16="http://schemas.microsoft.com/office/drawing/2014/main" id="{1642DBB3-2C2E-60A6-590C-1DDEA2D5289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3921" y="3027857"/>
            <a:ext cx="617727" cy="842168"/>
          </a:xfrm>
          <a:prstGeom prst="rect">
            <a:avLst/>
          </a:prstGeom>
        </p:spPr>
      </p:pic>
      <p:pic>
        <p:nvPicPr>
          <p:cNvPr id="9" name="yt_shape_1714027871469" title="H_74.16189">
            <a:extLst>
              <a:ext uri="{FF2B5EF4-FFF2-40B4-BE49-F238E27FC236}">
                <a16:creationId xmlns:a16="http://schemas.microsoft.com/office/drawing/2014/main" id="{E71082E1-BBA0-C43A-1B1F-7804F63F6A2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0056" y="2978013"/>
            <a:ext cx="873317" cy="941856"/>
          </a:xfrm>
          <a:prstGeom prst="rect">
            <a:avLst/>
          </a:prstGeom>
        </p:spPr>
      </p:pic>
      <p:pic>
        <p:nvPicPr>
          <p:cNvPr id="11" name="yt_shape_1714027871641" title="H_77.391495">
            <a:extLst>
              <a:ext uri="{FF2B5EF4-FFF2-40B4-BE49-F238E27FC236}">
                <a16:creationId xmlns:a16="http://schemas.microsoft.com/office/drawing/2014/main" id="{E6A42240-018C-A00E-B636-C4B409A2765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7786" y="4950897"/>
            <a:ext cx="871727" cy="982872"/>
          </a:xfrm>
          <a:prstGeom prst="rect">
            <a:avLst/>
          </a:prstGeom>
        </p:spPr>
      </p:pic>
      <p:pic>
        <p:nvPicPr>
          <p:cNvPr id="13" name="yt_shape_1714027871691" title="H_71.992836">
            <a:extLst>
              <a:ext uri="{FF2B5EF4-FFF2-40B4-BE49-F238E27FC236}">
                <a16:creationId xmlns:a16="http://schemas.microsoft.com/office/drawing/2014/main" id="{F530AE4B-7A5D-2D49-9926-6FE70538C25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3921" y="4985179"/>
            <a:ext cx="909827" cy="914309"/>
          </a:xfrm>
          <a:prstGeom prst="rect">
            <a:avLst/>
          </a:prstGeom>
        </p:spPr>
      </p:pic>
      <p:pic>
        <p:nvPicPr>
          <p:cNvPr id="15" name="yt_shape_1714027871741" title="H_73.64401">
            <a:extLst>
              <a:ext uri="{FF2B5EF4-FFF2-40B4-BE49-F238E27FC236}">
                <a16:creationId xmlns:a16="http://schemas.microsoft.com/office/drawing/2014/main" id="{0C366071-2F4B-C26B-DEFE-F3FCB31CC6D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0056" y="4974694"/>
            <a:ext cx="1140017" cy="935279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917" name="yt_shape_13917"/>
              <p:cNvSpPr txBox="1"/>
              <p:nvPr/>
            </p:nvSpPr>
            <p:spPr>
              <a:xfrm>
                <a:off x="551384" y="1105080"/>
                <a:ext cx="11492915" cy="286623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en-US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情境题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怀化市中考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为弘扬革命传统精神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清明期间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8_927f2"/>
                  </a:rPr>
                  <a:t>某校组织学生前往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怀化市烈士陵园缅怀革命先烈</a:t>
                </a:r>
                <a:r>
                  <a:rPr lang="en-US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大家被革命烈士纪念碑的雄伟壮观震撼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fc763"/>
                  </a:rPr>
                  <a:t>想知道纪念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碑的通高</a:t>
                </a:r>
                <a:r>
                  <a:rPr lang="en-US" altLang="zh-CN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CD 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碑顶到水平地面的距离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于是师生组成综合实践小组进行测量</a:t>
                </a:r>
                <a:r>
                  <a:rPr lang="en-US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03577"/>
                  </a:rPr>
                  <a:t>他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们在地面的</a:t>
                </a:r>
                <a:r>
                  <a:rPr lang="en-US" altLang="zh-CN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A 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点用测角仪测得碑顶</a:t>
                </a:r>
                <a:r>
                  <a:rPr lang="en-US" altLang="zh-CN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D 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的仰角为</a:t>
                </a:r>
                <a:r>
                  <a:rPr lang="en-US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B 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点处测得碑顶</a:t>
                </a:r>
                <a:r>
                  <a:rPr lang="en-US" altLang="zh-CN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D 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0a568"/>
                  </a:rPr>
                  <a:t>的仰角为</a:t>
                </a:r>
                <a:r>
                  <a:rPr lang="en-US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AB 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35m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测角仪的高度是</a:t>
                </a:r>
                <a:r>
                  <a:rPr lang="en-US" altLang="zh-CN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1.5m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A 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B 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C 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在同一直线上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e9d01"/>
                  </a:rPr>
                  <a:t>根据以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上数据求烈士纪念碑的通高</a:t>
                </a:r>
                <a:r>
                  <a:rPr lang="en-US" altLang="zh-CN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CD </a:t>
                </a:r>
                <a:r>
                  <a:rPr lang="en-US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1.732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结果保留一位小数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3917" name="yt_shape_139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105080"/>
                <a:ext cx="11492915" cy="2866234"/>
              </a:xfrm>
              <a:prstGeom prst="rect">
                <a:avLst/>
              </a:prstGeom>
              <a:blipFill>
                <a:blip r:embed="rId2"/>
                <a:stretch>
                  <a:fillRect l="-1326" t="-3191" r="-9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921" name="yt_shape_13921"/>
          <p:cNvSpPr txBox="1"/>
          <p:nvPr/>
        </p:nvSpPr>
        <p:spPr>
          <a:xfrm>
            <a:off x="3554220" y="3993622"/>
            <a:ext cx="4900765" cy="144360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850" b="0" i="0" u="none" spc="-7850" dirty="0">
                <a:solidFill>
                  <a:srgbClr val="1EE3CF"/>
                </a:solidFill>
                <a:effectLst/>
                <a:latin typeface="宋体/Times New Roman" pitchFamily="68"/>
                <a:ea typeface="宋体" pitchFamily="68"/>
              </a:rPr>
              <a:t> </a:t>
            </a:r>
            <a:r>
              <a:rPr lang="en-US" altLang="zh-CN" sz="6800" b="0" i="0" u="none" spc="12516" dirty="0">
                <a:solidFill>
                  <a:srgbClr val="1EE3CF"/>
                </a:solidFill>
                <a:effectLst/>
                <a:latin typeface="宋体/Times New Roman" pitchFamily="68"/>
                <a:ea typeface="宋体" pitchFamily="68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en-US" altLang="zh-CN" sz="7850" b="0" i="0" u="none" spc="17587" dirty="0">
                <a:solidFill>
                  <a:srgbClr val="1EE3CF"/>
                </a:solidFill>
                <a:effectLst/>
                <a:latin typeface="宋体/Times New Roman" pitchFamily="78"/>
                <a:ea typeface="宋体" pitchFamily="78"/>
              </a:rPr>
              <a:t> </a:t>
            </a:r>
          </a:p>
        </p:txBody>
      </p:sp>
      <p:pic>
        <p:nvPicPr>
          <p:cNvPr id="13919" name="yt_image_13919" title="H_106.65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81908" y="3479867"/>
            <a:ext cx="1414668" cy="1061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920" name="yt_image_13920" title="H_123.48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696400" y="3377689"/>
            <a:ext cx="1944216" cy="1229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B932FD3-7732-22B6-73EE-0BD2FB535021}"/>
              </a:ext>
            </a:extLst>
          </p:cNvPr>
          <p:cNvSpPr txBox="1"/>
          <p:nvPr/>
        </p:nvSpPr>
        <p:spPr>
          <a:xfrm>
            <a:off x="454501" y="2674420"/>
            <a:ext cx="112829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解：由题意得：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AM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BN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CE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1.5m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，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AB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MN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35m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，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∠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DEM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90°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，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∠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DNE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sym typeface="_⨹_1_b2e35"/>
              </a:rPr>
              <a:t> </a:t>
            </a:r>
            <a:b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BE13939-5027-26DF-4EC0-E8C07C9FDAC0}"/>
              </a:ext>
            </a:extLst>
          </p:cNvPr>
          <p:cNvSpPr txBox="1"/>
          <p:nvPr/>
        </p:nvSpPr>
        <p:spPr>
          <a:xfrm>
            <a:off x="454501" y="2962452"/>
            <a:ext cx="3313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60°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，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∠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DME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30°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C5E2DEE-EBE3-5B7D-F177-965AFD3C85AD}"/>
              </a:ext>
            </a:extLst>
          </p:cNvPr>
          <p:cNvSpPr txBox="1"/>
          <p:nvPr/>
        </p:nvSpPr>
        <p:spPr>
          <a:xfrm>
            <a:off x="454501" y="3250484"/>
            <a:ext cx="4096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∵∠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DNE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是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△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DMN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的外角，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8E9914F-D35F-E83B-B873-932D3C79E4A0}"/>
              </a:ext>
            </a:extLst>
          </p:cNvPr>
          <p:cNvSpPr txBox="1"/>
          <p:nvPr/>
        </p:nvSpPr>
        <p:spPr>
          <a:xfrm>
            <a:off x="454501" y="3494189"/>
            <a:ext cx="5296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∴∠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MDN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∠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DNE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－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∠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DMN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30°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4411EE4-3855-3CE2-5352-FC1D6335043B}"/>
              </a:ext>
            </a:extLst>
          </p:cNvPr>
          <p:cNvSpPr txBox="1"/>
          <p:nvPr/>
        </p:nvSpPr>
        <p:spPr>
          <a:xfrm>
            <a:off x="454501" y="3754540"/>
            <a:ext cx="3982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∴∠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DMN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∠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MDN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30°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0EA2CF1-ACFE-6080-308A-3B15632D6692}"/>
              </a:ext>
            </a:extLst>
          </p:cNvPr>
          <p:cNvSpPr txBox="1"/>
          <p:nvPr/>
        </p:nvSpPr>
        <p:spPr>
          <a:xfrm>
            <a:off x="454501" y="4013117"/>
            <a:ext cx="3012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∴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DN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MN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35m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8309E5D-3A5E-44D7-8F99-E8199D838AB7}"/>
              </a:ext>
            </a:extLst>
          </p:cNvPr>
          <p:cNvSpPr txBox="1"/>
          <p:nvPr/>
        </p:nvSpPr>
        <p:spPr>
          <a:xfrm>
            <a:off x="454501" y="4330604"/>
            <a:ext cx="2391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在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Rt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△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DNE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BF803C6-A5A9-F8C8-DF17-831584A343C1}"/>
                  </a:ext>
                </a:extLst>
              </p:cNvPr>
              <p:cNvSpPr txBox="1"/>
              <p:nvPr/>
            </p:nvSpPr>
            <p:spPr>
              <a:xfrm>
                <a:off x="502126" y="4488692"/>
                <a:ext cx="5861876" cy="85002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 </a:t>
                </a:r>
                <a:r>
                  <a:rPr kumimoji="0" lang="zh-CN" altLang="zh-CN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DN </a:t>
                </a:r>
                <a:r>
                  <a:rPr kumimoji="0" lang="en-US" altLang="zh-CN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 sin 60°</a:t>
                </a:r>
                <a:r>
                  <a:rPr kumimoji="0" lang="zh-CN" altLang="zh-CN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35</a:t>
                </a:r>
                <a:r>
                  <a:rPr kumimoji="0" lang="en-US" altLang="zh-CN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35</m:t>
                        </m:r>
                        <m:rad>
                          <m:radPr>
                            <m:degHide m:val="on"/>
                            <m:ctrlPr>
                              <a:rPr kumimoji="0" lang="en-US" altLang="zh-CN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BF803C6-A5A9-F8C8-DF17-831584A343C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2126" y="4488692"/>
                <a:ext cx="5861876" cy="850024"/>
              </a:xfrm>
              <a:prstGeom prst="rect">
                <a:avLst/>
              </a:prstGeom>
              <a:blipFill>
                <a:blip r:embed="rId5"/>
                <a:stretch>
                  <a:fillRect l="-10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1C66EDC9-23F6-3A45-DC06-C86D0FE55E90}"/>
                  </a:ext>
                </a:extLst>
              </p:cNvPr>
              <p:cNvSpPr txBox="1"/>
              <p:nvPr/>
            </p:nvSpPr>
            <p:spPr>
              <a:xfrm>
                <a:off x="454501" y="4978676"/>
                <a:ext cx="8070024" cy="85002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DC </a:t>
                </a:r>
                <a:r>
                  <a:rPr kumimoji="0" lang="zh-CN" altLang="zh-CN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DE </a:t>
                </a:r>
                <a:r>
                  <a:rPr kumimoji="0" lang="zh-CN" altLang="zh-CN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CE </a:t>
                </a:r>
                <a:r>
                  <a:rPr kumimoji="0" lang="zh-CN" altLang="zh-CN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35</m:t>
                        </m:r>
                        <m:rad>
                          <m:radPr>
                            <m:degHide m:val="on"/>
                            <m:ctrlPr>
                              <a:rPr kumimoji="0" lang="en-US" altLang="zh-CN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1.5</a:t>
                </a:r>
                <a:r>
                  <a:rPr kumimoji="0" lang="en-US" altLang="zh-CN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≈</a:t>
                </a:r>
                <a:r>
                  <a:rPr kumimoji="0" lang="en-US" altLang="zh-CN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35</m:t>
                        </m:r>
                        <m:r>
                          <a:rPr kumimoji="0" lang="en-US" altLang="zh-CN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kumimoji="0" lang="en-US" altLang="zh-CN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732</m:t>
                        </m:r>
                      </m:num>
                      <m:den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1.5</a:t>
                </a:r>
                <a:r>
                  <a:rPr kumimoji="0" lang="en-US" altLang="zh-CN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≈</a:t>
                </a:r>
                <a:r>
                  <a:rPr kumimoji="0" lang="en-US" altLang="zh-CN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31.8</a:t>
                </a:r>
                <a:r>
                  <a:rPr kumimoji="0" lang="zh-CN" altLang="zh-CN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1C66EDC9-23F6-3A45-DC06-C86D0FE55E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4501" y="4978676"/>
                <a:ext cx="8070024" cy="850024"/>
              </a:xfrm>
              <a:prstGeom prst="rect">
                <a:avLst/>
              </a:prstGeom>
              <a:blipFill>
                <a:blip r:embed="rId6"/>
                <a:stretch>
                  <a:fillRect l="-8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7F996966-91BA-65E7-1906-BC7E4A20C649}"/>
              </a:ext>
            </a:extLst>
          </p:cNvPr>
          <p:cNvSpPr txBox="1"/>
          <p:nvPr/>
        </p:nvSpPr>
        <p:spPr>
          <a:xfrm>
            <a:off x="454501" y="5503305"/>
            <a:ext cx="52029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答：烈士纪念碑的通高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CD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约为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31.8m.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" name="yt_shape_13926"/>
          <p:cNvSpPr txBox="1"/>
          <p:nvPr/>
        </p:nvSpPr>
        <p:spPr>
          <a:xfrm>
            <a:off x="479376" y="1124744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泰州市中考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堤坝</a:t>
            </a:r>
            <a:r>
              <a:rPr lang="en-US" altLang="zh-CN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AB 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长为</a:t>
            </a:r>
            <a:r>
              <a:rPr lang="en-US" altLang="zh-CN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10m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坡度</a:t>
            </a:r>
            <a:r>
              <a:rPr lang="en-US" altLang="zh-CN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i</a:t>
            </a:r>
            <a:r>
              <a:rPr lang="en-US" altLang="zh-CN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︰</a:t>
            </a:r>
            <a:r>
              <a:rPr lang="en-US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0.75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底端</a:t>
            </a:r>
            <a:r>
              <a:rPr lang="en-US" altLang="zh-CN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A 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在地面上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750f"/>
              </a:rPr>
              <a:t>堤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坝与对面的山之间有一深沟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山顶</a:t>
            </a:r>
            <a:r>
              <a:rPr lang="en-US" altLang="zh-CN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D 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处立有高</a:t>
            </a:r>
            <a:r>
              <a:rPr lang="en-US" altLang="zh-CN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20m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的铁塔</a:t>
            </a:r>
            <a:r>
              <a:rPr lang="en-US" altLang="zh-CN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CD </a:t>
            </a:r>
            <a:r>
              <a:rPr lang="en-US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小明欲测量山高</a:t>
            </a:r>
            <a:r>
              <a:rPr lang="en-US" altLang="zh-CN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4a436"/>
              </a:rPr>
              <a:t> </a:t>
            </a:r>
            <a:r>
              <a:rPr lang="en-US" altLang="zh-CN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 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他在</a:t>
            </a:r>
            <a:r>
              <a:rPr lang="en-US" altLang="zh-CN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A 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处看到铁塔顶端</a:t>
            </a:r>
            <a:r>
              <a:rPr lang="en-US" altLang="zh-CN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C 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刚好在视线</a:t>
            </a:r>
            <a:r>
              <a:rPr lang="en-US" altLang="zh-CN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AB 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又在坝顶</a:t>
            </a:r>
            <a:r>
              <a:rPr lang="en-US" altLang="zh-CN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B 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处测得塔底</a:t>
            </a:r>
            <a:r>
              <a:rPr lang="en-US" altLang="zh-CN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D 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的仰角</a:t>
            </a:r>
            <a:r>
              <a:rPr lang="en-US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2de5b"/>
              </a:rPr>
              <a:t>α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26°35</a:t>
            </a:r>
            <a:r>
              <a:rPr lang="en-US" altLang="zh-CN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'</a:t>
            </a:r>
            <a:r>
              <a:rPr lang="en-US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求堤坝高及山高</a:t>
            </a:r>
            <a:r>
              <a:rPr lang="en-US" altLang="zh-CN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DE </a:t>
            </a:r>
            <a:r>
              <a:rPr lang="en-US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sin 26°35</a:t>
            </a:r>
            <a:r>
              <a:rPr lang="en-US" altLang="zh-CN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'</a:t>
            </a:r>
            <a:r>
              <a:rPr lang="en-US" altLang="zh-CN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0.45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cos 26°35</a:t>
            </a:r>
            <a:r>
              <a:rPr lang="en-US" altLang="zh-CN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'</a:t>
            </a:r>
            <a:r>
              <a:rPr lang="en-US" altLang="zh-CN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0.89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7f963"/>
              </a:rPr>
              <a:t>，</a:t>
            </a:r>
            <a:r>
              <a:rPr lang="en-US" altLang="zh-CN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tan26°35</a:t>
            </a:r>
            <a:r>
              <a:rPr lang="en-US" altLang="zh-CN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'</a:t>
            </a:r>
            <a:r>
              <a:rPr lang="en-US" altLang="zh-CN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0.50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小明身高忽略不计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结果精确到</a:t>
            </a:r>
            <a:r>
              <a:rPr lang="en-US" altLang="zh-CN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1m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927" name="yt_image_13927" title="H_149.98961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82993" y="2061551"/>
            <a:ext cx="1992700" cy="1904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932" name="yt_shape_13932"/>
              <p:cNvSpPr txBox="1"/>
              <p:nvPr/>
            </p:nvSpPr>
            <p:spPr>
              <a:xfrm>
                <a:off x="574908" y="2262152"/>
                <a:ext cx="7231147" cy="35431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zh-CN" altLang="zh-CN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解：过</a:t>
                </a:r>
                <a:r>
                  <a:rPr lang="en-US" altLang="zh-CN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B </a:t>
                </a:r>
                <a:r>
                  <a:rPr lang="zh-CN" altLang="zh-CN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作</a:t>
                </a:r>
                <a:r>
                  <a:rPr lang="en-US" altLang="zh-CN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BH</a:t>
                </a:r>
                <a:r>
                  <a:rPr lang="en-US" altLang="zh-CN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AE </a:t>
                </a:r>
                <a:r>
                  <a:rPr lang="zh-CN" altLang="zh-CN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于</a:t>
                </a:r>
                <a:r>
                  <a:rPr lang="en-US" altLang="zh-CN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H </a:t>
                </a:r>
                <a:r>
                  <a:rPr lang="zh-CN" altLang="zh-CN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坡度</a:t>
                </a:r>
                <a:r>
                  <a:rPr lang="en-US" altLang="zh-CN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i</a:t>
                </a:r>
                <a:r>
                  <a:rPr lang="en-US" altLang="zh-CN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为</a:t>
                </a:r>
                <a:r>
                  <a:rPr lang="en-US" altLang="zh-CN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︰</a:t>
                </a:r>
                <a:r>
                  <a:rPr lang="en-US" altLang="zh-CN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0.75</a:t>
                </a:r>
                <a:r>
                  <a:rPr lang="zh-CN" altLang="zh-CN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设</a:t>
                </a:r>
                <a:r>
                  <a:rPr lang="en-US" altLang="zh-CN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BH</a:t>
                </a:r>
                <a:r>
                  <a:rPr lang="en-US" altLang="zh-CN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x </a:t>
                </a:r>
                <a:r>
                  <a:rPr lang="en-US" altLang="zh-CN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AH </a:t>
                </a:r>
                <a:r>
                  <a:rPr lang="zh-CN" altLang="zh-CN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x </a:t>
                </a:r>
                <a:r>
                  <a:rPr lang="en-US" altLang="zh-CN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AB </a:t>
                </a:r>
                <a:r>
                  <a:rPr lang="zh-CN" altLang="zh-CN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𝐻</m:t>
                            </m:r>
                          </m:e>
                          <m:sup>
                            <m:r>
                              <a:rPr lang="en-US" altLang="zh-CN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𝐻</m:t>
                            </m:r>
                          </m:e>
                          <m:sup>
                            <m:r>
                              <a:rPr lang="en-US" altLang="zh-CN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x </a:t>
                </a:r>
                <a:r>
                  <a:rPr lang="zh-CN" altLang="zh-CN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10m</a:t>
                </a:r>
                <a:r>
                  <a:rPr lang="zh-CN" altLang="zh-CN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x </a:t>
                </a:r>
                <a:r>
                  <a:rPr lang="zh-CN" altLang="zh-CN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AH </a:t>
                </a:r>
                <a:r>
                  <a:rPr lang="zh-CN" altLang="zh-CN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6m</a:t>
                </a:r>
                <a:r>
                  <a:rPr lang="zh-CN" altLang="zh-CN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BH</a:t>
                </a:r>
                <a:r>
                  <a:rPr lang="en-US" altLang="zh-CN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8m</a:t>
                </a:r>
                <a:r>
                  <a:rPr lang="zh-CN" altLang="zh-CN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zh-CN" altLang="zh-CN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过</a:t>
                </a:r>
                <a:r>
                  <a:rPr lang="en-US" altLang="zh-CN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B </a:t>
                </a:r>
                <a:r>
                  <a:rPr lang="zh-CN" altLang="zh-CN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作</a:t>
                </a:r>
                <a:r>
                  <a:rPr lang="en-US" altLang="zh-CN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BF </a:t>
                </a:r>
                <a:r>
                  <a:rPr lang="en-US" altLang="zh-CN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CE </a:t>
                </a:r>
                <a:r>
                  <a:rPr lang="zh-CN" altLang="zh-CN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于</a:t>
                </a:r>
                <a:r>
                  <a:rPr lang="en-US" altLang="zh-CN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F </a:t>
                </a:r>
                <a:r>
                  <a:rPr lang="zh-CN" altLang="zh-CN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zh-CN" altLang="zh-CN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则</a:t>
                </a:r>
                <a:r>
                  <a:rPr lang="en-US" altLang="zh-CN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EF </a:t>
                </a:r>
                <a:r>
                  <a:rPr lang="zh-CN" altLang="zh-CN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BH</a:t>
                </a:r>
                <a:r>
                  <a:rPr lang="en-US" altLang="zh-CN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BF </a:t>
                </a:r>
                <a:r>
                  <a:rPr lang="zh-CN" altLang="zh-CN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EH </a:t>
                </a:r>
                <a:r>
                  <a:rPr lang="zh-CN" altLang="zh-CN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，设</a:t>
                </a:r>
                <a:r>
                  <a:rPr lang="en-US" altLang="zh-CN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DF </a:t>
                </a:r>
                <a:r>
                  <a:rPr lang="zh-CN" altLang="zh-CN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a </a:t>
                </a:r>
                <a:r>
                  <a:rPr lang="en-US" altLang="zh-CN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26°35</a:t>
                </a:r>
                <a:r>
                  <a:rPr lang="en-US" altLang="zh-CN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'</a:t>
                </a:r>
                <a:r>
                  <a:rPr lang="en-US" altLang="zh-CN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BF </a:t>
                </a:r>
                <a:r>
                  <a:rPr lang="zh-CN" altLang="zh-CN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lang="en-US" altLang="zh-CN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26</m:t>
                        </m:r>
                        <m:r>
                          <m:rPr>
                            <m:nor/>
                          </m:rPr>
                          <a:rPr lang="en-US" altLang="zh-CN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  <m: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35</m:t>
                        </m:r>
                        <m:r>
                          <m:rPr>
                            <m:nor/>
                          </m:rPr>
                          <a:rPr lang="en-US" altLang="zh-CN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en-US" altLang="zh-CN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a </a:t>
                </a:r>
                <a:r>
                  <a:rPr lang="zh-CN" altLang="zh-CN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AE </a:t>
                </a:r>
                <a:r>
                  <a:rPr lang="zh-CN" altLang="zh-CN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a </a:t>
                </a:r>
                <a:r>
                  <a:rPr lang="zh-CN" altLang="zh-CN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坡度</a:t>
                </a:r>
                <a:r>
                  <a:rPr lang="en-US" altLang="zh-CN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i</a:t>
                </a:r>
                <a:r>
                  <a:rPr lang="en-US" altLang="zh-CN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为</a:t>
                </a:r>
                <a:r>
                  <a:rPr lang="en-US" altLang="zh-CN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︰</a:t>
                </a:r>
                <a:r>
                  <a:rPr lang="en-US" altLang="zh-CN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0.75</a:t>
                </a:r>
                <a:r>
                  <a:rPr lang="zh-CN" altLang="zh-CN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CE </a:t>
                </a:r>
                <a:r>
                  <a:rPr lang="zh-CN" altLang="zh-CN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︰</a:t>
                </a:r>
                <a:r>
                  <a:rPr lang="en-US" altLang="zh-CN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AE </a:t>
                </a:r>
                <a:r>
                  <a:rPr lang="zh-CN" altLang="zh-CN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a </a:t>
                </a:r>
                <a:r>
                  <a:rPr lang="zh-CN" altLang="zh-CN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）︰（</a:t>
                </a:r>
                <a:r>
                  <a:rPr lang="en-US" altLang="zh-CN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a </a:t>
                </a:r>
                <a:r>
                  <a:rPr lang="zh-CN" altLang="zh-CN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︰</a:t>
                </a:r>
                <a:r>
                  <a:rPr lang="en-US" altLang="zh-CN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0.75</a:t>
                </a:r>
                <a:r>
                  <a:rPr lang="zh-CN" altLang="zh-CN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13932" name="yt_shape_139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4908" y="2262152"/>
                <a:ext cx="7231147" cy="3543112"/>
              </a:xfrm>
              <a:prstGeom prst="rect">
                <a:avLst/>
              </a:prstGeom>
              <a:blipFill>
                <a:blip r:embed="rId3"/>
                <a:stretch>
                  <a:fillRect l="-2106" t="-2754" b="-127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BE580B99-8B30-A630-8CAF-0E07E8AC0E1F}"/>
              </a:ext>
            </a:extLst>
          </p:cNvPr>
          <p:cNvSpPr txBox="1"/>
          <p:nvPr/>
        </p:nvSpPr>
        <p:spPr>
          <a:xfrm>
            <a:off x="484897" y="2215346"/>
            <a:ext cx="3878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解：过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B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作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BH 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⊥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AE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于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H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9867581-DE70-0B29-3C8F-AEE23B583856}"/>
              </a:ext>
            </a:extLst>
          </p:cNvPr>
          <p:cNvSpPr txBox="1"/>
          <p:nvPr/>
        </p:nvSpPr>
        <p:spPr>
          <a:xfrm>
            <a:off x="484897" y="2492896"/>
            <a:ext cx="2874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∵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坡度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i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为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1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︰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0.75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43BC043-9B07-C70C-9CE9-C3AB1789A4DA}"/>
              </a:ext>
            </a:extLst>
          </p:cNvPr>
          <p:cNvSpPr txBox="1"/>
          <p:nvPr/>
        </p:nvSpPr>
        <p:spPr>
          <a:xfrm>
            <a:off x="484897" y="2745412"/>
            <a:ext cx="4250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∴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设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BH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4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x 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m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，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AH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3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x 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m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3247744-5E6E-C762-6B10-18B7EA707B76}"/>
                  </a:ext>
                </a:extLst>
              </p:cNvPr>
              <p:cNvSpPr txBox="1"/>
              <p:nvPr/>
            </p:nvSpPr>
            <p:spPr>
              <a:xfrm>
                <a:off x="484897" y="2924944"/>
                <a:ext cx="4844669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AB </a:t>
                </a:r>
                <a:r>
                  <a:rPr kumimoji="0" lang="zh-CN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𝐻</m:t>
                            </m:r>
                          </m:e>
                          <m:sup>
                            <m:r>
                              <a:rPr kumimoji="0" lang="en-US" altLang="zh-CN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𝐻</m:t>
                            </m:r>
                          </m:e>
                          <m:sup>
                            <m:r>
                              <a:rPr kumimoji="0" lang="en-US" altLang="zh-CN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x </a:t>
                </a:r>
                <a:r>
                  <a:rPr kumimoji="0" lang="zh-CN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10m</a:t>
                </a:r>
                <a:r>
                  <a:rPr kumimoji="0" lang="zh-CN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3247744-5E6E-C762-6B10-18B7EA707B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4897" y="2924944"/>
                <a:ext cx="4844669" cy="630441"/>
              </a:xfrm>
              <a:prstGeom prst="rect">
                <a:avLst/>
              </a:prstGeom>
              <a:blipFill>
                <a:blip r:embed="rId4"/>
                <a:stretch>
                  <a:fillRect l="-1385" b="-29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C6C0312C-F704-2F72-5FAB-777A866770AF}"/>
              </a:ext>
            </a:extLst>
          </p:cNvPr>
          <p:cNvSpPr txBox="1"/>
          <p:nvPr/>
        </p:nvSpPr>
        <p:spPr>
          <a:xfrm>
            <a:off x="484897" y="3284984"/>
            <a:ext cx="1477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∴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x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2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8AD4EB9-25AD-7541-CC30-EF5755080DAF}"/>
              </a:ext>
            </a:extLst>
          </p:cNvPr>
          <p:cNvSpPr txBox="1"/>
          <p:nvPr/>
        </p:nvSpPr>
        <p:spPr>
          <a:xfrm>
            <a:off x="484897" y="3513137"/>
            <a:ext cx="3485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∴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AH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6m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，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BH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8m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2DFD91B-1CB0-AD62-988E-3669A498F1E7}"/>
              </a:ext>
            </a:extLst>
          </p:cNvPr>
          <p:cNvSpPr txBox="1"/>
          <p:nvPr/>
        </p:nvSpPr>
        <p:spPr>
          <a:xfrm>
            <a:off x="484897" y="3789040"/>
            <a:ext cx="32169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过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B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作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BF 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⊥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CE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于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F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8777B7B-3E90-2DE3-72D0-D8B5A458AF4A}"/>
              </a:ext>
            </a:extLst>
          </p:cNvPr>
          <p:cNvSpPr txBox="1"/>
          <p:nvPr/>
        </p:nvSpPr>
        <p:spPr>
          <a:xfrm>
            <a:off x="484897" y="4077072"/>
            <a:ext cx="5998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则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EF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BH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8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，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BF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EH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，设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DF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a 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m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FDF41FD3-7426-018E-02C6-1A27B57DDE8C}"/>
                  </a:ext>
                </a:extLst>
              </p:cNvPr>
              <p:cNvSpPr txBox="1"/>
              <p:nvPr/>
            </p:nvSpPr>
            <p:spPr>
              <a:xfrm>
                <a:off x="484897" y="4221088"/>
                <a:ext cx="5972873" cy="7864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α</a:t>
                </a:r>
                <a:r>
                  <a:rPr kumimoji="0" lang="zh-CN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26°35</a:t>
                </a:r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'</a:t>
                </a:r>
                <a:r>
                  <a:rPr kumimoji="0" lang="en-US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BF </a:t>
                </a:r>
                <a:r>
                  <a:rPr kumimoji="0" lang="zh-CN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num>
                      <m:den>
                        <m:r>
                          <m:rPr>
                            <m:sty m:val="p"/>
                          </m:rPr>
                          <a:rPr kumimoji="0" lang="en-US" altLang="zh-CN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kumimoji="0" lang="en-US" altLang="zh-CN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26</m:t>
                        </m:r>
                        <m:r>
                          <m:rPr>
                            <m:nor/>
                          </m:rPr>
                          <a:rPr kumimoji="0" lang="en-US" altLang="zh-CN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35</m:t>
                        </m:r>
                        <m:r>
                          <m:rPr>
                            <m:nor/>
                          </m:rPr>
                          <a:rPr kumimoji="0" lang="en-US" altLang="zh-CN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kumimoji="0" lang="en-US" altLang="zh-CN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a </a:t>
                </a:r>
                <a:r>
                  <a:rPr kumimoji="0" lang="zh-CN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FDF41FD3-7426-018E-02C6-1A27B57DDE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4897" y="4221088"/>
                <a:ext cx="5972873" cy="786461"/>
              </a:xfrm>
              <a:prstGeom prst="rect">
                <a:avLst/>
              </a:prstGeom>
              <a:blipFill>
                <a:blip r:embed="rId5"/>
                <a:stretch>
                  <a:fillRect l="-11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998544E3-6CE3-92D8-8373-EFF5082B35DC}"/>
              </a:ext>
            </a:extLst>
          </p:cNvPr>
          <p:cNvSpPr txBox="1"/>
          <p:nvPr/>
        </p:nvSpPr>
        <p:spPr>
          <a:xfrm>
            <a:off x="484897" y="4725144"/>
            <a:ext cx="2418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∴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AE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6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＋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2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a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F8962F1-EA69-470B-89DE-5182EE731244}"/>
              </a:ext>
            </a:extLst>
          </p:cNvPr>
          <p:cNvSpPr txBox="1"/>
          <p:nvPr/>
        </p:nvSpPr>
        <p:spPr>
          <a:xfrm>
            <a:off x="484897" y="5013176"/>
            <a:ext cx="2874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∵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坡度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i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为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1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︰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0.75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B55BBD2-B8B6-FD33-4490-B820258411B3}"/>
              </a:ext>
            </a:extLst>
          </p:cNvPr>
          <p:cNvSpPr txBox="1"/>
          <p:nvPr/>
        </p:nvSpPr>
        <p:spPr>
          <a:xfrm>
            <a:off x="484897" y="5287282"/>
            <a:ext cx="734129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∴</a:t>
            </a:r>
            <a:r>
              <a:rPr kumimoji="0" lang="en-US" altLang="zh-CN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CE </a:t>
            </a:r>
            <a:r>
              <a:rPr kumimoji="0" lang="zh-CN" altLang="zh-CN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︰</a:t>
            </a:r>
            <a:r>
              <a:rPr kumimoji="0" lang="en-US" altLang="zh-CN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AE </a:t>
            </a:r>
            <a:r>
              <a:rPr kumimoji="0" lang="zh-CN" altLang="zh-CN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＝（</a:t>
            </a:r>
            <a:r>
              <a:rPr kumimoji="0" lang="en-US" altLang="zh-CN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20</a:t>
            </a:r>
            <a:r>
              <a:rPr kumimoji="0" lang="zh-CN" altLang="zh-CN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＋</a:t>
            </a:r>
            <a:r>
              <a:rPr kumimoji="0" lang="en-US" altLang="zh-CN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a </a:t>
            </a:r>
            <a:r>
              <a:rPr kumimoji="0" lang="zh-CN" altLang="zh-CN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＋</a:t>
            </a:r>
            <a:r>
              <a:rPr kumimoji="0" lang="en-US" altLang="zh-CN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8</a:t>
            </a:r>
            <a:r>
              <a:rPr kumimoji="0" lang="zh-CN" altLang="zh-CN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）︰（</a:t>
            </a:r>
            <a:r>
              <a:rPr kumimoji="0" lang="en-US" altLang="zh-CN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6</a:t>
            </a:r>
            <a:r>
              <a:rPr kumimoji="0" lang="zh-CN" altLang="zh-CN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＋</a:t>
            </a:r>
            <a:r>
              <a:rPr kumimoji="0" lang="en-US" altLang="zh-CN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2</a:t>
            </a:r>
            <a:r>
              <a:rPr kumimoji="0" lang="en-US" altLang="zh-CN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a </a:t>
            </a:r>
            <a:r>
              <a:rPr kumimoji="0" lang="zh-CN" altLang="zh-CN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）＝</a:t>
            </a:r>
            <a:r>
              <a:rPr kumimoji="0" lang="en-US" altLang="zh-CN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1</a:t>
            </a:r>
            <a:r>
              <a:rPr kumimoji="0" lang="zh-CN" altLang="zh-CN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︰</a:t>
            </a:r>
            <a:r>
              <a:rPr kumimoji="0" lang="en-US" altLang="zh-CN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0.75</a:t>
            </a:r>
            <a:r>
              <a:rPr kumimoji="0" lang="zh-CN" altLang="zh-CN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3929" name="yt_image_13929" title="H_152.46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461993" y="4032459"/>
            <a:ext cx="2012815" cy="1936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34" name="yt_shape_13934"/>
          <p:cNvSpPr txBox="1"/>
          <p:nvPr/>
        </p:nvSpPr>
        <p:spPr>
          <a:xfrm>
            <a:off x="569387" y="5643812"/>
            <a:ext cx="5100755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/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解得</a:t>
            </a:r>
            <a:r>
              <a:rPr lang="en-US" altLang="zh-CN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a 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DF 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米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/>
            <a:r>
              <a:rPr lang="en-US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DE 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DF 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EF 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米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/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答：堤坝高为</a:t>
            </a:r>
            <a:r>
              <a:rPr lang="en-US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米，山高</a:t>
            </a:r>
            <a:r>
              <a:rPr lang="en-US" altLang="zh-CN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DE 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为</a:t>
            </a:r>
            <a:r>
              <a:rPr lang="en-US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米</a:t>
            </a:r>
            <a:r>
              <a:rPr lang="en-US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7040318A-84EB-E43D-8C36-018DFF81546F}"/>
              </a:ext>
            </a:extLst>
          </p:cNvPr>
          <p:cNvSpPr txBox="1"/>
          <p:nvPr/>
        </p:nvSpPr>
        <p:spPr>
          <a:xfrm>
            <a:off x="479376" y="5597006"/>
            <a:ext cx="4586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解得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a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12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，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∴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DF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12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（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米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）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98987A30-CAD5-F14F-2B5C-AE4A9D1080CA}"/>
              </a:ext>
            </a:extLst>
          </p:cNvPr>
          <p:cNvSpPr txBox="1"/>
          <p:nvPr/>
        </p:nvSpPr>
        <p:spPr>
          <a:xfrm>
            <a:off x="479376" y="5877272"/>
            <a:ext cx="5231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∴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DE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DF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＋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EF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12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＋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8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20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（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米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）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B38AE4C3-F9A9-4BE0-F10D-555A53492DCF}"/>
              </a:ext>
            </a:extLst>
          </p:cNvPr>
          <p:cNvSpPr txBox="1"/>
          <p:nvPr/>
        </p:nvSpPr>
        <p:spPr>
          <a:xfrm>
            <a:off x="479376" y="6165304"/>
            <a:ext cx="48727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答：堤坝高为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8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米，山高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DE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为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20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米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36" name="yt_shape_13936"/>
          <p:cNvSpPr txBox="1"/>
          <p:nvPr/>
        </p:nvSpPr>
        <p:spPr>
          <a:xfrm>
            <a:off x="540001" y="1719203"/>
            <a:ext cx="283571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拥抱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型</a:t>
            </a:r>
          </a:p>
        </p:txBody>
      </p:sp>
      <p:sp>
        <p:nvSpPr>
          <p:cNvPr id="13937" name="yt_shape_13937"/>
          <p:cNvSpPr txBox="1"/>
          <p:nvPr/>
        </p:nvSpPr>
        <p:spPr>
          <a:xfrm>
            <a:off x="540001" y="2214408"/>
            <a:ext cx="1846659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【模型展示】</a:t>
            </a:r>
          </a:p>
        </p:txBody>
      </p:sp>
      <p:graphicFrame>
        <p:nvGraphicFramePr>
          <p:cNvPr id="13938" name="yt_table_13938" title="H_156.9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7317335"/>
              </p:ext>
            </p:extLst>
          </p:nvPr>
        </p:nvGraphicFramePr>
        <p:xfrm>
          <a:off x="540001" y="2852936"/>
          <a:ext cx="11111997" cy="199339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806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446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131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471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/Times New Roman" pitchFamily="24"/>
                          <a:ea typeface="楷体" pitchFamily="24"/>
                        </a:rPr>
                        <a:t>基本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/Times New Roman" pitchFamily="24"/>
                          <a:ea typeface="楷体" pitchFamily="24"/>
                        </a:rPr>
                        <a:t>图形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/Times New Roman" pitchFamily="24"/>
                          <a:ea typeface="楷体" pitchFamily="24"/>
                        </a:rPr>
                        <a:t>与辅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/Times New Roman" pitchFamily="24"/>
                          <a:ea typeface="楷体" pitchFamily="24"/>
                        </a:rPr>
                        <a:t>助线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5650" b="0" i="0" u="none">
                          <a:solidFill>
                            <a:srgbClr val="1EE3CF"/>
                          </a:solidFill>
                          <a:effectLst/>
                          <a:latin typeface="Times New Roman" pitchFamily="56"/>
                          <a:ea typeface="Times New Roman" pitchFamily="56"/>
                          <a:sym typeface="Finished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      </a:t>
                      </a:r>
                      <a:r>
                        <a:rPr lang="en-US" altLang="zh-CN" sz="2200" b="0" i="0" u="none">
                          <a:solidFill>
                            <a:srgbClr val="1EE3CF"/>
                          </a:solidFill>
                          <a:effectLst/>
                          <a:latin typeface="Times New Roman" pitchFamily="22"/>
                          <a:ea typeface="宋体" pitchFamily="22"/>
                          <a:sym typeface="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5550" b="0" i="0" u="none">
                          <a:solidFill>
                            <a:srgbClr val="1EE3CF"/>
                          </a:solidFill>
                          <a:effectLst/>
                          <a:latin typeface="Times New Roman" pitchFamily="56"/>
                          <a:ea typeface="Times New Roman" pitchFamily="56"/>
                          <a:sym typeface="Finished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          </a:t>
                      </a:r>
                      <a:r>
                        <a:rPr lang="en-US" altLang="zh-CN" sz="1200" b="0" i="0" u="none">
                          <a:solidFill>
                            <a:srgbClr val="1EE3CF"/>
                          </a:solidFill>
                          <a:effectLst/>
                          <a:latin typeface="Times New Roman" pitchFamily="12"/>
                          <a:ea typeface="宋体" pitchFamily="12"/>
                          <a:sym typeface="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4650" b="0" i="0" u="none">
                          <a:solidFill>
                            <a:srgbClr val="1EE3CF"/>
                          </a:solidFill>
                          <a:effectLst/>
                          <a:latin typeface="Times New Roman" pitchFamily="46"/>
                          <a:ea typeface="Times New Roman" pitchFamily="46"/>
                          <a:sym typeface="Finished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            </a:t>
                      </a:r>
                      <a:r>
                        <a:rPr lang="en-US" altLang="zh-CN" sz="1900" b="0" i="0" u="none">
                          <a:solidFill>
                            <a:srgbClr val="1EE3CF"/>
                          </a:solidFill>
                          <a:effectLst/>
                          <a:latin typeface="Times New Roman" pitchFamily="19"/>
                          <a:ea typeface="宋体" pitchFamily="19"/>
                          <a:sym typeface="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yt_shape_1714027871846" title="H_25.973701">
            <a:extLst>
              <a:ext uri="{FF2B5EF4-FFF2-40B4-BE49-F238E27FC236}">
                <a16:creationId xmlns:a16="http://schemas.microsoft.com/office/drawing/2014/main" id="{D6ABBFBE-DC50-A887-BF61-BB1E62BC461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1" y="1774330"/>
            <a:ext cx="979677" cy="329866"/>
          </a:xfrm>
          <a:prstGeom prst="rect">
            <a:avLst/>
          </a:prstGeom>
        </p:spPr>
      </p:pic>
      <p:pic>
        <p:nvPicPr>
          <p:cNvPr id="5" name="yt_shape_1714027871964" title="H_63.386063">
            <a:extLst>
              <a:ext uri="{FF2B5EF4-FFF2-40B4-BE49-F238E27FC236}">
                <a16:creationId xmlns:a16="http://schemas.microsoft.com/office/drawing/2014/main" id="{42155E22-CE38-63D9-57E0-3A85C782919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8384" y="3447130"/>
            <a:ext cx="782827" cy="805003"/>
          </a:xfrm>
          <a:prstGeom prst="rect">
            <a:avLst/>
          </a:prstGeom>
        </p:spPr>
      </p:pic>
      <p:pic>
        <p:nvPicPr>
          <p:cNvPr id="7" name="yt_shape_1714027872015" title="H_65.42976">
            <a:extLst>
              <a:ext uri="{FF2B5EF4-FFF2-40B4-BE49-F238E27FC236}">
                <a16:creationId xmlns:a16="http://schemas.microsoft.com/office/drawing/2014/main" id="{DFD85846-4D01-E885-8FCC-04FDDE42DDA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060" y="3434153"/>
            <a:ext cx="1052702" cy="830958"/>
          </a:xfrm>
          <a:prstGeom prst="rect">
            <a:avLst/>
          </a:prstGeom>
        </p:spPr>
      </p:pic>
      <p:pic>
        <p:nvPicPr>
          <p:cNvPr id="9" name="yt_shape_1714027872066" title="H_55.377953">
            <a:extLst>
              <a:ext uri="{FF2B5EF4-FFF2-40B4-BE49-F238E27FC236}">
                <a16:creationId xmlns:a16="http://schemas.microsoft.com/office/drawing/2014/main" id="{32C9765F-C087-F7CC-EC0A-B616A05B89B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080" y="3645024"/>
            <a:ext cx="1198752" cy="7033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940" name="yt_shape_13940"/>
              <p:cNvSpPr txBox="1"/>
              <p:nvPr/>
            </p:nvSpPr>
            <p:spPr>
              <a:xfrm>
                <a:off x="540119" y="900000"/>
                <a:ext cx="11492915" cy="382758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en-US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情境题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湘潭市中考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万楼是湘潭历史上的标志性建筑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建在湘潭城东北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40f02"/>
                  </a:rPr>
                  <a:t>、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湘江的下游宋家桥</a:t>
                </a:r>
                <a:r>
                  <a:rPr lang="en-US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万楼的外形设计既融入了皇家大院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一类寺庙的庄严典雅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02c54"/>
                  </a:rPr>
                  <a:t>也吸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收了江南民居诸如马头墙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猫拱背墙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灰瓦等特色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而最为独特的还是万楼</a:t>
                </a:r>
                <a:r>
                  <a:rPr lang="en-US" altLang="zh-CN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0a826"/>
                  </a:rPr>
                  <a:t>九五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至尊</a:t>
                </a:r>
                <a:r>
                  <a:rPr lang="en-US" altLang="zh-CN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的结构</a:t>
                </a:r>
                <a:r>
                  <a:rPr lang="en-US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某数学小组为了测量万楼主楼高度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进行了如下操作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用一架无人机在楼基</a:t>
                </a:r>
                <a:r>
                  <a:rPr lang="en-US" altLang="zh-CN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A 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78ba4"/>
                  </a:rPr>
                  <a:t>处起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飞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沿直线飞行</a:t>
                </a:r>
                <a:r>
                  <a:rPr lang="en-US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120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米至点</a:t>
                </a:r>
                <a:r>
                  <a:rPr lang="en-US" altLang="zh-CN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B 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在此处测得楼基</a:t>
                </a:r>
                <a:r>
                  <a:rPr lang="en-US" altLang="zh-CN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A 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的俯角为</a:t>
                </a:r>
                <a:r>
                  <a:rPr lang="en-US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8_a58ab"/>
                  </a:rPr>
                  <a:t>再将无人机沿水平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方向向右飞行</a:t>
                </a:r>
                <a:r>
                  <a:rPr lang="en-US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米至点</a:t>
                </a:r>
                <a:r>
                  <a:rPr lang="en-US" altLang="zh-CN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C 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在此处测得楼顶</a:t>
                </a:r>
                <a:r>
                  <a:rPr lang="en-US" altLang="zh-CN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D 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的俯角为</a:t>
                </a:r>
                <a:r>
                  <a:rPr lang="en-US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请计算万楼主楼</a:t>
                </a:r>
                <a:r>
                  <a:rPr lang="en-US" altLang="zh-CN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AD 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8e9ff"/>
                  </a:rPr>
                  <a:t>的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高度</a:t>
                </a:r>
                <a:r>
                  <a:rPr lang="en-US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结果保留整数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1.41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1.73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3940" name="yt_shape_139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827586"/>
              </a:xfrm>
              <a:prstGeom prst="rect">
                <a:avLst/>
              </a:prstGeom>
              <a:blipFill>
                <a:blip r:embed="rId2"/>
                <a:stretch>
                  <a:fillRect l="-1379" t="-2389" r="-9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943" name="yt_image_13943" title="H_120.51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72264" y="3166981"/>
            <a:ext cx="3437433" cy="1530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0F3CF4B-539A-CC1F-975F-BF5120F1E12C}"/>
              </a:ext>
            </a:extLst>
          </p:cNvPr>
          <p:cNvSpPr txBox="1"/>
          <p:nvPr/>
        </p:nvSpPr>
        <p:spPr>
          <a:xfrm>
            <a:off x="450108" y="2708920"/>
            <a:ext cx="2948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解：在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Rt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△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ABE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B6281CB-4A04-CC69-9F4E-887D2B52068C}"/>
              </a:ext>
            </a:extLst>
          </p:cNvPr>
          <p:cNvSpPr txBox="1"/>
          <p:nvPr/>
        </p:nvSpPr>
        <p:spPr>
          <a:xfrm>
            <a:off x="450108" y="2993586"/>
            <a:ext cx="4317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∵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AB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120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米，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∠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ABE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60°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1E32DEA-29B0-4791-EC35-92F36BCB8DEF}"/>
              </a:ext>
            </a:extLst>
          </p:cNvPr>
          <p:cNvSpPr txBox="1"/>
          <p:nvPr/>
        </p:nvSpPr>
        <p:spPr>
          <a:xfrm>
            <a:off x="450108" y="3253050"/>
            <a:ext cx="1878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∴∠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A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30°.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C7044E6-5D53-F9CF-BB90-3A475B290C34}"/>
                  </a:ext>
                </a:extLst>
              </p:cNvPr>
              <p:cNvSpPr txBox="1"/>
              <p:nvPr/>
            </p:nvSpPr>
            <p:spPr>
              <a:xfrm>
                <a:off x="450108" y="3440506"/>
                <a:ext cx="3118549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BE </a:t>
                </a:r>
                <a:r>
                  <a:rPr kumimoji="0" lang="zh-CN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 </a:t>
                </a:r>
                <a:r>
                  <a:rPr kumimoji="0" lang="zh-CN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60</a:t>
                </a:r>
                <a:r>
                  <a:rPr kumimoji="0" lang="zh-CN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米，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C7044E6-5D53-F9CF-BB90-3A475B290C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440506"/>
                <a:ext cx="3118549" cy="765061"/>
              </a:xfrm>
              <a:prstGeom prst="rect">
                <a:avLst/>
              </a:prstGeom>
              <a:blipFill>
                <a:blip r:embed="rId4"/>
                <a:stretch>
                  <a:fillRect l="-21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A81624C-8794-D4B6-3CBE-58681274025B}"/>
                  </a:ext>
                </a:extLst>
              </p:cNvPr>
              <p:cNvSpPr txBox="1"/>
              <p:nvPr/>
            </p:nvSpPr>
            <p:spPr>
              <a:xfrm>
                <a:off x="497733" y="3751915"/>
                <a:ext cx="5907976" cy="85002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 </a:t>
                </a:r>
                <a:r>
                  <a:rPr kumimoji="0" lang="zh-CN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AB </a:t>
                </a:r>
                <a:r>
                  <a:rPr kumimoji="0" lang="en-US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 sin 60°</a:t>
                </a:r>
                <a:r>
                  <a:rPr kumimoji="0" lang="zh-CN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120</a:t>
                </a:r>
                <a:r>
                  <a:rPr kumimoji="0" lang="en-US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60</a:t>
                </a:r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米</a:t>
                </a:r>
                <a:r>
                  <a:rPr kumimoji="0" lang="zh-CN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A81624C-8794-D4B6-3CBE-5868127402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733" y="3751915"/>
                <a:ext cx="5907976" cy="850024"/>
              </a:xfrm>
              <a:prstGeom prst="rect">
                <a:avLst/>
              </a:prstGeom>
              <a:blipFill>
                <a:blip r:embed="rId5"/>
                <a:stretch>
                  <a:fillRect l="-11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C5DC3141-D581-9FDF-CFC3-942B62F6B69F}"/>
              </a:ext>
            </a:extLst>
          </p:cNvPr>
          <p:cNvSpPr txBox="1"/>
          <p:nvPr/>
        </p:nvSpPr>
        <p:spPr>
          <a:xfrm>
            <a:off x="450108" y="4292303"/>
            <a:ext cx="2391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在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Rt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△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CDE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A54C9EA-C791-FDF8-1E96-66CA96BFFFE1}"/>
              </a:ext>
            </a:extLst>
          </p:cNvPr>
          <p:cNvSpPr txBox="1"/>
          <p:nvPr/>
        </p:nvSpPr>
        <p:spPr>
          <a:xfrm>
            <a:off x="450108" y="4623775"/>
            <a:ext cx="7623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∵∠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DCE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30°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，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CE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BE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＋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CB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60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＋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30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90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（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米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）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4E44CACE-468A-B9AC-C77E-6B6D2BB9335B}"/>
                  </a:ext>
                </a:extLst>
              </p:cNvPr>
              <p:cNvSpPr txBox="1"/>
              <p:nvPr/>
            </p:nvSpPr>
            <p:spPr>
              <a:xfrm>
                <a:off x="450108" y="4739223"/>
                <a:ext cx="6023864" cy="85243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DE </a:t>
                </a:r>
                <a:r>
                  <a:rPr kumimoji="0" lang="zh-CN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CE </a:t>
                </a:r>
                <a:r>
                  <a:rPr kumimoji="0" lang="en-US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·tan30°</a:t>
                </a:r>
                <a:r>
                  <a:rPr kumimoji="0" lang="zh-CN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90</a:t>
                </a:r>
                <a:r>
                  <a:rPr kumimoji="0" lang="en-US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30</a:t>
                </a:r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米</a:t>
                </a:r>
                <a:r>
                  <a:rPr kumimoji="0" lang="zh-CN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4E44CACE-468A-B9AC-C77E-6B6D2BB933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739223"/>
                <a:ext cx="6023864" cy="852437"/>
              </a:xfrm>
              <a:prstGeom prst="rect">
                <a:avLst/>
              </a:prstGeom>
              <a:blipFill>
                <a:blip r:embed="rId6"/>
                <a:stretch>
                  <a:fillRect l="-11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5232EBD4-224A-E4BF-D2BE-A7B6223E46FE}"/>
                  </a:ext>
                </a:extLst>
              </p:cNvPr>
              <p:cNvSpPr txBox="1"/>
              <p:nvPr/>
            </p:nvSpPr>
            <p:spPr>
              <a:xfrm>
                <a:off x="450108" y="5282024"/>
                <a:ext cx="7384542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AD </a:t>
                </a:r>
                <a:r>
                  <a:rPr kumimoji="0" lang="zh-CN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AE </a:t>
                </a:r>
                <a:r>
                  <a:rPr kumimoji="0" lang="zh-CN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DE </a:t>
                </a:r>
                <a:r>
                  <a:rPr kumimoji="0" lang="zh-CN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60</a:t>
                </a:r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30</a:t>
                </a:r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30</a:t>
                </a:r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≈</a:t>
                </a:r>
                <a:r>
                  <a:rPr kumimoji="0" lang="en-US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52</a:t>
                </a:r>
                <a:r>
                  <a:rPr kumimoji="0" lang="zh-CN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米</a:t>
                </a:r>
                <a:r>
                  <a:rPr kumimoji="0" lang="zh-CN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5232EBD4-224A-E4BF-D2BE-A7B6223E46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282024"/>
                <a:ext cx="7384542" cy="613931"/>
              </a:xfrm>
              <a:prstGeom prst="rect">
                <a:avLst/>
              </a:prstGeom>
              <a:blipFill>
                <a:blip r:embed="rId7"/>
                <a:stretch>
                  <a:fillRect l="-908" b="-29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07DD4F3C-7019-9306-F008-A37D74DF60B8}"/>
              </a:ext>
            </a:extLst>
          </p:cNvPr>
          <p:cNvSpPr txBox="1"/>
          <p:nvPr/>
        </p:nvSpPr>
        <p:spPr>
          <a:xfrm>
            <a:off x="450108" y="5802344"/>
            <a:ext cx="47203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答：万楼主楼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AD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的高度约为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52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米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943</TotalTime>
  <Words>1672</Words>
  <Application>Microsoft Office PowerPoint</Application>
  <PresentationFormat>宽屏</PresentationFormat>
  <Paragraphs>117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1" baseType="lpstr">
      <vt:lpstr>等线</vt:lpstr>
      <vt:lpstr>等线 Light</vt:lpstr>
      <vt:lpstr>黑体</vt:lpstr>
      <vt:lpstr>华文行楷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8</cp:revision>
  <dcterms:created xsi:type="dcterms:W3CDTF">2024-04-25T06:40:28Z</dcterms:created>
  <dcterms:modified xsi:type="dcterms:W3CDTF">2024-04-26T01:06:18Z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