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0" r:id="rId7"/>
    <p:sldId id="311" r:id="rId8"/>
    <p:sldId id="314" r:id="rId9"/>
    <p:sldId id="316" r:id="rId10"/>
    <p:sldId id="318" r:id="rId11"/>
    <p:sldId id="320" r:id="rId12"/>
    <p:sldId id="321" r:id="rId13"/>
    <p:sldId id="322" r:id="rId14"/>
    <p:sldId id="324" r:id="rId15"/>
    <p:sldId id="323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7.png"/><Relationship Id="rId7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05" name="yt_image_1340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7991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07" name="yt_shape_13407"/>
          <p:cNvSpPr txBox="1"/>
          <p:nvPr/>
        </p:nvSpPr>
        <p:spPr>
          <a:xfrm>
            <a:off x="540000" y="1662083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正切的定义</a:t>
            </a:r>
          </a:p>
        </p:txBody>
      </p:sp>
      <p:sp>
        <p:nvSpPr>
          <p:cNvPr id="13408" name="yt_shape_13408"/>
          <p:cNvSpPr txBox="1"/>
          <p:nvPr/>
        </p:nvSpPr>
        <p:spPr>
          <a:xfrm>
            <a:off x="540000" y="2157288"/>
            <a:ext cx="102944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09" name="yt_table_13409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4583104"/>
                  </p:ext>
                </p:extLst>
              </p:nvPr>
            </p:nvGraphicFramePr>
            <p:xfrm>
              <a:off x="540047" y="2636591"/>
              <a:ext cx="8940674" cy="713931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552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409" name="yt_table_13409" descr="{&quot;rangeId&quot;:2,&quot;type&quot;:&quot;Option&quot;}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4583104"/>
                  </p:ext>
                </p:extLst>
              </p:nvPr>
            </p:nvGraphicFramePr>
            <p:xfrm>
              <a:off x="540047" y="2456673"/>
              <a:ext cx="8940674" cy="713931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552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0688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241" r="-63027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7953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410" name="yt_shape_13410"/>
          <p:cNvSpPr txBox="1"/>
          <p:nvPr/>
        </p:nvSpPr>
        <p:spPr>
          <a:xfrm>
            <a:off x="540119" y="340115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6b5a"/>
              </a:rPr>
              <a:t>的长为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14" name="yt_table_13414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196865"/>
                  </p:ext>
                </p:extLst>
              </p:nvPr>
            </p:nvGraphicFramePr>
            <p:xfrm>
              <a:off x="540047" y="4360587"/>
              <a:ext cx="8940674" cy="464630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414" name="yt_table_13414_skip" descr="{&quot;rangeId&quot;:3,&quot;type&quot;:&quot;Option&quot;,&quot;drawing&quot;:[&quot;yt_shape_13411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196865"/>
                  </p:ext>
                </p:extLst>
              </p:nvPr>
            </p:nvGraphicFramePr>
            <p:xfrm>
              <a:off x="540047" y="4180669"/>
              <a:ext cx="8940674" cy="464630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0688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743" r="-162624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241" r="-63027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77953" b="-3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411" name="yt_shape_13411_skip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2625" y="4360587"/>
            <a:ext cx="1597210" cy="1777887"/>
            <a:chOff x="0" y="0"/>
            <a:chExt cx="1597210" cy="1777887"/>
          </a:xfrm>
        </p:grpSpPr>
        <p:pic>
          <p:nvPicPr>
            <p:cNvPr id="2" name="yt_image_13411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97210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13" name="yt_shape_13413"/>
            <p:cNvSpPr txBox="1"/>
            <p:nvPr/>
          </p:nvSpPr>
          <p:spPr>
            <a:xfrm>
              <a:off x="265324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799465">
            <a:extLst>
              <a:ext uri="{FF2B5EF4-FFF2-40B4-BE49-F238E27FC236}">
                <a16:creationId xmlns:a16="http://schemas.microsoft.com/office/drawing/2014/main" id="{AB54FEBF-16EB-5172-E5C0-4BFD61F186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1539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35D3F4-44C6-5379-714F-378F2C3E1E63}"/>
              </a:ext>
            </a:extLst>
          </p:cNvPr>
          <p:cNvSpPr txBox="1"/>
          <p:nvPr/>
        </p:nvSpPr>
        <p:spPr>
          <a:xfrm>
            <a:off x="9832114" y="21104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41F813-9AA7-3372-C572-D1C023E277EF}"/>
              </a:ext>
            </a:extLst>
          </p:cNvPr>
          <p:cNvSpPr txBox="1"/>
          <p:nvPr/>
        </p:nvSpPr>
        <p:spPr>
          <a:xfrm>
            <a:off x="1059708" y="38298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62" name="yt_shape_13462"/>
              <p:cNvSpPr txBox="1"/>
              <p:nvPr/>
            </p:nvSpPr>
            <p:spPr>
              <a:xfrm>
                <a:off x="540119" y="1296774"/>
                <a:ext cx="11492915" cy="20802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张家界市中考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我国魏晋时期的数学家赵爽在为天文学著作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周髀算经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1b78,isEnd"/>
                  </a:rPr>
                  <a:t>作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注解时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个全等的直角三角形和中间的小正方形拼成一个大正方形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ec125,isEnd"/>
                  </a:rPr>
                  <a:t>这个图被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弦图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它体现了中国古代数学的成就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已知大正方形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ad911,isEnd"/>
                  </a:rPr>
                  <a:t>的面积是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62" name="yt_shape_134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96774"/>
                <a:ext cx="11492915" cy="2080249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67" name="yt_shape_13467"/>
          <p:cNvSpPr txBox="1"/>
          <p:nvPr/>
        </p:nvSpPr>
        <p:spPr>
          <a:xfrm>
            <a:off x="540000" y="556272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64" name="yt_shape_13464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7836" y="3580175"/>
            <a:ext cx="1596326" cy="1932192"/>
            <a:chOff x="0" y="0"/>
            <a:chExt cx="1596326" cy="1932192"/>
          </a:xfrm>
        </p:grpSpPr>
        <p:pic>
          <p:nvPicPr>
            <p:cNvPr id="2" name="yt_image_1346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96326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66" name="yt_shape_13466"/>
            <p:cNvSpPr txBox="1"/>
            <p:nvPr/>
          </p:nvSpPr>
          <p:spPr>
            <a:xfrm>
              <a:off x="188699" y="15721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F98822-EB47-3BD1-95A0-0D019FA1C280}"/>
                  </a:ext>
                </a:extLst>
              </p:cNvPr>
              <p:cNvSpPr txBox="1"/>
              <p:nvPr/>
            </p:nvSpPr>
            <p:spPr>
              <a:xfrm>
                <a:off x="7680176" y="2492896"/>
                <a:ext cx="66109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F98822-EB47-3BD1-95A0-0D019FA1C2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0176" y="2492896"/>
                <a:ext cx="661099" cy="7272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68" name="yt_shape_13468"/>
              <p:cNvSpPr txBox="1"/>
              <p:nvPr/>
            </p:nvSpPr>
            <p:spPr>
              <a:xfrm>
                <a:off x="540000" y="1428948"/>
                <a:ext cx="7175169" cy="43601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2tan45°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2tan45°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68" name="yt_shape_13468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28948"/>
                <a:ext cx="7175169" cy="4360104"/>
              </a:xfrm>
              <a:prstGeom prst="rect">
                <a:avLst/>
              </a:prstGeom>
              <a:blipFill>
                <a:blip r:embed="rId2"/>
                <a:stretch>
                  <a:fillRect l="-2634" t="-1117" r="-1529" b="-33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28CFB1B-0C7A-3109-D268-09C0137EB6C9}"/>
              </a:ext>
            </a:extLst>
          </p:cNvPr>
          <p:cNvSpPr txBox="1"/>
          <p:nvPr/>
        </p:nvSpPr>
        <p:spPr>
          <a:xfrm>
            <a:off x="449989" y="2377949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735B16-6A27-CA0F-9A9A-1F97747BE295}"/>
              </a:ext>
            </a:extLst>
          </p:cNvPr>
          <p:cNvSpPr txBox="1"/>
          <p:nvPr/>
        </p:nvSpPr>
        <p:spPr>
          <a:xfrm>
            <a:off x="449989" y="285343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4D1ACF-AF35-16BD-C932-B1022BB17B2F}"/>
              </a:ext>
            </a:extLst>
          </p:cNvPr>
          <p:cNvSpPr txBox="1"/>
          <p:nvPr/>
        </p:nvSpPr>
        <p:spPr>
          <a:xfrm>
            <a:off x="449989" y="3328925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6B282A-6AF7-270A-EF8F-E847243B8C9D}"/>
              </a:ext>
            </a:extLst>
          </p:cNvPr>
          <p:cNvSpPr txBox="1"/>
          <p:nvPr/>
        </p:nvSpPr>
        <p:spPr>
          <a:xfrm>
            <a:off x="449989" y="432473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EFAE42-56E1-0CEC-94D6-592B52CD5D55}"/>
              </a:ext>
            </a:extLst>
          </p:cNvPr>
          <p:cNvSpPr txBox="1"/>
          <p:nvPr/>
        </p:nvSpPr>
        <p:spPr>
          <a:xfrm>
            <a:off x="449989" y="480022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FEBA3A-5C04-61E0-1270-CD8023F9F387}"/>
              </a:ext>
            </a:extLst>
          </p:cNvPr>
          <p:cNvSpPr txBox="1"/>
          <p:nvPr/>
        </p:nvSpPr>
        <p:spPr>
          <a:xfrm>
            <a:off x="449989" y="5275708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5" name="yt_shape_13475"/>
          <p:cNvSpPr txBox="1"/>
          <p:nvPr/>
        </p:nvSpPr>
        <p:spPr>
          <a:xfrm>
            <a:off x="540119" y="1292712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428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证明：在矩形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的延长线上，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478" name="yt_image_13478" title="H_87.6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3742" y="2883814"/>
            <a:ext cx="1978257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641583-E8DE-EA55-C33E-7572E7D433A4}"/>
              </a:ext>
            </a:extLst>
          </p:cNvPr>
          <p:cNvSpPr txBox="1"/>
          <p:nvPr/>
        </p:nvSpPr>
        <p:spPr>
          <a:xfrm>
            <a:off x="450108" y="2672370"/>
            <a:ext cx="5714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证明：在矩形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903721-AE94-390E-A1AA-2C7806F26ACA}"/>
              </a:ext>
            </a:extLst>
          </p:cNvPr>
          <p:cNvSpPr txBox="1"/>
          <p:nvPr/>
        </p:nvSpPr>
        <p:spPr>
          <a:xfrm>
            <a:off x="450108" y="3147858"/>
            <a:ext cx="5690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的延长线上，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8BDDD7-4884-0AD1-7DFD-DA631CB4B773}"/>
              </a:ext>
            </a:extLst>
          </p:cNvPr>
          <p:cNvSpPr txBox="1"/>
          <p:nvPr/>
        </p:nvSpPr>
        <p:spPr>
          <a:xfrm>
            <a:off x="450108" y="3623346"/>
            <a:ext cx="191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8864EF-0358-9AC4-45BB-0971610EB8F2}"/>
              </a:ext>
            </a:extLst>
          </p:cNvPr>
          <p:cNvSpPr txBox="1"/>
          <p:nvPr/>
        </p:nvSpPr>
        <p:spPr>
          <a:xfrm>
            <a:off x="450108" y="4098834"/>
            <a:ext cx="236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03779F-B6B7-A549-7453-93FEE08EE6C8}"/>
              </a:ext>
            </a:extLst>
          </p:cNvPr>
          <p:cNvSpPr txBox="1"/>
          <p:nvPr/>
        </p:nvSpPr>
        <p:spPr>
          <a:xfrm>
            <a:off x="450108" y="4574322"/>
            <a:ext cx="4177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482"/>
              <p:cNvSpPr txBox="1"/>
              <p:nvPr/>
            </p:nvSpPr>
            <p:spPr>
              <a:xfrm>
                <a:off x="418642" y="1844824"/>
                <a:ext cx="6726200" cy="46042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的长度为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4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642" y="1844824"/>
                <a:ext cx="6726200" cy="4604274"/>
              </a:xfrm>
              <a:prstGeom prst="rect">
                <a:avLst/>
              </a:prstGeom>
              <a:blipFill>
                <a:blip r:embed="rId2"/>
                <a:stretch>
                  <a:fillRect l="-2811" t="-1192" r="-725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84" name="yt_image_13484" title="H_87.6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1844824"/>
            <a:ext cx="1978257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DA6288-A906-7040-3F64-DB1AF9F94ED3}"/>
              </a:ext>
            </a:extLst>
          </p:cNvPr>
          <p:cNvSpPr txBox="1"/>
          <p:nvPr/>
        </p:nvSpPr>
        <p:spPr>
          <a:xfrm>
            <a:off x="328631" y="1798018"/>
            <a:ext cx="6841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E324BB-A833-A105-3D7E-55653F7D56DE}"/>
              </a:ext>
            </a:extLst>
          </p:cNvPr>
          <p:cNvSpPr txBox="1"/>
          <p:nvPr/>
        </p:nvSpPr>
        <p:spPr>
          <a:xfrm>
            <a:off x="328631" y="2273506"/>
            <a:ext cx="581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777C2E-87B3-3A3A-6369-136D2498A861}"/>
              </a:ext>
            </a:extLst>
          </p:cNvPr>
          <p:cNvSpPr txBox="1"/>
          <p:nvPr/>
        </p:nvSpPr>
        <p:spPr>
          <a:xfrm>
            <a:off x="328631" y="2748994"/>
            <a:ext cx="3404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389B2E-1BB0-A92F-DD78-CFB1A2B0F30F}"/>
              </a:ext>
            </a:extLst>
          </p:cNvPr>
          <p:cNvSpPr txBox="1"/>
          <p:nvPr/>
        </p:nvSpPr>
        <p:spPr>
          <a:xfrm>
            <a:off x="328631" y="3224482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D0E220C-3342-EA55-8300-1D2E7943D235}"/>
                  </a:ext>
                </a:extLst>
              </p:cNvPr>
              <p:cNvSpPr txBox="1"/>
              <p:nvPr/>
            </p:nvSpPr>
            <p:spPr>
              <a:xfrm>
                <a:off x="328631" y="3699970"/>
                <a:ext cx="339591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D0E220C-3342-EA55-8300-1D2E7943D2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631" y="3699970"/>
                <a:ext cx="3395916" cy="769062"/>
              </a:xfrm>
              <a:prstGeom prst="rect">
                <a:avLst/>
              </a:prstGeom>
              <a:blipFill>
                <a:blip r:embed="rId4"/>
                <a:stretch>
                  <a:fillRect l="-2873" r="-269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88E2271-4B79-D1D9-384D-2DCDCFF86DF3}"/>
                  </a:ext>
                </a:extLst>
              </p:cNvPr>
              <p:cNvSpPr txBox="1"/>
              <p:nvPr/>
            </p:nvSpPr>
            <p:spPr>
              <a:xfrm>
                <a:off x="328631" y="4375420"/>
                <a:ext cx="659447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88E2271-4B79-D1D9-384D-2DCDCFF86D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631" y="4375420"/>
                <a:ext cx="6594476" cy="769061"/>
              </a:xfrm>
              <a:prstGeom prst="rect">
                <a:avLst/>
              </a:prstGeom>
              <a:blipFill>
                <a:blip r:embed="rId5"/>
                <a:stretch>
                  <a:fillRect l="-1479" r="-138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1EAFB54-537E-D4F3-3AA2-82E689A77FA4}"/>
                  </a:ext>
                </a:extLst>
              </p:cNvPr>
              <p:cNvSpPr txBox="1"/>
              <p:nvPr/>
            </p:nvSpPr>
            <p:spPr>
              <a:xfrm>
                <a:off x="328631" y="5050869"/>
                <a:ext cx="3353498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1EAFB54-537E-D4F3-3AA2-82E689A77F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631" y="5050869"/>
                <a:ext cx="3353498" cy="766458"/>
              </a:xfrm>
              <a:prstGeom prst="rect">
                <a:avLst/>
              </a:prstGeom>
              <a:blipFill>
                <a:blip r:embed="rId6"/>
                <a:stretch>
                  <a:fillRect l="-2909" r="-272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D1DF77B-BBC6-FDFB-1475-105A8C0BE5C3}"/>
                  </a:ext>
                </a:extLst>
              </p:cNvPr>
              <p:cNvSpPr txBox="1"/>
              <p:nvPr/>
            </p:nvSpPr>
            <p:spPr>
              <a:xfrm>
                <a:off x="328631" y="5723715"/>
                <a:ext cx="3115374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即线段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的长度为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D1DF77B-BBC6-FDFB-1475-105A8C0BE5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631" y="5723715"/>
                <a:ext cx="3115374" cy="727660"/>
              </a:xfrm>
              <a:prstGeom prst="rect">
                <a:avLst/>
              </a:prstGeom>
              <a:blipFill>
                <a:blip r:embed="rId7"/>
                <a:stretch>
                  <a:fillRect l="-3131" r="-313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480" name="yt_shape_13480"/>
              <p:cNvSpPr txBox="1"/>
              <p:nvPr/>
            </p:nvSpPr>
            <p:spPr>
              <a:xfrm>
                <a:off x="418642" y="1293618"/>
                <a:ext cx="5725926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480" name="yt_shape_134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642" y="1293618"/>
                <a:ext cx="5725926" cy="642163"/>
              </a:xfrm>
              <a:prstGeom prst="rect">
                <a:avLst/>
              </a:prstGeom>
              <a:blipFill>
                <a:blip r:embed="rId8"/>
                <a:stretch>
                  <a:fillRect l="-3301" r="-234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86" name="yt_shape_13486"/>
              <p:cNvSpPr txBox="1"/>
              <p:nvPr/>
            </p:nvSpPr>
            <p:spPr>
              <a:xfrm>
                <a:off x="551384" y="836712"/>
                <a:ext cx="11492915" cy="3262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微专题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特殊角一半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的三角函数值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【方法指导】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构建几何图形解决代数问题是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数形结合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11_68dd1"/>
                  </a:rPr>
                  <a:t>思想的重要体现，在计算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时，如图，在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，延长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b1bc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，连接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，设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31a1f"/>
                  </a:rPr>
                  <a:t> </a:t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请类比这种方法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tan22.5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486" name="yt_shape_134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836712"/>
                <a:ext cx="11492915" cy="3262560"/>
              </a:xfrm>
              <a:prstGeom prst="rect">
                <a:avLst/>
              </a:prstGeom>
              <a:blipFill>
                <a:blip r:embed="rId2"/>
                <a:stretch>
                  <a:fillRect l="-1591" t="-3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90" name="yt_image_13490" title="H_88.5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4425398"/>
            <a:ext cx="2284911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492" name="yt_shape_13492"/>
              <p:cNvSpPr txBox="1"/>
              <p:nvPr/>
            </p:nvSpPr>
            <p:spPr>
              <a:xfrm>
                <a:off x="549504" y="3396444"/>
                <a:ext cx="11492915" cy="2153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，延长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aa318"/>
                  </a:rPr>
                  <a:t>，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22.5°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tan22.5°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>
          <p:sp>
            <p:nvSpPr>
              <p:cNvPr id="13492" name="yt_shape_134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504" y="3396444"/>
                <a:ext cx="11492915" cy="2153666"/>
              </a:xfrm>
              <a:prstGeom prst="rect">
                <a:avLst/>
              </a:prstGeom>
              <a:blipFill>
                <a:blip r:embed="rId4"/>
                <a:stretch>
                  <a:fillRect l="-1592" t="-2266" b="-31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4E74FE4-865D-99EB-4287-26E923896FAD}"/>
              </a:ext>
            </a:extLst>
          </p:cNvPr>
          <p:cNvSpPr txBox="1"/>
          <p:nvPr/>
        </p:nvSpPr>
        <p:spPr>
          <a:xfrm>
            <a:off x="459493" y="3349638"/>
            <a:ext cx="1107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aa318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827AE7-87A9-02CA-22EF-FF0763979904}"/>
              </a:ext>
            </a:extLst>
          </p:cNvPr>
          <p:cNvSpPr txBox="1"/>
          <p:nvPr/>
        </p:nvSpPr>
        <p:spPr>
          <a:xfrm>
            <a:off x="459493" y="3825126"/>
            <a:ext cx="237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22.5°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67D4984-CB87-9354-9DBA-CCD80F34F8B6}"/>
                  </a:ext>
                </a:extLst>
              </p:cNvPr>
              <p:cNvSpPr txBox="1"/>
              <p:nvPr/>
            </p:nvSpPr>
            <p:spPr>
              <a:xfrm>
                <a:off x="459493" y="4300614"/>
                <a:ext cx="517131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67D4984-CB87-9354-9DBA-CCD80F34F8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493" y="4300614"/>
                <a:ext cx="5171313" cy="615392"/>
              </a:xfrm>
              <a:prstGeom prst="rect">
                <a:avLst/>
              </a:prstGeom>
              <a:blipFill>
                <a:blip r:embed="rId5"/>
                <a:stretch>
                  <a:fillRect l="-1767" r="-1767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085BE0-4EF8-3DE0-F226-7BF745D11821}"/>
                  </a:ext>
                </a:extLst>
              </p:cNvPr>
              <p:cNvSpPr txBox="1"/>
              <p:nvPr/>
            </p:nvSpPr>
            <p:spPr>
              <a:xfrm>
                <a:off x="459493" y="4822394"/>
                <a:ext cx="4478274" cy="753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tan22.5°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085BE0-4EF8-3DE0-F226-7BF745D118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493" y="4822394"/>
                <a:ext cx="4478274" cy="753694"/>
              </a:xfrm>
              <a:prstGeom prst="rect">
                <a:avLst/>
              </a:prstGeom>
              <a:blipFill>
                <a:blip r:embed="rId6"/>
                <a:stretch>
                  <a:fillRect l="-2041" r="-2177" b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15" name="yt_shape_13415"/>
              <p:cNvSpPr txBox="1"/>
              <p:nvPr/>
            </p:nvSpPr>
            <p:spPr>
              <a:xfrm>
                <a:off x="540119" y="2181710"/>
                <a:ext cx="11492915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有一斜坡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坡顶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离地面的高度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斜坡的倾斜角是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98a6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则此斜坡的水平距离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15" name="yt_shape_134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81710"/>
                <a:ext cx="11492915" cy="1122871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20" name="yt_shape_13420"/>
          <p:cNvSpPr txBox="1"/>
          <p:nvPr/>
        </p:nvSpPr>
        <p:spPr>
          <a:xfrm>
            <a:off x="540000" y="467779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17" name="yt_shape_13417" title="H_88.1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4401" y="3507733"/>
            <a:ext cx="1863196" cy="1119519"/>
            <a:chOff x="0" y="0"/>
            <a:chExt cx="1863196" cy="1119519"/>
          </a:xfrm>
        </p:grpSpPr>
        <p:pic>
          <p:nvPicPr>
            <p:cNvPr id="2" name="yt_image_1341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63196" cy="7235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19" name="yt_shape_13419"/>
            <p:cNvSpPr txBox="1"/>
            <p:nvPr/>
          </p:nvSpPr>
          <p:spPr>
            <a:xfrm>
              <a:off x="398317" y="7595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8B8364F-DFD0-F89C-DBB4-5F8B6356FCAA}"/>
              </a:ext>
            </a:extLst>
          </p:cNvPr>
          <p:cNvSpPr txBox="1"/>
          <p:nvPr/>
        </p:nvSpPr>
        <p:spPr>
          <a:xfrm>
            <a:off x="7698632" y="2610392"/>
            <a:ext cx="7896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1" name="yt_shape_13421"/>
          <p:cNvSpPr txBox="1"/>
          <p:nvPr/>
        </p:nvSpPr>
        <p:spPr>
          <a:xfrm>
            <a:off x="540000" y="1479856"/>
            <a:ext cx="10209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422" name="yt_image_13422" title="H_102.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9818" y="2111523"/>
            <a:ext cx="1572363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24" name="yt_shape_13424"/>
              <p:cNvSpPr txBox="1"/>
              <p:nvPr/>
            </p:nvSpPr>
            <p:spPr>
              <a:xfrm>
                <a:off x="540000" y="3467329"/>
                <a:ext cx="5848461" cy="22708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24" name="yt_shape_13424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67329"/>
                <a:ext cx="5848461" cy="2270814"/>
              </a:xfrm>
              <a:prstGeom prst="rect">
                <a:avLst/>
              </a:prstGeom>
              <a:blipFill>
                <a:blip r:embed="rId3"/>
                <a:stretch>
                  <a:fillRect l="-3233" t="-2419" r="-2086" b="-2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8C3643C-B5F1-6ABD-4CD1-4768D21CCFA6}"/>
              </a:ext>
            </a:extLst>
          </p:cNvPr>
          <p:cNvSpPr txBox="1"/>
          <p:nvPr/>
        </p:nvSpPr>
        <p:spPr>
          <a:xfrm>
            <a:off x="449989" y="3420523"/>
            <a:ext cx="460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E47FC2-2A9B-9AEF-20BE-1F995EAEEDA0}"/>
                  </a:ext>
                </a:extLst>
              </p:cNvPr>
              <p:cNvSpPr txBox="1"/>
              <p:nvPr/>
            </p:nvSpPr>
            <p:spPr>
              <a:xfrm>
                <a:off x="497614" y="3896011"/>
                <a:ext cx="4245483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mathAnswerShape': 1}">
                <a:extLst>
                  <a:ext uri="{FF2B5EF4-FFF2-40B4-BE49-F238E27FC236}">
                    <a16:creationId xmlns:a16="http://schemas.microsoft.com/office/drawing/2014/main" id="{51E47FC2-2A9B-9AEF-20BE-1F995EAEED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896011"/>
                <a:ext cx="4245483" cy="631267"/>
              </a:xfrm>
              <a:prstGeom prst="rect">
                <a:avLst/>
              </a:prstGeom>
              <a:blipFill>
                <a:blip r:embed="rId4"/>
                <a:stretch>
                  <a:fillRect l="-2299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75E97A5-271E-C201-1F98-138C892DF6CE}"/>
                  </a:ext>
                </a:extLst>
              </p:cNvPr>
              <p:cNvSpPr txBox="1"/>
              <p:nvPr/>
            </p:nvSpPr>
            <p:spPr>
              <a:xfrm>
                <a:off x="449989" y="4433666"/>
                <a:ext cx="14057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mathAnswerShape': 1}">
                <a:extLst>
                  <a:ext uri="{FF2B5EF4-FFF2-40B4-BE49-F238E27FC236}">
                    <a16:creationId xmlns:a16="http://schemas.microsoft.com/office/drawing/2014/main" id="{475E97A5-271E-C201-1F98-138C892DF6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3666"/>
                <a:ext cx="1405764" cy="613931"/>
              </a:xfrm>
              <a:prstGeom prst="rect">
                <a:avLst/>
              </a:prstGeom>
              <a:blipFill>
                <a:blip r:embed="rId5"/>
                <a:stretch>
                  <a:fillRect l="-6957" r="-695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5A3E8D-08E9-337E-2A14-1A8E258627D7}"/>
                  </a:ext>
                </a:extLst>
              </p:cNvPr>
              <p:cNvSpPr txBox="1"/>
              <p:nvPr/>
            </p:nvSpPr>
            <p:spPr>
              <a:xfrm>
                <a:off x="449989" y="4953985"/>
                <a:ext cx="5971984" cy="809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mathAnswerShape': 1}">
                <a:extLst>
                  <a:ext uri="{FF2B5EF4-FFF2-40B4-BE49-F238E27FC236}">
                    <a16:creationId xmlns:a16="http://schemas.microsoft.com/office/drawing/2014/main" id="{285A3E8D-08E9-337E-2A14-1A8E258627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53985"/>
                <a:ext cx="5971984" cy="809003"/>
              </a:xfrm>
              <a:prstGeom prst="rect">
                <a:avLst/>
              </a:prstGeom>
              <a:blipFill>
                <a:blip r:embed="rId6"/>
                <a:stretch>
                  <a:fillRect l="-1634" r="-1532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6" name="yt_shape_13426"/>
          <p:cNvSpPr txBox="1"/>
          <p:nvPr/>
        </p:nvSpPr>
        <p:spPr>
          <a:xfrm>
            <a:off x="540000" y="2189166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特殊角的正切值</a:t>
            </a:r>
          </a:p>
        </p:txBody>
      </p:sp>
      <p:sp>
        <p:nvSpPr>
          <p:cNvPr id="13427" name="yt_shape_13427"/>
          <p:cNvSpPr txBox="1"/>
          <p:nvPr/>
        </p:nvSpPr>
        <p:spPr>
          <a:xfrm>
            <a:off x="540000" y="2684371"/>
            <a:ext cx="45140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下面结论中正确的是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28" name="yt_table_13428" title="H_105.9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4695102"/>
                  </p:ext>
                </p:extLst>
              </p:nvPr>
            </p:nvGraphicFramePr>
            <p:xfrm>
              <a:off x="540047" y="3163674"/>
              <a:ext cx="5855209" cy="1345502"/>
            </p:xfrm>
            <a:graphic>
              <a:graphicData uri="http://schemas.openxmlformats.org/drawingml/2006/table">
                <a:tbl>
                  <a:tblPr/>
                  <a:tblGrid>
                    <a:gridCol w="3376994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  <a:gridCol w="2478215">
                      <a:extLst>
                        <a:ext uri="{9D8B030D-6E8A-4147-A177-3AD203B41FA5}">
                          <a16:colId xmlns:a16="http://schemas.microsoft.com/office/drawing/2014/main" val="105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sin 60°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tan60°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sin 45°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cos 30°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428" name="yt_table_13428" descr="{&quot;rangeId&quot;:7,&quot;type&quot;:&quot;Option&quot;}" title="H_105.9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4695102"/>
                  </p:ext>
                </p:extLst>
              </p:nvPr>
            </p:nvGraphicFramePr>
            <p:xfrm>
              <a:off x="540047" y="1874508"/>
              <a:ext cx="5855209" cy="1345502"/>
            </p:xfrm>
            <a:graphic>
              <a:graphicData uri="http://schemas.openxmlformats.org/drawingml/2006/table">
                <a:tbl>
                  <a:tblPr/>
                  <a:tblGrid>
                    <a:gridCol w="3376994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  <a:gridCol w="2478215">
                      <a:extLst>
                        <a:ext uri="{9D8B030D-6E8A-4147-A177-3AD203B41FA5}">
                          <a16:colId xmlns:a16="http://schemas.microsoft.com/office/drawing/2014/main" val="10561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3333" b="-1298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364" b="-1298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2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88136" r="-7333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364" t="-88136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29" name="yt_shape_13429"/>
              <p:cNvSpPr txBox="1"/>
              <p:nvPr/>
            </p:nvSpPr>
            <p:spPr>
              <a:xfrm>
                <a:off x="540000" y="4559667"/>
                <a:ext cx="10730758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429" name="yt_shape_134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59667"/>
                <a:ext cx="10730758" cy="469167"/>
              </a:xfrm>
              <a:prstGeom prst="rect">
                <a:avLst/>
              </a:prstGeom>
              <a:blipFill>
                <a:blip r:embed="rId3"/>
                <a:stretch>
                  <a:fillRect l="-1761" t="-3896" r="-73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799543" title="H_26.259764">
            <a:extLst>
              <a:ext uri="{FF2B5EF4-FFF2-40B4-BE49-F238E27FC236}">
                <a16:creationId xmlns:a16="http://schemas.microsoft.com/office/drawing/2014/main" id="{FBFEA4BC-71D9-46E6-245D-8CC30A42AD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4247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727F86-264A-FB51-E578-32DD0A4FCED4}"/>
              </a:ext>
            </a:extLst>
          </p:cNvPr>
          <p:cNvSpPr txBox="1"/>
          <p:nvPr/>
        </p:nvSpPr>
        <p:spPr>
          <a:xfrm>
            <a:off x="4107589" y="26375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69918F-2731-7E4B-5D35-2B74B7860B13}"/>
              </a:ext>
            </a:extLst>
          </p:cNvPr>
          <p:cNvSpPr txBox="1"/>
          <p:nvPr/>
        </p:nvSpPr>
        <p:spPr>
          <a:xfrm>
            <a:off x="10268931" y="4512861"/>
            <a:ext cx="911924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31" name="yt_shape_13431"/>
              <p:cNvSpPr txBox="1"/>
              <p:nvPr/>
            </p:nvSpPr>
            <p:spPr>
              <a:xfrm>
                <a:off x="540000" y="1004632"/>
                <a:ext cx="6125716" cy="52087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2tan30°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2tan45°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cos 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 sin 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31" name="yt_shape_13431" descr="{&quot;rangeId&quot;: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04632"/>
                <a:ext cx="6125716" cy="5208734"/>
              </a:xfrm>
              <a:prstGeom prst="rect">
                <a:avLst/>
              </a:prstGeom>
              <a:blipFill>
                <a:blip r:embed="rId2"/>
                <a:stretch>
                  <a:fillRect l="-3088" t="-1054" r="-2191" b="-2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6E83BB8-8F90-3810-0DF3-BBC61FEA2452}"/>
                  </a:ext>
                </a:extLst>
              </p:cNvPr>
              <p:cNvSpPr txBox="1"/>
              <p:nvPr/>
            </p:nvSpPr>
            <p:spPr>
              <a:xfrm>
                <a:off x="449989" y="1966333"/>
                <a:ext cx="421411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, 'pageBreak': True}">
                <a:extLst>
                  <a:ext uri="{FF2B5EF4-FFF2-40B4-BE49-F238E27FC236}">
                    <a16:creationId xmlns:a16="http://schemas.microsoft.com/office/drawing/2014/main" id="{76E83BB8-8F90-3810-0DF3-BBC61FEA24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66333"/>
                <a:ext cx="4214114" cy="852437"/>
              </a:xfrm>
              <a:prstGeom prst="rect">
                <a:avLst/>
              </a:prstGeom>
              <a:blipFill>
                <a:blip r:embed="rId3"/>
                <a:stretch>
                  <a:fillRect l="-2315" r="-2171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97725F8-0700-FDDC-2BFB-118D1C327980}"/>
                  </a:ext>
                </a:extLst>
              </p:cNvPr>
              <p:cNvSpPr txBox="1"/>
              <p:nvPr/>
            </p:nvSpPr>
            <p:spPr>
              <a:xfrm>
                <a:off x="449989" y="2725158"/>
                <a:ext cx="1235838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, 'pageBreak': True}">
                <a:extLst>
                  <a:ext uri="{FF2B5EF4-FFF2-40B4-BE49-F238E27FC236}">
                    <a16:creationId xmlns:a16="http://schemas.microsoft.com/office/drawing/2014/main" id="{A97725F8-0700-FDDC-2BFB-118D1C3279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25158"/>
                <a:ext cx="1235838" cy="852437"/>
              </a:xfrm>
              <a:prstGeom prst="rect">
                <a:avLst/>
              </a:prstGeom>
              <a:blipFill>
                <a:blip r:embed="rId4"/>
                <a:stretch>
                  <a:fillRect l="-7882" r="-7882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D19742-CC8C-9228-2FCC-E9F937510155}"/>
                  </a:ext>
                </a:extLst>
              </p:cNvPr>
              <p:cNvSpPr txBox="1"/>
              <p:nvPr/>
            </p:nvSpPr>
            <p:spPr>
              <a:xfrm>
                <a:off x="449989" y="4176578"/>
                <a:ext cx="5177663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hasSerialNum': 1, 'pageBreak': True}">
                <a:extLst>
                  <a:ext uri="{FF2B5EF4-FFF2-40B4-BE49-F238E27FC236}">
                    <a16:creationId xmlns:a16="http://schemas.microsoft.com/office/drawing/2014/main" id="{3ED19742-CC8C-9228-2FCC-E9F9375101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76578"/>
                <a:ext cx="5177663" cy="850024"/>
              </a:xfrm>
              <a:prstGeom prst="rect">
                <a:avLst/>
              </a:prstGeom>
              <a:blipFill>
                <a:blip r:embed="rId5"/>
                <a:stretch>
                  <a:fillRect l="-1885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3D6E22-354E-8E09-5D64-BB1786B911A8}"/>
                  </a:ext>
                </a:extLst>
              </p:cNvPr>
              <p:cNvSpPr txBox="1"/>
              <p:nvPr/>
            </p:nvSpPr>
            <p:spPr>
              <a:xfrm>
                <a:off x="449989" y="4932990"/>
                <a:ext cx="270116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8, 'hasSerialNum': 1, 'pageBreak': True}">
                <a:extLst>
                  <a:ext uri="{FF2B5EF4-FFF2-40B4-BE49-F238E27FC236}">
                    <a16:creationId xmlns:a16="http://schemas.microsoft.com/office/drawing/2014/main" id="{703D6E22-354E-8E09-5D64-BB1786B911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32990"/>
                <a:ext cx="2701164" cy="852437"/>
              </a:xfrm>
              <a:prstGeom prst="rect">
                <a:avLst/>
              </a:prstGeom>
              <a:blipFill>
                <a:blip r:embed="rId6"/>
                <a:stretch>
                  <a:fillRect l="-3612" r="-3386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1F63C2F-3D62-BE5F-8B8C-9D5AAF6A322C}"/>
              </a:ext>
            </a:extLst>
          </p:cNvPr>
          <p:cNvSpPr txBox="1"/>
          <p:nvPr/>
        </p:nvSpPr>
        <p:spPr>
          <a:xfrm>
            <a:off x="449989" y="5691815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0" name="yt_shape_13440"/>
          <p:cNvSpPr txBox="1"/>
          <p:nvPr/>
        </p:nvSpPr>
        <p:spPr>
          <a:xfrm>
            <a:off x="540000" y="2404336"/>
            <a:ext cx="735297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利用计算器求锐角的正切或已知正切求锐角</a:t>
            </a:r>
          </a:p>
        </p:txBody>
      </p:sp>
      <p:sp>
        <p:nvSpPr>
          <p:cNvPr id="13441" name="yt_shape_13441"/>
          <p:cNvSpPr txBox="1"/>
          <p:nvPr/>
        </p:nvSpPr>
        <p:spPr>
          <a:xfrm>
            <a:off x="540000" y="2899541"/>
            <a:ext cx="54437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0.3249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42" name="yt_table_134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566111"/>
              </p:ext>
            </p:extLst>
          </p:nvPr>
        </p:nvGraphicFramePr>
        <p:xfrm>
          <a:off x="540047" y="3378844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17°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19°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</a:tbl>
          </a:graphicData>
        </a:graphic>
      </p:graphicFrame>
      <p:sp>
        <p:nvSpPr>
          <p:cNvPr id="13444" name="yt_shape_13444"/>
          <p:cNvSpPr txBox="1"/>
          <p:nvPr/>
        </p:nvSpPr>
        <p:spPr>
          <a:xfrm>
            <a:off x="540120" y="390501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已知一个锐角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的正切值是方程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7c8e,isEnd"/>
              </a:rPr>
              <a:t>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14027799615" title="H_26.259764">
            <a:extLst>
              <a:ext uri="{FF2B5EF4-FFF2-40B4-BE49-F238E27FC236}">
                <a16:creationId xmlns:a16="http://schemas.microsoft.com/office/drawing/2014/main" id="{5BD21C11-D19F-0009-41F3-262CA4F3A6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5764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9BDD98-082A-2AA6-2CA7-4D1EFD5F75EC}"/>
              </a:ext>
            </a:extLst>
          </p:cNvPr>
          <p:cNvSpPr txBox="1"/>
          <p:nvPr/>
        </p:nvSpPr>
        <p:spPr>
          <a:xfrm>
            <a:off x="5028339" y="2852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535C3A-8472-3CD1-8C6E-D0F2F25102E1}"/>
              </a:ext>
            </a:extLst>
          </p:cNvPr>
          <p:cNvSpPr txBox="1"/>
          <p:nvPr/>
        </p:nvSpPr>
        <p:spPr>
          <a:xfrm>
            <a:off x="9756033" y="3858209"/>
            <a:ext cx="1292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71.57°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5" name="yt_shape_13445"/>
          <p:cNvSpPr txBox="1"/>
          <p:nvPr/>
        </p:nvSpPr>
        <p:spPr>
          <a:xfrm>
            <a:off x="540000" y="1415866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锐角三角函数及其之间的关系</a:t>
            </a:r>
          </a:p>
        </p:txBody>
      </p:sp>
      <p:sp>
        <p:nvSpPr>
          <p:cNvPr id="13446" name="yt_shape_13446"/>
          <p:cNvSpPr txBox="1"/>
          <p:nvPr/>
        </p:nvSpPr>
        <p:spPr>
          <a:xfrm>
            <a:off x="540000" y="1911071"/>
            <a:ext cx="106920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447" name="yt_image_13447" title="H_45.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4447" y="2542738"/>
            <a:ext cx="2043104" cy="58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49" name="yt_shape_13449"/>
              <p:cNvSpPr txBox="1"/>
              <p:nvPr/>
            </p:nvSpPr>
            <p:spPr>
              <a:xfrm>
                <a:off x="540000" y="3174042"/>
                <a:ext cx="7265900" cy="26280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449" name="yt_shape_13449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74042"/>
                <a:ext cx="7265900" cy="2628092"/>
              </a:xfrm>
              <a:prstGeom prst="rect">
                <a:avLst/>
              </a:prstGeom>
              <a:blipFill>
                <a:blip r:embed="rId3"/>
                <a:stretch>
                  <a:fillRect l="-2603" t="-2088" r="-1595" b="-2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799681" title="H_26.259764">
            <a:extLst>
              <a:ext uri="{FF2B5EF4-FFF2-40B4-BE49-F238E27FC236}">
                <a16:creationId xmlns:a16="http://schemas.microsoft.com/office/drawing/2014/main" id="{856E6557-BA37-11A8-A3A3-BB58CB9F02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6917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BCE913-4177-E72B-7281-C633C62C8233}"/>
              </a:ext>
            </a:extLst>
          </p:cNvPr>
          <p:cNvSpPr txBox="1"/>
          <p:nvPr/>
        </p:nvSpPr>
        <p:spPr>
          <a:xfrm>
            <a:off x="449989" y="3127236"/>
            <a:ext cx="2966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E015B5-32FA-B2D7-D27C-C075AC72AF6A}"/>
              </a:ext>
            </a:extLst>
          </p:cNvPr>
          <p:cNvSpPr txBox="1"/>
          <p:nvPr/>
        </p:nvSpPr>
        <p:spPr>
          <a:xfrm>
            <a:off x="449989" y="3602724"/>
            <a:ext cx="2124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61C727-B277-830E-4FE9-6EABA1814C5A}"/>
              </a:ext>
            </a:extLst>
          </p:cNvPr>
          <p:cNvSpPr txBox="1"/>
          <p:nvPr/>
        </p:nvSpPr>
        <p:spPr>
          <a:xfrm>
            <a:off x="497614" y="4078212"/>
            <a:ext cx="5288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46AD1B-CCFA-2C19-BD37-DD19A0DDCBF8}"/>
                  </a:ext>
                </a:extLst>
              </p:cNvPr>
              <p:cNvSpPr txBox="1"/>
              <p:nvPr/>
            </p:nvSpPr>
            <p:spPr>
              <a:xfrm>
                <a:off x="449989" y="4553700"/>
                <a:ext cx="3329686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13, 'mathAnswerShape': 1}">
                <a:extLst>
                  <a:ext uri="{FF2B5EF4-FFF2-40B4-BE49-F238E27FC236}">
                    <a16:creationId xmlns:a16="http://schemas.microsoft.com/office/drawing/2014/main" id="{EC46AD1B-CCFA-2C19-BD37-DD19A0DDCB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53700"/>
                <a:ext cx="3329686" cy="630441"/>
              </a:xfrm>
              <a:prstGeom prst="rect">
                <a:avLst/>
              </a:prstGeom>
              <a:blipFill>
                <a:blip r:embed="rId5"/>
                <a:stretch>
                  <a:fillRect l="-2930" r="-2930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6FE06C4-3B61-CC77-53E7-4DBB32394D73}"/>
                  </a:ext>
                </a:extLst>
              </p:cNvPr>
              <p:cNvSpPr txBox="1"/>
              <p:nvPr/>
            </p:nvSpPr>
            <p:spPr>
              <a:xfrm>
                <a:off x="449989" y="5090529"/>
                <a:ext cx="7375716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13, 'mathAnswerShape': 1}">
                <a:extLst>
                  <a:ext uri="{FF2B5EF4-FFF2-40B4-BE49-F238E27FC236}">
                    <a16:creationId xmlns:a16="http://schemas.microsoft.com/office/drawing/2014/main" id="{D6FE06C4-3B61-CC77-53E7-4DBB32394D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90529"/>
                <a:ext cx="7375716" cy="732994"/>
              </a:xfrm>
              <a:prstGeom prst="rect">
                <a:avLst/>
              </a:prstGeom>
              <a:blipFill>
                <a:blip r:embed="rId6"/>
                <a:stretch>
                  <a:fillRect l="-1322" r="-124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1" name="yt_shape_13451"/>
          <p:cNvSpPr txBox="1"/>
          <p:nvPr/>
        </p:nvSpPr>
        <p:spPr>
          <a:xfrm>
            <a:off x="540000" y="3041277"/>
            <a:ext cx="612186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忽略了求正切值的前提条件而出错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52" name="yt_shape_13452"/>
              <p:cNvSpPr txBox="1"/>
              <p:nvPr/>
            </p:nvSpPr>
            <p:spPr>
              <a:xfrm>
                <a:off x="540000" y="3536482"/>
                <a:ext cx="9396803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在等腰三角形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52" name="yt_shape_134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36482"/>
                <a:ext cx="9396803" cy="640240"/>
              </a:xfrm>
              <a:prstGeom prst="rect">
                <a:avLst/>
              </a:prstGeom>
              <a:blipFill>
                <a:blip r:embed="rId2"/>
                <a:stretch>
                  <a:fillRect l="-2012" r="-103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799744" title="H_26.259764">
            <a:extLst>
              <a:ext uri="{FF2B5EF4-FFF2-40B4-BE49-F238E27FC236}">
                <a16:creationId xmlns:a16="http://schemas.microsoft.com/office/drawing/2014/main" id="{A79C04DE-5F40-AB0D-01A7-C4ECC6F302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094587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CBF5845-B038-8CD2-074D-62B3DEFE9C2E}"/>
                  </a:ext>
                </a:extLst>
              </p:cNvPr>
              <p:cNvSpPr txBox="1"/>
              <p:nvPr/>
            </p:nvSpPr>
            <p:spPr>
              <a:xfrm>
                <a:off x="9192344" y="3321518"/>
                <a:ext cx="661099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CBF5845-B038-8CD2-074D-62B3DEFE9C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2344" y="3321518"/>
                <a:ext cx="661099" cy="7276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" name="yt_shape_13455"/>
          <p:cNvSpPr txBox="1"/>
          <p:nvPr/>
        </p:nvSpPr>
        <p:spPr>
          <a:xfrm>
            <a:off x="540000" y="1712244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454" name="yt_image_1345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1224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57" name="yt_shape_13457"/>
          <p:cNvSpPr txBox="1"/>
          <p:nvPr/>
        </p:nvSpPr>
        <p:spPr>
          <a:xfrm>
            <a:off x="540119" y="229440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轴负半轴和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轴正半轴上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2f5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9283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61" name="yt_table_13461_skip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6618885"/>
                  </p:ext>
                </p:extLst>
              </p:nvPr>
            </p:nvGraphicFramePr>
            <p:xfrm>
              <a:off x="540047" y="3733975"/>
              <a:ext cx="7392481" cy="715074"/>
            </p:xfrm>
            <a:graphic>
              <a:graphicData uri="http://schemas.openxmlformats.org/drawingml/2006/table">
                <a:tbl>
                  <a:tblPr/>
                  <a:tblGrid>
                    <a:gridCol w="2154619">
                      <a:extLst>
                        <a:ext uri="{9D8B030D-6E8A-4147-A177-3AD203B41FA5}">
                          <a16:colId xmlns:a16="http://schemas.microsoft.com/office/drawing/2014/main" val="10566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56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56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461" name="yt_table_13461_skip" descr="{&quot;rangeId&quot;:17,&quot;type&quot;:&quot;Option&quot;,&quot;drawing&quot;:[&quot;yt_shape_13458&quot;]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6618885"/>
                  </p:ext>
                </p:extLst>
              </p:nvPr>
            </p:nvGraphicFramePr>
            <p:xfrm>
              <a:off x="540047" y="2921731"/>
              <a:ext cx="7392481" cy="715074"/>
            </p:xfrm>
            <a:graphic>
              <a:graphicData uri="http://schemas.openxmlformats.org/drawingml/2006/table">
                <a:tbl>
                  <a:tblPr/>
                  <a:tblGrid>
                    <a:gridCol w="2154619">
                      <a:extLst>
                        <a:ext uri="{9D8B030D-6E8A-4147-A177-3AD203B41FA5}">
                          <a16:colId xmlns:a16="http://schemas.microsoft.com/office/drawing/2014/main" val="10566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56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569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293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55" r="-14501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5596" r="-5565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458" name="yt_shape_13458_skip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2216" y="3733975"/>
            <a:ext cx="1787661" cy="1772172"/>
            <a:chOff x="0" y="0"/>
            <a:chExt cx="1787661" cy="1772172"/>
          </a:xfrm>
        </p:grpSpPr>
        <p:pic>
          <p:nvPicPr>
            <p:cNvPr id="2" name="yt_image_13458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87661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60" name="yt_shape_13460"/>
            <p:cNvSpPr txBox="1"/>
            <p:nvPr/>
          </p:nvSpPr>
          <p:spPr>
            <a:xfrm>
              <a:off x="284366" y="141217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2BBDBD5-8777-3D27-AA48-85EA4C356922}"/>
              </a:ext>
            </a:extLst>
          </p:cNvPr>
          <p:cNvSpPr txBox="1"/>
          <p:nvPr/>
        </p:nvSpPr>
        <p:spPr>
          <a:xfrm>
            <a:off x="5399933" y="31985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966</TotalTime>
  <Words>1785</Words>
  <Application>Microsoft Office PowerPoint</Application>
  <PresentationFormat>宽屏</PresentationFormat>
  <Paragraphs>143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2024-04-26T01:28:03Z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