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1" r:id="rId5"/>
    <p:sldId id="328" r:id="rId6"/>
    <p:sldId id="313" r:id="rId7"/>
    <p:sldId id="317" r:id="rId8"/>
    <p:sldId id="318" r:id="rId9"/>
    <p:sldId id="320" r:id="rId10"/>
    <p:sldId id="323" r:id="rId11"/>
    <p:sldId id="324" r:id="rId12"/>
    <p:sldId id="325" r:id="rId13"/>
    <p:sldId id="326" r:id="rId14"/>
    <p:sldId id="33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19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14" name="yt_image_12014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86277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16" name="yt_shape_12016"/>
          <p:cNvSpPr txBox="1"/>
          <p:nvPr/>
        </p:nvSpPr>
        <p:spPr>
          <a:xfrm>
            <a:off x="540000" y="1968442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相似图形</a:t>
            </a:r>
          </a:p>
        </p:txBody>
      </p:sp>
      <p:sp>
        <p:nvSpPr>
          <p:cNvPr id="12017" name="yt_shape_12017"/>
          <p:cNvSpPr txBox="1"/>
          <p:nvPr/>
        </p:nvSpPr>
        <p:spPr>
          <a:xfrm>
            <a:off x="540000" y="2463647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观察下列四组图形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不相似的图形是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018" name="yt_image_12018" title="H_139.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095314"/>
            <a:ext cx="4566461" cy="17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0" name="yt_shape_12020"/>
          <p:cNvSpPr txBox="1"/>
          <p:nvPr/>
        </p:nvSpPr>
        <p:spPr>
          <a:xfrm>
            <a:off x="540120" y="492307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如果两个图形相似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那么它们的形状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而与它们的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sym typeface="W:6.88,H:37.4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无关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595231" title="H_26.259764">
            <a:extLst>
              <a:ext uri="{FF2B5EF4-FFF2-40B4-BE49-F238E27FC236}">
                <a16:creationId xmlns:a16="http://schemas.microsoft.com/office/drawing/2014/main" id="{157BADAB-98E8-CB90-FA99-54A18A726F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2175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5025C2-2F7D-69E1-5E1A-12E91E38DF09}"/>
              </a:ext>
            </a:extLst>
          </p:cNvPr>
          <p:cNvSpPr txBox="1"/>
          <p:nvPr/>
        </p:nvSpPr>
        <p:spPr>
          <a:xfrm>
            <a:off x="6241189" y="24168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93CF4-74B9-5864-F787-1A0C1C715C76}"/>
              </a:ext>
            </a:extLst>
          </p:cNvPr>
          <p:cNvSpPr txBox="1"/>
          <p:nvPr/>
        </p:nvSpPr>
        <p:spPr>
          <a:xfrm>
            <a:off x="6434984" y="4876269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相同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A5B147-E8D4-345B-69B6-69626FE80645}"/>
              </a:ext>
            </a:extLst>
          </p:cNvPr>
          <p:cNvSpPr txBox="1"/>
          <p:nvPr/>
        </p:nvSpPr>
        <p:spPr>
          <a:xfrm>
            <a:off x="9714758" y="4876269"/>
            <a:ext cx="2210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位置和大小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  <a:sym typeface="_⨹_1_bf8b7"/>
              </a:rPr>
              <a:t>　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4" name="yt_shape_12084"/>
          <p:cNvSpPr txBox="1"/>
          <p:nvPr/>
        </p:nvSpPr>
        <p:spPr>
          <a:xfrm>
            <a:off x="450109" y="168785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054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085" name="yt_image_12085" title="H_102.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2852936"/>
            <a:ext cx="2094496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087" name="yt_shape_12087"/>
              <p:cNvSpPr txBox="1"/>
              <p:nvPr/>
            </p:nvSpPr>
            <p:spPr>
              <a:xfrm>
                <a:off x="540120" y="2596499"/>
                <a:ext cx="3969228" cy="32950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087" name="yt_shape_120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596499"/>
                <a:ext cx="3969228" cy="3295069"/>
              </a:xfrm>
              <a:prstGeom prst="rect">
                <a:avLst/>
              </a:prstGeom>
              <a:blipFill>
                <a:blip r:embed="rId3"/>
                <a:stretch>
                  <a:fillRect l="-4762" t="-1667" r="-3533" b="-4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F15ECE4-3CCA-AA54-D99F-7B41628BBFF3}"/>
              </a:ext>
            </a:extLst>
          </p:cNvPr>
          <p:cNvSpPr txBox="1"/>
          <p:nvPr/>
        </p:nvSpPr>
        <p:spPr>
          <a:xfrm>
            <a:off x="450109" y="2549693"/>
            <a:ext cx="365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77DD14B-49FB-AD01-B09B-8A7F64FDCA95}"/>
                  </a:ext>
                </a:extLst>
              </p:cNvPr>
              <p:cNvSpPr txBox="1"/>
              <p:nvPr/>
            </p:nvSpPr>
            <p:spPr>
              <a:xfrm>
                <a:off x="450109" y="3025181"/>
                <a:ext cx="1897698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77DD14B-49FB-AD01-B09B-8A7F64FDCA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3025181"/>
                <a:ext cx="1897698" cy="766331"/>
              </a:xfrm>
              <a:prstGeom prst="rect">
                <a:avLst/>
              </a:prstGeom>
              <a:blipFill>
                <a:blip r:embed="rId4"/>
                <a:stretch>
                  <a:fillRect l="-5145" r="-514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FE0BDA5-0B88-2619-0D21-A1744363A0CF}"/>
              </a:ext>
            </a:extLst>
          </p:cNvPr>
          <p:cNvSpPr txBox="1"/>
          <p:nvPr/>
        </p:nvSpPr>
        <p:spPr>
          <a:xfrm>
            <a:off x="450109" y="3697900"/>
            <a:ext cx="233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266488-788D-D62F-7913-157AA5A8E922}"/>
              </a:ext>
            </a:extLst>
          </p:cNvPr>
          <p:cNvSpPr txBox="1"/>
          <p:nvPr/>
        </p:nvSpPr>
        <p:spPr>
          <a:xfrm>
            <a:off x="497734" y="4173388"/>
            <a:ext cx="258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239B35F-DD35-DCBD-1083-1116F6DA2640}"/>
                  </a:ext>
                </a:extLst>
              </p:cNvPr>
              <p:cNvSpPr txBox="1"/>
              <p:nvPr/>
            </p:nvSpPr>
            <p:spPr>
              <a:xfrm>
                <a:off x="450109" y="4648876"/>
                <a:ext cx="4110926" cy="7965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239B35F-DD35-DCBD-1083-1116F6DA26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4648876"/>
                <a:ext cx="4110926" cy="796557"/>
              </a:xfrm>
              <a:prstGeom prst="rect">
                <a:avLst/>
              </a:prstGeom>
              <a:blipFill>
                <a:blip r:embed="rId5"/>
                <a:stretch>
                  <a:fillRect l="-2374" r="-2226" b="-4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6D65DED-8B30-3388-0C9B-CBAE78DE3A94}"/>
                  </a:ext>
                </a:extLst>
              </p:cNvPr>
              <p:cNvSpPr txBox="1"/>
              <p:nvPr/>
            </p:nvSpPr>
            <p:spPr>
              <a:xfrm>
                <a:off x="450109" y="5351821"/>
                <a:ext cx="19645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6D65DED-8B30-3388-0C9B-CBAE78DE3A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5351821"/>
                <a:ext cx="1964564" cy="554686"/>
              </a:xfrm>
              <a:prstGeom prst="rect">
                <a:avLst/>
              </a:prstGeom>
              <a:blipFill>
                <a:blip r:embed="rId6"/>
                <a:stretch>
                  <a:fillRect l="-4969" r="-496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9" name="yt_shape_12089"/>
          <p:cNvSpPr txBox="1"/>
          <p:nvPr/>
        </p:nvSpPr>
        <p:spPr>
          <a:xfrm>
            <a:off x="540000" y="900000"/>
            <a:ext cx="104836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的相似比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090" name="yt_image_12090" title="H_118.7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8837" y="1531667"/>
            <a:ext cx="1114324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092" name="yt_shape_12092"/>
              <p:cNvSpPr txBox="1"/>
              <p:nvPr/>
            </p:nvSpPr>
            <p:spPr>
              <a:xfrm>
                <a:off x="540000" y="3089739"/>
                <a:ext cx="5049716" cy="33210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的相似比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92" name="yt_shape_12092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89739"/>
                <a:ext cx="5049716" cy="3321037"/>
              </a:xfrm>
              <a:prstGeom prst="rect">
                <a:avLst/>
              </a:prstGeom>
              <a:blipFill>
                <a:blip r:embed="rId3"/>
                <a:stretch>
                  <a:fillRect l="-3744" r="-2778" b="-14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BF15AD5-88A6-00E2-90AC-5A9EE07C5C3F}"/>
                  </a:ext>
                </a:extLst>
              </p:cNvPr>
              <p:cNvSpPr txBox="1"/>
              <p:nvPr/>
            </p:nvSpPr>
            <p:spPr>
              <a:xfrm>
                <a:off x="449989" y="3042933"/>
                <a:ext cx="5180965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mathAnswerShape': 1}">
                <a:extLst>
                  <a:ext uri="{FF2B5EF4-FFF2-40B4-BE49-F238E27FC236}">
                    <a16:creationId xmlns:a16="http://schemas.microsoft.com/office/drawing/2014/main" id="{BBF15AD5-88A6-00E2-90AC-5A9EE07C5C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42933"/>
                <a:ext cx="5180965" cy="771792"/>
              </a:xfrm>
              <a:prstGeom prst="rect">
                <a:avLst/>
              </a:prstGeom>
              <a:blipFill>
                <a:blip r:embed="rId4"/>
                <a:stretch>
                  <a:fillRect l="-1882" r="-188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3A54AD5-83A3-4ED9-B4EF-4661996397B2}"/>
              </a:ext>
            </a:extLst>
          </p:cNvPr>
          <p:cNvSpPr txBox="1"/>
          <p:nvPr/>
        </p:nvSpPr>
        <p:spPr>
          <a:xfrm>
            <a:off x="449989" y="3721113"/>
            <a:ext cx="4545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289A09-6673-0EE4-D91D-D7E917ED617D}"/>
              </a:ext>
            </a:extLst>
          </p:cNvPr>
          <p:cNvSpPr txBox="1"/>
          <p:nvPr/>
        </p:nvSpPr>
        <p:spPr>
          <a:xfrm>
            <a:off x="497614" y="4196601"/>
            <a:ext cx="1396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5EC99DE-C1FE-9A98-372A-A4D84260FCD3}"/>
                  </a:ext>
                </a:extLst>
              </p:cNvPr>
              <p:cNvSpPr txBox="1"/>
              <p:nvPr/>
            </p:nvSpPr>
            <p:spPr>
              <a:xfrm>
                <a:off x="449989" y="4672089"/>
                <a:ext cx="3952113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mathAnswerShape': 1}">
                <a:extLst>
                  <a:ext uri="{FF2B5EF4-FFF2-40B4-BE49-F238E27FC236}">
                    <a16:creationId xmlns:a16="http://schemas.microsoft.com/office/drawing/2014/main" id="{05EC99DE-C1FE-9A98-372A-A4D84260FC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72089"/>
                <a:ext cx="3952113" cy="618694"/>
              </a:xfrm>
              <a:prstGeom prst="rect">
                <a:avLst/>
              </a:prstGeom>
              <a:blipFill>
                <a:blip r:embed="rId5"/>
                <a:stretch>
                  <a:fillRect l="-2469" r="-2315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CB359A8-AC83-EFCD-0AE4-884F2AE36AB3}"/>
              </a:ext>
            </a:extLst>
          </p:cNvPr>
          <p:cNvSpPr txBox="1"/>
          <p:nvPr/>
        </p:nvSpPr>
        <p:spPr>
          <a:xfrm>
            <a:off x="449989" y="5197171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的相似比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F683E8F-A188-67F6-5C90-5768948A5A32}"/>
                  </a:ext>
                </a:extLst>
              </p:cNvPr>
              <p:cNvSpPr txBox="1"/>
              <p:nvPr/>
            </p:nvSpPr>
            <p:spPr>
              <a:xfrm>
                <a:off x="497614" y="5672659"/>
                <a:ext cx="2894521" cy="75280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0, 'mathAnswerShape': 1}">
                <a:extLst>
                  <a:ext uri="{FF2B5EF4-FFF2-40B4-BE49-F238E27FC236}">
                    <a16:creationId xmlns:a16="http://schemas.microsoft.com/office/drawing/2014/main" id="{9F683E8F-A188-67F6-5C90-5768948A5A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672659"/>
                <a:ext cx="2894521" cy="752805"/>
              </a:xfrm>
              <a:prstGeom prst="rect">
                <a:avLst/>
              </a:prstGeom>
              <a:blipFill>
                <a:blip r:embed="rId6"/>
                <a:stretch>
                  <a:fillRect l="-3376" r="-3586" b="-5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5" name="yt_shape_12095"/>
          <p:cNvSpPr txBox="1"/>
          <p:nvPr/>
        </p:nvSpPr>
        <p:spPr>
          <a:xfrm>
            <a:off x="577110" y="1255733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094" name="yt_image_120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110" y="125573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97" name="yt_shape_12097"/>
          <p:cNvSpPr txBox="1"/>
          <p:nvPr/>
        </p:nvSpPr>
        <p:spPr>
          <a:xfrm>
            <a:off x="577110" y="1837898"/>
            <a:ext cx="106118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永州一中模拟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的矩形花坛四周修筑小路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098" name="yt_shape_12098"/>
          <p:cNvSpPr txBox="1"/>
          <p:nvPr/>
        </p:nvSpPr>
        <p:spPr>
          <a:xfrm>
            <a:off x="577229" y="23172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如果四周的小路的宽均相等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那么小路四周所围成的矩形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e2c3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099"/>
              <p:cNvSpPr txBox="1"/>
              <p:nvPr/>
            </p:nvSpPr>
            <p:spPr>
              <a:xfrm>
                <a:off x="577229" y="3429000"/>
                <a:ext cx="7159950" cy="2759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小路四周所围成的矩形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3d9be"/>
                  </a:rPr>
                  <a:t> </a:t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0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229" y="3429000"/>
                <a:ext cx="7159950" cy="2759666"/>
              </a:xfrm>
              <a:prstGeom prst="rect">
                <a:avLst/>
              </a:prstGeom>
              <a:blipFill>
                <a:blip r:embed="rId3"/>
                <a:stretch>
                  <a:fillRect l="-2641" t="-1991" b="-5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01" name="yt_image_1210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2144" y="3429000"/>
            <a:ext cx="4296965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7C60FBD-A142-7C0F-3CF3-2C16A7539D04}"/>
              </a:ext>
            </a:extLst>
          </p:cNvPr>
          <p:cNvSpPr txBox="1"/>
          <p:nvPr/>
        </p:nvSpPr>
        <p:spPr>
          <a:xfrm>
            <a:off x="487218" y="3382194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FECDD6-8997-A7D3-3EEC-29941F9E1130}"/>
                  </a:ext>
                </a:extLst>
              </p:cNvPr>
              <p:cNvSpPr txBox="1"/>
              <p:nvPr/>
            </p:nvSpPr>
            <p:spPr>
              <a:xfrm>
                <a:off x="487218" y="3857682"/>
                <a:ext cx="5483987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理由：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FECDD6-8997-A7D3-3EEC-29941F9E11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218" y="3857682"/>
                <a:ext cx="5483987" cy="775793"/>
              </a:xfrm>
              <a:prstGeom prst="rect">
                <a:avLst/>
              </a:prstGeom>
              <a:blipFill>
                <a:blip r:embed="rId5"/>
                <a:stretch>
                  <a:fillRect l="-1778" r="-1444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61FFA70-B688-F3C0-EE2E-EE310ACAFB09}"/>
                  </a:ext>
                </a:extLst>
              </p:cNvPr>
              <p:cNvSpPr txBox="1"/>
              <p:nvPr/>
            </p:nvSpPr>
            <p:spPr>
              <a:xfrm>
                <a:off x="487218" y="4539863"/>
                <a:ext cx="39528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61FFA70-B688-F3C0-EE2E-EE310ACAFB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218" y="4539863"/>
                <a:ext cx="3952811" cy="769061"/>
              </a:xfrm>
              <a:prstGeom prst="rect">
                <a:avLst/>
              </a:prstGeom>
              <a:blipFill>
                <a:blip r:embed="rId6"/>
                <a:stretch>
                  <a:fillRect l="-2469" r="-231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40F9D2B-ABBA-7E3E-F96A-C8FCDABA3F77}"/>
              </a:ext>
            </a:extLst>
          </p:cNvPr>
          <p:cNvSpPr txBox="1"/>
          <p:nvPr/>
        </p:nvSpPr>
        <p:spPr>
          <a:xfrm>
            <a:off x="487218" y="5215312"/>
            <a:ext cx="67776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小路四周所围成的矩形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3d9be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5FEF2D9-427A-3B98-8947-743357A098FF}"/>
              </a:ext>
            </a:extLst>
          </p:cNvPr>
          <p:cNvSpPr txBox="1"/>
          <p:nvPr/>
        </p:nvSpPr>
        <p:spPr>
          <a:xfrm>
            <a:off x="487218" y="5690800"/>
            <a:ext cx="117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03" name="yt_shape_12103"/>
              <p:cNvSpPr txBox="1"/>
              <p:nvPr/>
            </p:nvSpPr>
            <p:spPr>
              <a:xfrm>
                <a:off x="540119" y="980728"/>
                <a:ext cx="11492915" cy="39285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如果相对着的两条小路的宽均相等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宽度分别为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05eb"/>
                  </a:rPr>
                  <a:t>：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小路的宽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的比值为多少时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能使得小路四周所围成的矩形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A'B'C'D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和矩形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38bd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当小路四周所围成的矩形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A'B'C'D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和矩形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相似时，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0f200"/>
                  </a:rPr>
                  <a:t>，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小路的宽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的比值为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时，能使得小路四周所围成的矩形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A'B'C'D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和矩形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48a1b"/>
                  </a:rPr>
                  <a:t> </a:t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相似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103" name="yt_shape_12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80728"/>
                <a:ext cx="11492915" cy="3928511"/>
              </a:xfrm>
              <a:prstGeom prst="rect">
                <a:avLst/>
              </a:prstGeom>
              <a:blipFill>
                <a:blip r:embed="rId2"/>
                <a:stretch>
                  <a:fillRect l="-1645" t="-1398" b="-3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06" name="yt_image_12106" title="H_120.9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30271" y="2852988"/>
            <a:ext cx="3644646" cy="1302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8" name="yt_shape_12108"/>
          <p:cNvSpPr txBox="1"/>
          <p:nvPr/>
        </p:nvSpPr>
        <p:spPr>
          <a:xfrm>
            <a:off x="540119" y="51188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判断相似多边形的条件：一要各对应角相等；二要各对应边成比例，缺一不可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0FDA195-105E-72B6-DC67-777F3AD0AB4D}"/>
                  </a:ext>
                </a:extLst>
              </p:cNvPr>
              <p:cNvSpPr txBox="1"/>
              <p:nvPr/>
            </p:nvSpPr>
            <p:spPr>
              <a:xfrm>
                <a:off x="450108" y="2348880"/>
                <a:ext cx="1123245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当小路四周所围成的矩形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和矩形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相似时，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1_0f200"/>
                  </a:rPr>
                  <a:t>，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0FDA195-105E-72B6-DC67-777F3AD0AB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48880"/>
                <a:ext cx="11232452" cy="769062"/>
              </a:xfrm>
              <a:prstGeom prst="rect">
                <a:avLst/>
              </a:prstGeom>
              <a:blipFill>
                <a:blip r:embed="rId4"/>
                <a:stretch>
                  <a:fillRect l="-869" t="-7937" r="-2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BFB57EE-8BE7-F341-711B-E51780090B50}"/>
                  </a:ext>
                </a:extLst>
              </p:cNvPr>
              <p:cNvSpPr txBox="1"/>
              <p:nvPr/>
            </p:nvSpPr>
            <p:spPr>
              <a:xfrm>
                <a:off x="450108" y="2816270"/>
                <a:ext cx="1865058" cy="7829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BFB57EE-8BE7-F341-711B-E51780090B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16270"/>
                <a:ext cx="1865058" cy="782968"/>
              </a:xfrm>
              <a:prstGeom prst="rect">
                <a:avLst/>
              </a:prstGeom>
              <a:blipFill>
                <a:blip r:embed="rId5"/>
                <a:stretch>
                  <a:fillRect l="-5229" r="-4902" b="-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4846C6E-FF9D-6263-FD40-00F7DFFA81A3}"/>
                  </a:ext>
                </a:extLst>
              </p:cNvPr>
              <p:cNvSpPr txBox="1"/>
              <p:nvPr/>
            </p:nvSpPr>
            <p:spPr>
              <a:xfrm>
                <a:off x="450108" y="4153374"/>
                <a:ext cx="1054957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小路的宽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的比值为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时，能使得小路四周所围成的矩形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A'B'C'D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'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和矩形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48a1b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4846C6E-FF9D-6263-FD40-00F7DFFA81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53374"/>
                <a:ext cx="10549572" cy="768490"/>
              </a:xfrm>
              <a:prstGeom prst="rect">
                <a:avLst/>
              </a:prstGeom>
              <a:blipFill>
                <a:blip r:embed="rId6"/>
                <a:stretch>
                  <a:fillRect l="-925" t="-7937" r="-1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53B9ED5-93C9-DA5E-5352-A48D533431A5}"/>
              </a:ext>
            </a:extLst>
          </p:cNvPr>
          <p:cNvSpPr txBox="1"/>
          <p:nvPr/>
        </p:nvSpPr>
        <p:spPr>
          <a:xfrm>
            <a:off x="450108" y="4609810"/>
            <a:ext cx="17088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4807B9E-D9AF-F930-D522-A8EEA3E07D54}"/>
              </a:ext>
            </a:extLst>
          </p:cNvPr>
          <p:cNvSpPr/>
          <p:nvPr/>
        </p:nvSpPr>
        <p:spPr>
          <a:xfrm>
            <a:off x="450108" y="5127792"/>
            <a:ext cx="11232452" cy="965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1" name="yt_shape_12021"/>
          <p:cNvSpPr txBox="1"/>
          <p:nvPr/>
        </p:nvSpPr>
        <p:spPr>
          <a:xfrm>
            <a:off x="540000" y="1314548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相似三角形及其性质</a:t>
            </a:r>
          </a:p>
        </p:txBody>
      </p:sp>
      <p:sp>
        <p:nvSpPr>
          <p:cNvPr id="12022" name="yt_shape_12022"/>
          <p:cNvSpPr txBox="1"/>
          <p:nvPr/>
        </p:nvSpPr>
        <p:spPr>
          <a:xfrm>
            <a:off x="540000" y="1809753"/>
            <a:ext cx="108298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23" name="yt_table_120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96332"/>
              </p:ext>
            </p:extLst>
          </p:nvPr>
        </p:nvGraphicFramePr>
        <p:xfrm>
          <a:off x="540047" y="2289056"/>
          <a:ext cx="84512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025" name="yt_shape_12025"/>
              <p:cNvSpPr txBox="1"/>
              <p:nvPr/>
            </p:nvSpPr>
            <p:spPr>
              <a:xfrm>
                <a:off x="540000" y="2815227"/>
                <a:ext cx="8883009" cy="642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025" name="yt_shape_1202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5227"/>
                <a:ext cx="8883009" cy="642355"/>
              </a:xfrm>
              <a:prstGeom prst="rect">
                <a:avLst/>
              </a:prstGeom>
              <a:blipFill>
                <a:blip r:embed="rId2"/>
                <a:stretch>
                  <a:fillRect l="-2128" r="-109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027" name="yt_table_120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868348"/>
              </p:ext>
            </p:extLst>
          </p:nvPr>
        </p:nvGraphicFramePr>
        <p:xfrm>
          <a:off x="540047" y="3508370"/>
          <a:ext cx="8176579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</a:tbl>
          </a:graphicData>
        </a:graphic>
      </p:graphicFrame>
      <p:sp>
        <p:nvSpPr>
          <p:cNvPr id="12029" name="yt_shape_12029"/>
          <p:cNvSpPr txBox="1"/>
          <p:nvPr/>
        </p:nvSpPr>
        <p:spPr>
          <a:xfrm>
            <a:off x="540119" y="403454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且相似比为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a148,isEnd"/>
              </a:rPr>
              <a:t>的相似比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595307" title="H_26.259764">
            <a:extLst>
              <a:ext uri="{FF2B5EF4-FFF2-40B4-BE49-F238E27FC236}">
                <a16:creationId xmlns:a16="http://schemas.microsoft.com/office/drawing/2014/main" id="{E97C7665-ABEE-FA0B-9D81-108A01AECB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6785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22AEB8-059F-F2DF-FB44-70B04239086C}"/>
              </a:ext>
            </a:extLst>
          </p:cNvPr>
          <p:cNvSpPr txBox="1"/>
          <p:nvPr/>
        </p:nvSpPr>
        <p:spPr>
          <a:xfrm>
            <a:off x="10362339" y="17629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9921F0-0BD4-634D-8EC1-941994B17DFB}"/>
              </a:ext>
            </a:extLst>
          </p:cNvPr>
          <p:cNvSpPr txBox="1"/>
          <p:nvPr/>
        </p:nvSpPr>
        <p:spPr>
          <a:xfrm>
            <a:off x="8416826" y="2768421"/>
            <a:ext cx="400748" cy="7297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0BC605-5BB9-148A-F736-AD8F87F80490}"/>
              </a:ext>
            </a:extLst>
          </p:cNvPr>
          <p:cNvSpPr txBox="1"/>
          <p:nvPr/>
        </p:nvSpPr>
        <p:spPr>
          <a:xfrm>
            <a:off x="1059708" y="446322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1" name="yt_shape_12031"/>
          <p:cNvSpPr txBox="1"/>
          <p:nvPr/>
        </p:nvSpPr>
        <p:spPr>
          <a:xfrm>
            <a:off x="540000" y="2607366"/>
            <a:ext cx="461985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</p:txBody>
      </p:sp>
      <p:pic>
        <p:nvPicPr>
          <p:cNvPr id="12033" name="yt_image_12033" title="H_10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1487" y="3239033"/>
            <a:ext cx="177051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114D99-DDE8-2788-4F84-876AB939CA7C}"/>
              </a:ext>
            </a:extLst>
          </p:cNvPr>
          <p:cNvSpPr txBox="1"/>
          <p:nvPr/>
        </p:nvSpPr>
        <p:spPr>
          <a:xfrm>
            <a:off x="449989" y="3036048"/>
            <a:ext cx="4432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94A9FD-0F07-EAEF-87A1-759F64637D96}"/>
              </a:ext>
            </a:extLst>
          </p:cNvPr>
          <p:cNvSpPr txBox="1"/>
          <p:nvPr/>
        </p:nvSpPr>
        <p:spPr>
          <a:xfrm>
            <a:off x="449989" y="3511536"/>
            <a:ext cx="317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2D45FE-CFF5-94AE-C6DE-9A731C1336ED}"/>
              </a:ext>
            </a:extLst>
          </p:cNvPr>
          <p:cNvSpPr txBox="1"/>
          <p:nvPr/>
        </p:nvSpPr>
        <p:spPr>
          <a:xfrm>
            <a:off x="449989" y="3987024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871FD3-4791-49FE-381B-50ABC90557C8}"/>
              </a:ext>
            </a:extLst>
          </p:cNvPr>
          <p:cNvSpPr txBox="1"/>
          <p:nvPr/>
        </p:nvSpPr>
        <p:spPr>
          <a:xfrm>
            <a:off x="449989" y="4462512"/>
            <a:ext cx="4136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191378-6C61-373A-A845-4FCBE93AE9F5}"/>
              </a:ext>
            </a:extLst>
          </p:cNvPr>
          <p:cNvSpPr txBox="1"/>
          <p:nvPr/>
        </p:nvSpPr>
        <p:spPr>
          <a:xfrm>
            <a:off x="449989" y="4938000"/>
            <a:ext cx="4633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029">
            <a:extLst>
              <a:ext uri="{FF2B5EF4-FFF2-40B4-BE49-F238E27FC236}">
                <a16:creationId xmlns:a16="http://schemas.microsoft.com/office/drawing/2014/main" id="{7DFDE35D-46EB-DD11-869B-F50D7C94F190}"/>
              </a:ext>
            </a:extLst>
          </p:cNvPr>
          <p:cNvSpPr txBox="1"/>
          <p:nvPr/>
        </p:nvSpPr>
        <p:spPr>
          <a:xfrm>
            <a:off x="540000" y="1709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4b61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50°.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35" name="yt_shape_12035"/>
              <p:cNvSpPr txBox="1"/>
              <p:nvPr/>
            </p:nvSpPr>
            <p:spPr>
              <a:xfrm>
                <a:off x="498929" y="1933237"/>
                <a:ext cx="5091137" cy="37137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5cm.</a:t>
                </a:r>
              </a:p>
            </p:txBody>
          </p:sp>
        </mc:Choice>
        <mc:Fallback>
          <p:sp>
            <p:nvSpPr>
              <p:cNvPr id="12035" name="yt_shape_120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929" y="1933237"/>
                <a:ext cx="5091137" cy="3713709"/>
              </a:xfrm>
              <a:prstGeom prst="rect">
                <a:avLst/>
              </a:prstGeom>
              <a:blipFill>
                <a:blip r:embed="rId2"/>
                <a:stretch>
                  <a:fillRect l="-3713" t="-1314" r="-2395" b="-4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38" name="yt_image_12038" title="H_10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2564904"/>
            <a:ext cx="177051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80D2CF-D3F9-C50D-FCBF-CBF76828E56D}"/>
              </a:ext>
            </a:extLst>
          </p:cNvPr>
          <p:cNvSpPr txBox="1"/>
          <p:nvPr/>
        </p:nvSpPr>
        <p:spPr>
          <a:xfrm>
            <a:off x="408918" y="2361919"/>
            <a:ext cx="5126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40745B-7BE5-B7C6-1B13-90EC259093FE}"/>
              </a:ext>
            </a:extLst>
          </p:cNvPr>
          <p:cNvSpPr txBox="1"/>
          <p:nvPr/>
        </p:nvSpPr>
        <p:spPr>
          <a:xfrm>
            <a:off x="408918" y="2837407"/>
            <a:ext cx="522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DD6B80-2EA5-1435-7885-50C89C881D8A}"/>
              </a:ext>
            </a:extLst>
          </p:cNvPr>
          <p:cNvSpPr txBox="1"/>
          <p:nvPr/>
        </p:nvSpPr>
        <p:spPr>
          <a:xfrm>
            <a:off x="408918" y="3312895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D440419-E4D2-E1FC-B335-FADE512F9CAE}"/>
                  </a:ext>
                </a:extLst>
              </p:cNvPr>
              <p:cNvSpPr txBox="1"/>
              <p:nvPr/>
            </p:nvSpPr>
            <p:spPr>
              <a:xfrm>
                <a:off x="408918" y="3788383"/>
                <a:ext cx="1907096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D440419-E4D2-E1FC-B335-FADE512F9C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918" y="3788383"/>
                <a:ext cx="1907096" cy="769379"/>
              </a:xfrm>
              <a:prstGeom prst="rect">
                <a:avLst/>
              </a:prstGeom>
              <a:blipFill>
                <a:blip r:embed="rId4"/>
                <a:stretch>
                  <a:fillRect l="-4792" r="-5112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CA43A1C-AC41-F2EA-535D-B502ECDBE58E}"/>
                  </a:ext>
                </a:extLst>
              </p:cNvPr>
              <p:cNvSpPr txBox="1"/>
              <p:nvPr/>
            </p:nvSpPr>
            <p:spPr>
              <a:xfrm>
                <a:off x="408918" y="4464150"/>
                <a:ext cx="4273423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CA43A1C-AC41-F2EA-535D-B502ECDBE5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918" y="4464150"/>
                <a:ext cx="4273423" cy="769316"/>
              </a:xfrm>
              <a:prstGeom prst="rect">
                <a:avLst/>
              </a:prstGeom>
              <a:blipFill>
                <a:blip r:embed="rId5"/>
                <a:stretch>
                  <a:fillRect l="-2140" r="-214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59DDCD6-D8A9-DC8C-0513-5B7BC1680338}"/>
              </a:ext>
            </a:extLst>
          </p:cNvPr>
          <p:cNvSpPr txBox="1"/>
          <p:nvPr/>
        </p:nvSpPr>
        <p:spPr>
          <a:xfrm>
            <a:off x="408918" y="5139854"/>
            <a:ext cx="25010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0" name="yt_shape_12040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相似多边形的概念及性质</a:t>
            </a:r>
          </a:p>
        </p:txBody>
      </p:sp>
      <p:sp>
        <p:nvSpPr>
          <p:cNvPr id="12041" name="yt_shape_12041"/>
          <p:cNvSpPr txBox="1"/>
          <p:nvPr/>
        </p:nvSpPr>
        <p:spPr>
          <a:xfrm>
            <a:off x="540000" y="1395205"/>
            <a:ext cx="51472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下列图形是相似图形的是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42" name="yt_table_120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798372"/>
              </p:ext>
            </p:extLst>
          </p:nvPr>
        </p:nvGraphicFramePr>
        <p:xfrm>
          <a:off x="540047" y="1874508"/>
          <a:ext cx="6791643" cy="950976"/>
        </p:xfrm>
        <a:graphic>
          <a:graphicData uri="http://schemas.openxmlformats.org/drawingml/2006/table">
            <a:tbl>
              <a:tblPr/>
              <a:tblGrid>
                <a:gridCol w="4005580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所有矩形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所有菱形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所有直角三角形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所有正六边形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</a:tbl>
          </a:graphicData>
        </a:graphic>
      </p:graphicFrame>
      <p:sp>
        <p:nvSpPr>
          <p:cNvPr id="12044" name="yt_shape_12044"/>
          <p:cNvSpPr txBox="1"/>
          <p:nvPr/>
        </p:nvSpPr>
        <p:spPr>
          <a:xfrm>
            <a:off x="540120" y="28760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南宁三中模拟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正五边形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FGHMN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与正五边形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d1a3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46" name="yt_table_1204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039711"/>
              </p:ext>
            </p:extLst>
          </p:nvPr>
        </p:nvGraphicFramePr>
        <p:xfrm>
          <a:off x="540047" y="3835497"/>
          <a:ext cx="6715443" cy="950976"/>
        </p:xfrm>
        <a:graphic>
          <a:graphicData uri="http://schemas.openxmlformats.org/drawingml/2006/table">
            <a:tbl>
              <a:tblPr/>
              <a:tblGrid>
                <a:gridCol w="4005580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</a:tbl>
          </a:graphicData>
        </a:graphic>
      </p:graphicFrame>
      <p:pic>
        <p:nvPicPr>
          <p:cNvPr id="12045" name="yt_image_12045_skip" title="H_91.5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6693" y="3835497"/>
            <a:ext cx="2643373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8" name="yt_shape_12048"/>
          <p:cNvSpPr txBox="1"/>
          <p:nvPr/>
        </p:nvSpPr>
        <p:spPr>
          <a:xfrm>
            <a:off x="540000" y="5048716"/>
            <a:ext cx="6052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在下面的三个矩形中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50" name="yt_table_1205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093975"/>
              </p:ext>
            </p:extLst>
          </p:nvPr>
        </p:nvGraphicFramePr>
        <p:xfrm>
          <a:off x="540047" y="5528019"/>
          <a:ext cx="6486843" cy="950976"/>
        </p:xfrm>
        <a:graphic>
          <a:graphicData uri="http://schemas.openxmlformats.org/drawingml/2006/table">
            <a:tbl>
              <a:tblPr/>
              <a:tblGrid>
                <a:gridCol w="4005580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甲和乙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甲和丙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乙和丙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乙和丙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</a:tbl>
          </a:graphicData>
        </a:graphic>
      </p:graphicFrame>
      <p:pic>
        <p:nvPicPr>
          <p:cNvPr id="12049" name="yt_image_12049_skip" title="H_81.6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159" y="5528019"/>
            <a:ext cx="3578112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595391" title="H_26.259764">
            <a:extLst>
              <a:ext uri="{FF2B5EF4-FFF2-40B4-BE49-F238E27FC236}">
                <a16:creationId xmlns:a16="http://schemas.microsoft.com/office/drawing/2014/main" id="{A98BD173-CA4E-B333-4673-8080E502D3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B87AB2-5F85-9DC9-8E8F-53D30523D591}"/>
              </a:ext>
            </a:extLst>
          </p:cNvPr>
          <p:cNvSpPr txBox="1"/>
          <p:nvPr/>
        </p:nvSpPr>
        <p:spPr>
          <a:xfrm>
            <a:off x="47171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D6A14D-64DE-52FA-BE09-5819787CC68B}"/>
              </a:ext>
            </a:extLst>
          </p:cNvPr>
          <p:cNvSpPr txBox="1"/>
          <p:nvPr/>
        </p:nvSpPr>
        <p:spPr>
          <a:xfrm>
            <a:off x="5022109" y="33047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D96EC0-B26B-BF51-1220-BDF8C6271C21}"/>
              </a:ext>
            </a:extLst>
          </p:cNvPr>
          <p:cNvSpPr txBox="1"/>
          <p:nvPr/>
        </p:nvSpPr>
        <p:spPr>
          <a:xfrm>
            <a:off x="5631589" y="500191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2" name="yt_shape_12052"/>
          <p:cNvSpPr txBox="1"/>
          <p:nvPr/>
        </p:nvSpPr>
        <p:spPr>
          <a:xfrm>
            <a:off x="540000" y="1313866"/>
            <a:ext cx="97831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在如图所示的两个相似四边形中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试分别确定角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053" name="yt_image_12053" title="H_107.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747" y="1945533"/>
            <a:ext cx="3016504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055" name="yt_shape_12055"/>
              <p:cNvSpPr txBox="1"/>
              <p:nvPr/>
            </p:nvSpPr>
            <p:spPr>
              <a:xfrm>
                <a:off x="540000" y="3356191"/>
                <a:ext cx="5001369" cy="25479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两个四边形相似，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它们的对应边成比例，对应角相等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77°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83°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117°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83°.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55" name="yt_shape_12055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6191"/>
                <a:ext cx="5001369" cy="2547942"/>
              </a:xfrm>
              <a:prstGeom prst="rect">
                <a:avLst/>
              </a:prstGeom>
              <a:blipFill>
                <a:blip r:embed="rId3"/>
                <a:stretch>
                  <a:fillRect l="-3780" t="-2153" r="-2805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D27A9B0-C9D7-F517-1D9B-28BD470E54E3}"/>
              </a:ext>
            </a:extLst>
          </p:cNvPr>
          <p:cNvSpPr txBox="1"/>
          <p:nvPr/>
        </p:nvSpPr>
        <p:spPr>
          <a:xfrm>
            <a:off x="449989" y="3309385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两个四边形相似，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D7DC39-6257-E841-FC9E-6E155E0F6C8E}"/>
              </a:ext>
            </a:extLst>
          </p:cNvPr>
          <p:cNvSpPr txBox="1"/>
          <p:nvPr/>
        </p:nvSpPr>
        <p:spPr>
          <a:xfrm>
            <a:off x="449989" y="3784873"/>
            <a:ext cx="513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它们的对应边成比例，对应角相等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EBFD1B-3678-5B2D-56F9-03C044663B04}"/>
                  </a:ext>
                </a:extLst>
              </p:cNvPr>
              <p:cNvSpPr txBox="1"/>
              <p:nvPr/>
            </p:nvSpPr>
            <p:spPr>
              <a:xfrm>
                <a:off x="497614" y="4260361"/>
                <a:ext cx="187420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mathAnswerShape': 1}">
                <a:extLst>
                  <a:ext uri="{FF2B5EF4-FFF2-40B4-BE49-F238E27FC236}">
                    <a16:creationId xmlns:a16="http://schemas.microsoft.com/office/drawing/2014/main" id="{1BEBFD1B-3678-5B2D-56F9-03C044663B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260361"/>
                <a:ext cx="1874202" cy="766077"/>
              </a:xfrm>
              <a:prstGeom prst="rect">
                <a:avLst/>
              </a:prstGeom>
              <a:blipFill>
                <a:blip r:embed="rId4"/>
                <a:stretch>
                  <a:fillRect r="-521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0BC5F93-F1E4-92E2-2136-8190D6CC38F3}"/>
              </a:ext>
            </a:extLst>
          </p:cNvPr>
          <p:cNvSpPr txBox="1"/>
          <p:nvPr/>
        </p:nvSpPr>
        <p:spPr>
          <a:xfrm>
            <a:off x="449989" y="4932826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D58E52-E866-F7CA-689E-106E71E578E8}"/>
              </a:ext>
            </a:extLst>
          </p:cNvPr>
          <p:cNvSpPr txBox="1"/>
          <p:nvPr/>
        </p:nvSpPr>
        <p:spPr>
          <a:xfrm>
            <a:off x="449989" y="5408314"/>
            <a:ext cx="497890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83°.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8" name="yt_shape_12058"/>
          <p:cNvSpPr txBox="1"/>
          <p:nvPr/>
        </p:nvSpPr>
        <p:spPr>
          <a:xfrm>
            <a:off x="540119" y="1726394"/>
            <a:ext cx="11111999" cy="9255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_⨹_31_f0ff0"/>
              </a:rPr>
              <a:t>判断两个多边形是否为相似多边形时，忽略相似多边形相似的条件导致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错误</a:t>
            </a:r>
          </a:p>
        </p:txBody>
      </p:sp>
      <p:sp>
        <p:nvSpPr>
          <p:cNvPr id="12059" name="yt_shape_12059"/>
          <p:cNvSpPr txBox="1"/>
          <p:nvPr/>
        </p:nvSpPr>
        <p:spPr>
          <a:xfrm>
            <a:off x="540119" y="27026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在梯形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727b,isEnd"/>
              </a:rPr>
              <a:t>则梯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和梯形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063" name="yt_shape_12063"/>
          <p:cNvSpPr txBox="1"/>
          <p:nvPr/>
        </p:nvSpPr>
        <p:spPr>
          <a:xfrm>
            <a:off x="540000" y="513310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60" name="yt_shape_12060" title="H_99.85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1894" y="3814491"/>
            <a:ext cx="1888210" cy="1268109"/>
            <a:chOff x="0" y="0"/>
            <a:chExt cx="1888210" cy="1268109"/>
          </a:xfrm>
        </p:grpSpPr>
        <p:pic>
          <p:nvPicPr>
            <p:cNvPr id="2" name="yt_image_1206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8210" cy="8721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62" name="yt_shape_12062"/>
            <p:cNvSpPr txBox="1"/>
            <p:nvPr/>
          </p:nvSpPr>
          <p:spPr>
            <a:xfrm>
              <a:off x="334641" y="90810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595470">
            <a:extLst>
              <a:ext uri="{FF2B5EF4-FFF2-40B4-BE49-F238E27FC236}">
                <a16:creationId xmlns:a16="http://schemas.microsoft.com/office/drawing/2014/main" id="{26D1D10F-9B28-5E17-2870-33D01FF2BB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1802342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ABDCDD4-7A0E-83BB-B742-4EC61DB6B57A}"/>
              </a:ext>
            </a:extLst>
          </p:cNvPr>
          <p:cNvSpPr txBox="1"/>
          <p:nvPr/>
        </p:nvSpPr>
        <p:spPr>
          <a:xfrm>
            <a:off x="3702896" y="3131374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不相似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5" name="yt_shape_1206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064" name="yt_image_1206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7" name="yt_shape_12067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61d6"/>
              </a:rPr>
              <a:t>的值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71" name="yt_table_1207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773541"/>
              </p:ext>
            </p:extLst>
          </p:nvPr>
        </p:nvGraphicFramePr>
        <p:xfrm>
          <a:off x="540047" y="2441600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</a:tbl>
          </a:graphicData>
        </a:graphic>
      </p:graphicFrame>
      <p:grpSp>
        <p:nvGrpSpPr>
          <p:cNvPr id="12068" name="yt_shape_12068_skip" title="H_102.8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3342" y="2441600"/>
            <a:ext cx="1906561" cy="1305828"/>
            <a:chOff x="0" y="0"/>
            <a:chExt cx="1906561" cy="1305828"/>
          </a:xfrm>
        </p:grpSpPr>
        <p:pic>
          <p:nvPicPr>
            <p:cNvPr id="3" name="yt_image_1206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06561" cy="9098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70" name="yt_shape_12070"/>
            <p:cNvSpPr txBox="1"/>
            <p:nvPr/>
          </p:nvSpPr>
          <p:spPr>
            <a:xfrm>
              <a:off x="343816" y="9458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073" name="yt_shape_12073"/>
          <p:cNvSpPr txBox="1"/>
          <p:nvPr/>
        </p:nvSpPr>
        <p:spPr>
          <a:xfrm>
            <a:off x="540119" y="37979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岳阳十四中月考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将一张矩形纸片沿两长边中点所在的直线对折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3b18"/>
              </a:rPr>
              <a:t>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果得到的两个矩形都与原矩形相似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则原矩形长与宽的比是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77" name="yt_table_12077_skip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2223636"/>
                  </p:ext>
                </p:extLst>
              </p:nvPr>
            </p:nvGraphicFramePr>
            <p:xfrm>
              <a:off x="540047" y="4757363"/>
              <a:ext cx="5868163" cy="886524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  <a:gridCol w="1801940">
                      <a:extLst>
                        <a:ext uri="{9D8B030D-6E8A-4147-A177-3AD203B41FA5}">
                          <a16:colId xmlns:a16="http://schemas.microsoft.com/office/drawing/2014/main" val="103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077" name="yt_table_12077_skip" descr="{&quot;rangeId&quot;:17,&quot;type&quot;:&quot;Option&quot;,&quot;drawing&quot;:[&quot;yt_shape_12074&quot;]}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2223636"/>
                  </p:ext>
                </p:extLst>
              </p:nvPr>
            </p:nvGraphicFramePr>
            <p:xfrm>
              <a:off x="540047" y="4757363"/>
              <a:ext cx="5868163" cy="886524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  <a:gridCol w="1801940">
                      <a:extLst>
                        <a:ext uri="{9D8B030D-6E8A-4147-A177-3AD203B41FA5}">
                          <a16:colId xmlns:a16="http://schemas.microsoft.com/office/drawing/2014/main" val="1034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8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25676" t="-102632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074" name="yt_shape_12074_skip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8790" y="4757363"/>
            <a:ext cx="1621051" cy="1585863"/>
            <a:chOff x="0" y="0"/>
            <a:chExt cx="1621051" cy="1585863"/>
          </a:xfrm>
        </p:grpSpPr>
        <p:pic>
          <p:nvPicPr>
            <p:cNvPr id="2" name="yt_image_12074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621051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76" name="yt_shape_12076"/>
            <p:cNvSpPr txBox="1"/>
            <p:nvPr/>
          </p:nvSpPr>
          <p:spPr>
            <a:xfrm>
              <a:off x="201061" y="122586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4E07190-61C5-1AE9-C3E5-6BA710621ED9}"/>
              </a:ext>
            </a:extLst>
          </p:cNvPr>
          <p:cNvSpPr txBox="1"/>
          <p:nvPr/>
        </p:nvSpPr>
        <p:spPr>
          <a:xfrm>
            <a:off x="16693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4E6621-4298-8287-9779-5BCC561E35FB}"/>
              </a:ext>
            </a:extLst>
          </p:cNvPr>
          <p:cNvSpPr txBox="1"/>
          <p:nvPr/>
        </p:nvSpPr>
        <p:spPr>
          <a:xfrm>
            <a:off x="8984507" y="422661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78" name="yt_shape_12078"/>
              <p:cNvSpPr txBox="1"/>
              <p:nvPr/>
            </p:nvSpPr>
            <p:spPr>
              <a:xfrm>
                <a:off x="540119" y="1532312"/>
                <a:ext cx="11492915" cy="16811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是对角线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034b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FBGE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22ca3,isEnd"/>
                  </a:rPr>
                  <a:t>的相似比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78" name="yt_shape_120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2312"/>
                <a:ext cx="11492915" cy="1681166"/>
              </a:xfrm>
              <a:prstGeom prst="rect">
                <a:avLst/>
              </a:prstGeom>
              <a:blipFill>
                <a:blip r:embed="rId2"/>
                <a:stretch>
                  <a:fillRect l="-1645" t="-2899" b="-54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83" name="yt_shape_12083"/>
          <p:cNvSpPr txBox="1"/>
          <p:nvPr/>
        </p:nvSpPr>
        <p:spPr>
          <a:xfrm>
            <a:off x="540000" y="532719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80" name="yt_shape_12080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2445" y="3416630"/>
            <a:ext cx="1587108" cy="1860183"/>
            <a:chOff x="0" y="0"/>
            <a:chExt cx="1587108" cy="1860183"/>
          </a:xfrm>
        </p:grpSpPr>
        <p:pic>
          <p:nvPicPr>
            <p:cNvPr id="2" name="yt_image_1208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7108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82" name="yt_shape_12082"/>
            <p:cNvSpPr txBox="1"/>
            <p:nvPr/>
          </p:nvSpPr>
          <p:spPr>
            <a:xfrm>
              <a:off x="184090" y="150018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F39652-8FC9-492C-D001-A75684A34F28}"/>
                  </a:ext>
                </a:extLst>
              </p:cNvPr>
              <p:cNvSpPr txBox="1"/>
              <p:nvPr/>
            </p:nvSpPr>
            <p:spPr>
              <a:xfrm>
                <a:off x="1127448" y="2276872"/>
                <a:ext cx="807213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F39652-8FC9-492C-D001-A75684A34F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448" y="2276872"/>
                <a:ext cx="807213" cy="8075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1764</Words>
  <Application>Microsoft Office PowerPoint</Application>
  <PresentationFormat>宽屏</PresentationFormat>
  <Paragraphs>151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2024-04-25T09:20:45Z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