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09" r:id="rId6"/>
    <p:sldId id="310" r:id="rId7"/>
    <p:sldId id="312" r:id="rId8"/>
    <p:sldId id="319" r:id="rId9"/>
    <p:sldId id="314" r:id="rId10"/>
    <p:sldId id="320" r:id="rId11"/>
    <p:sldId id="256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20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gs" Target="tags/tag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4" name="yt_shape_11614"/>
          <p:cNvSpPr txBox="1"/>
          <p:nvPr/>
        </p:nvSpPr>
        <p:spPr>
          <a:xfrm>
            <a:off x="540000" y="1707988"/>
            <a:ext cx="283571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增长率问题</a:t>
            </a:r>
          </a:p>
        </p:txBody>
      </p:sp>
      <p:sp>
        <p:nvSpPr>
          <p:cNvPr id="11615" name="yt_shape_11615"/>
          <p:cNvSpPr txBox="1"/>
          <p:nvPr/>
        </p:nvSpPr>
        <p:spPr>
          <a:xfrm>
            <a:off x="540119" y="220319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为了让学生养成热爱图书的习惯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某学校抽出一部分资金用于购买书籍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4_ea063"/>
              </a:rPr>
              <a:t>2021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年该学校用于购买图书的费用为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年用于购买图书的费用是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a738"/>
              </a:rPr>
              <a:t>求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年买书资金的平均增长率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616" name="yt_shape_11616"/>
          <p:cNvSpPr txBox="1"/>
          <p:nvPr/>
        </p:nvSpPr>
        <p:spPr>
          <a:xfrm>
            <a:off x="540000" y="3642759"/>
            <a:ext cx="792685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2021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年到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年该校购书费用的年平均增长率为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7200.</a:t>
            </a:r>
          </a:p>
        </p:txBody>
      </p:sp>
      <p:sp>
        <p:nvSpPr>
          <p:cNvPr id="11617" name="yt_shape_11617"/>
          <p:cNvSpPr txBox="1"/>
          <p:nvPr/>
        </p:nvSpPr>
        <p:spPr>
          <a:xfrm>
            <a:off x="540000" y="4602194"/>
            <a:ext cx="44980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舍去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618" name="yt_shape_11618"/>
          <p:cNvSpPr txBox="1"/>
          <p:nvPr/>
        </p:nvSpPr>
        <p:spPr>
          <a:xfrm>
            <a:off x="540000" y="5081497"/>
            <a:ext cx="777135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2021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年到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年该校购书费用的年平均增长率为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14027533640">
            <a:extLst>
              <a:ext uri="{FF2B5EF4-FFF2-40B4-BE49-F238E27FC236}">
                <a16:creationId xmlns:a16="http://schemas.microsoft.com/office/drawing/2014/main" id="{B30260F8-598A-FEB2-62D9-998E943992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63115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C2D11AB-1A3E-20DE-07B1-F77CCFFD383D}"/>
              </a:ext>
            </a:extLst>
          </p:cNvPr>
          <p:cNvSpPr txBox="1"/>
          <p:nvPr/>
        </p:nvSpPr>
        <p:spPr>
          <a:xfrm>
            <a:off x="449989" y="3595953"/>
            <a:ext cx="8030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年到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年该校购书费用的年平均增长率为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2A721F3-7E29-138C-5239-4DA9EE7D1E65}"/>
              </a:ext>
            </a:extLst>
          </p:cNvPr>
          <p:cNvSpPr txBox="1"/>
          <p:nvPr/>
        </p:nvSpPr>
        <p:spPr>
          <a:xfrm>
            <a:off x="449989" y="4071441"/>
            <a:ext cx="3483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7200.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E97DC3E-AF1F-7FD4-A9E4-555869929A6F}"/>
              </a:ext>
            </a:extLst>
          </p:cNvPr>
          <p:cNvSpPr txBox="1"/>
          <p:nvPr/>
        </p:nvSpPr>
        <p:spPr>
          <a:xfrm>
            <a:off x="449989" y="4555388"/>
            <a:ext cx="4634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CB8C5E6-C119-F917-E3A7-1B7F6688B453}"/>
              </a:ext>
            </a:extLst>
          </p:cNvPr>
          <p:cNvSpPr txBox="1"/>
          <p:nvPr/>
        </p:nvSpPr>
        <p:spPr>
          <a:xfrm>
            <a:off x="449989" y="5034691"/>
            <a:ext cx="7876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年到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年该校购书费用的年平均增长率为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9" name="yt_shape_11619"/>
          <p:cNvSpPr txBox="1"/>
          <p:nvPr/>
        </p:nvSpPr>
        <p:spPr>
          <a:xfrm>
            <a:off x="540000" y="900000"/>
            <a:ext cx="252793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循环问题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22" name="yt_shape_11622"/>
              <p:cNvSpPr txBox="1"/>
              <p:nvPr/>
            </p:nvSpPr>
            <p:spPr>
              <a:xfrm>
                <a:off x="540119" y="1395205"/>
                <a:ext cx="11492915" cy="515327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某市要组织一次篮球联赛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赛制为单循环形式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每两队之间都赛一场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397d2"/>
                  </a:rPr>
                  <a:t>计划安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场比赛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应邀请多少支球队参加比赛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设应邀请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支球队参加比赛，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依题意，得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不合题意，舍去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答：应邀请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支球队参加比赛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若某支球队参加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场后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因故不参与以后比赛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问实际共比赛多少场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答：实际共比赛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22" name="yt_shape_11622" descr="{&quot;rangeId&quot;: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492915" cy="5153270"/>
              </a:xfrm>
              <a:prstGeom prst="rect">
                <a:avLst/>
              </a:prstGeom>
              <a:blipFill>
                <a:blip r:embed="rId2"/>
                <a:stretch>
                  <a:fillRect l="-1645" t="-1065" b="-27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027533713" title="H_25.973701">
            <a:extLst>
              <a:ext uri="{FF2B5EF4-FFF2-40B4-BE49-F238E27FC236}">
                <a16:creationId xmlns:a16="http://schemas.microsoft.com/office/drawing/2014/main" id="{E391F891-4109-19ED-FCA5-FE3EED86E8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EEDAB26-6E5D-F04D-9E9C-D784DBF04202}"/>
              </a:ext>
            </a:extLst>
          </p:cNvPr>
          <p:cNvSpPr txBox="1"/>
          <p:nvPr/>
        </p:nvSpPr>
        <p:spPr>
          <a:xfrm>
            <a:off x="450108" y="2774863"/>
            <a:ext cx="543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设应邀请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支球队参加比赛，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0D81633-2648-6C66-41B4-43165BA41ACE}"/>
                  </a:ext>
                </a:extLst>
              </p:cNvPr>
              <p:cNvSpPr txBox="1"/>
              <p:nvPr/>
            </p:nvSpPr>
            <p:spPr>
              <a:xfrm>
                <a:off x="450108" y="3250351"/>
                <a:ext cx="43218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依题意，得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4, 'mathAnswerShape': 1}">
                <a:extLst>
                  <a:ext uri="{FF2B5EF4-FFF2-40B4-BE49-F238E27FC236}">
                    <a16:creationId xmlns:a16="http://schemas.microsoft.com/office/drawing/2014/main" id="{B0D81633-2648-6C66-41B4-43165BA41A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50351"/>
                <a:ext cx="4321873" cy="765061"/>
              </a:xfrm>
              <a:prstGeom prst="rect">
                <a:avLst/>
              </a:prstGeom>
              <a:blipFill>
                <a:blip r:embed="rId4"/>
                <a:stretch>
                  <a:fillRect l="-2257" r="-211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9E3431C-1A53-6789-4FEA-1C108FCD3757}"/>
              </a:ext>
            </a:extLst>
          </p:cNvPr>
          <p:cNvSpPr txBox="1"/>
          <p:nvPr/>
        </p:nvSpPr>
        <p:spPr>
          <a:xfrm>
            <a:off x="450108" y="3921800"/>
            <a:ext cx="5593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不合题意，舍去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2D37EA2-0813-A685-0C23-322366A970CE}"/>
              </a:ext>
            </a:extLst>
          </p:cNvPr>
          <p:cNvSpPr txBox="1"/>
          <p:nvPr/>
        </p:nvSpPr>
        <p:spPr>
          <a:xfrm>
            <a:off x="450108" y="4397288"/>
            <a:ext cx="4066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答：应邀请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支球队参加比赛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FFAF0C3-AAAA-0843-DF04-68DD4593F4EE}"/>
                  </a:ext>
                </a:extLst>
              </p:cNvPr>
              <p:cNvSpPr txBox="1"/>
              <p:nvPr/>
            </p:nvSpPr>
            <p:spPr>
              <a:xfrm>
                <a:off x="450108" y="5348264"/>
                <a:ext cx="4120261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4, 'mathAnswerShape': 1}">
                <a:extLst>
                  <a:ext uri="{FF2B5EF4-FFF2-40B4-BE49-F238E27FC236}">
                    <a16:creationId xmlns:a16="http://schemas.microsoft.com/office/drawing/2014/main" id="{EFFAF0C3-AAAA-0843-DF04-68DD4593F4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348264"/>
                <a:ext cx="4120261" cy="772808"/>
              </a:xfrm>
              <a:prstGeom prst="rect">
                <a:avLst/>
              </a:prstGeom>
              <a:blipFill>
                <a:blip r:embed="rId5"/>
                <a:stretch>
                  <a:fillRect l="-2367" r="-2367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D7F9ED08-7306-B4A7-FADC-E6BFACFE5685}"/>
              </a:ext>
            </a:extLst>
          </p:cNvPr>
          <p:cNvSpPr txBox="1"/>
          <p:nvPr/>
        </p:nvSpPr>
        <p:spPr>
          <a:xfrm>
            <a:off x="450108" y="6027460"/>
            <a:ext cx="2999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答：实际共比赛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8" name="yt_shape_11628"/>
          <p:cNvSpPr txBox="1"/>
          <p:nvPr/>
        </p:nvSpPr>
        <p:spPr>
          <a:xfrm>
            <a:off x="540000" y="900198"/>
            <a:ext cx="2527936" cy="38786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数字问题</a:t>
            </a:r>
          </a:p>
        </p:txBody>
      </p:sp>
      <p:sp>
        <p:nvSpPr>
          <p:cNvPr id="11629" name="yt_shape_11629"/>
          <p:cNvSpPr txBox="1"/>
          <p:nvPr/>
        </p:nvSpPr>
        <p:spPr>
          <a:xfrm>
            <a:off x="540119" y="1338861"/>
            <a:ext cx="11492915" cy="116916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湘潭县凤凰中学月考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在某月月历表上可以用一个方框圈出四个数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7034"/>
              </a:rPr>
              <a:t>如图所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若圈出的四个数中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最小数与最大数的乘积为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求这个最小数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77c4"/>
              </a:rPr>
              <a:t>请用方程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知识解答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1630" name="yt_image_1163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7004" y="2558828"/>
            <a:ext cx="2657991" cy="1881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32" name="yt_shape_11632"/>
          <p:cNvSpPr txBox="1"/>
          <p:nvPr/>
        </p:nvSpPr>
        <p:spPr>
          <a:xfrm>
            <a:off x="540000" y="4491006"/>
            <a:ext cx="5850961" cy="1185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解：设这个最小数为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，则最大数为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依题意，得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整理，得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p:sp>
        <p:nvSpPr>
          <p:cNvPr id="2" name="yt_shape_11633">
            <a:extLst>
              <a:ext uri="{FF2B5EF4-FFF2-40B4-BE49-F238E27FC236}">
                <a16:creationId xmlns:a16="http://schemas.microsoft.com/office/drawing/2014/main" id="{DC2AB968-C22F-9E7C-4378-A86D9A5A2376}"/>
              </a:ext>
            </a:extLst>
          </p:cNvPr>
          <p:cNvSpPr txBox="1"/>
          <p:nvPr/>
        </p:nvSpPr>
        <p:spPr>
          <a:xfrm>
            <a:off x="540119" y="5727452"/>
            <a:ext cx="5729132" cy="3731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不合题意，舍去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yt_shape_11634">
            <a:extLst>
              <a:ext uri="{FF2B5EF4-FFF2-40B4-BE49-F238E27FC236}">
                <a16:creationId xmlns:a16="http://schemas.microsoft.com/office/drawing/2014/main" id="{4E072D69-458C-1A81-D03E-64C4805F34AA}"/>
              </a:ext>
            </a:extLst>
          </p:cNvPr>
          <p:cNvSpPr txBox="1"/>
          <p:nvPr/>
        </p:nvSpPr>
        <p:spPr>
          <a:xfrm>
            <a:off x="540119" y="6151367"/>
            <a:ext cx="2693045" cy="3731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答：这个最小数为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</a:p>
        </p:txBody>
      </p:sp>
      <p:pic>
        <p:nvPicPr>
          <p:cNvPr id="5" name="yt_shape_1714027533788">
            <a:extLst>
              <a:ext uri="{FF2B5EF4-FFF2-40B4-BE49-F238E27FC236}">
                <a16:creationId xmlns:a16="http://schemas.microsoft.com/office/drawing/2014/main" id="{5BDC0863-D5D4-B382-F507-8707A8722B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27321"/>
            <a:ext cx="979677" cy="329866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7DFDE51-EBAF-0DA1-2C29-C4B114718732}"/>
              </a:ext>
            </a:extLst>
          </p:cNvPr>
          <p:cNvSpPr txBox="1"/>
          <p:nvPr/>
        </p:nvSpPr>
        <p:spPr>
          <a:xfrm>
            <a:off x="449989" y="4444200"/>
            <a:ext cx="597446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解：设这个最小数为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，则最大数为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3E9AACE-68FD-E009-51C3-53A00EFB1E9E}"/>
              </a:ext>
            </a:extLst>
          </p:cNvPr>
          <p:cNvSpPr txBox="1"/>
          <p:nvPr/>
        </p:nvSpPr>
        <p:spPr>
          <a:xfrm>
            <a:off x="449989" y="4846536"/>
            <a:ext cx="414566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依题意，得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4F46FDC-620F-3DBB-7AEA-552208F4742C}"/>
              </a:ext>
            </a:extLst>
          </p:cNvPr>
          <p:cNvSpPr txBox="1"/>
          <p:nvPr/>
        </p:nvSpPr>
        <p:spPr>
          <a:xfrm>
            <a:off x="449989" y="5248872"/>
            <a:ext cx="3742436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整理，得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4C58E7D-10B6-96E4-0AD6-79F19E32754E}"/>
              </a:ext>
            </a:extLst>
          </p:cNvPr>
          <p:cNvSpPr txBox="1"/>
          <p:nvPr/>
        </p:nvSpPr>
        <p:spPr>
          <a:xfrm>
            <a:off x="450108" y="5680646"/>
            <a:ext cx="5853811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不合题意，舍去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58C6E03-ED4E-7821-D469-BED21AFA7888}"/>
              </a:ext>
            </a:extLst>
          </p:cNvPr>
          <p:cNvSpPr txBox="1"/>
          <p:nvPr/>
        </p:nvSpPr>
        <p:spPr>
          <a:xfrm>
            <a:off x="450108" y="6104561"/>
            <a:ext cx="2847086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答：这个最小数为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5" name="yt_shape_11635"/>
          <p:cNvSpPr txBox="1"/>
          <p:nvPr/>
        </p:nvSpPr>
        <p:spPr>
          <a:xfrm>
            <a:off x="540000" y="955960"/>
            <a:ext cx="76944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读诗词解题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算出周瑜去世时的年龄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1636" name="yt_shape_11636"/>
          <p:cNvSpPr txBox="1"/>
          <p:nvPr/>
        </p:nvSpPr>
        <p:spPr>
          <a:xfrm>
            <a:off x="2023804" y="1435263"/>
            <a:ext cx="8144391" cy="194847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大江东去浪淘尽，千古风流数人物；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而立之年督东吴，早逝英年两位数；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</a:rPr>
              <a:t>十位恰小个位三，个位平方与寿符；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哪位学子算得快，多少年华属周瑜？</a:t>
            </a:r>
          </a:p>
        </p:txBody>
      </p:sp>
      <p:sp>
        <p:nvSpPr>
          <p:cNvPr id="11637" name="yt_shape_11637"/>
          <p:cNvSpPr txBox="1"/>
          <p:nvPr/>
        </p:nvSpPr>
        <p:spPr>
          <a:xfrm>
            <a:off x="540000" y="3434524"/>
            <a:ext cx="8390117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解：设周瑜去世时的年龄的个位数字为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，则十位数字为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根据题意，得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p:sp>
        <p:nvSpPr>
          <p:cNvPr id="11638" name="yt_shape_11638"/>
          <p:cNvSpPr txBox="1"/>
          <p:nvPr/>
        </p:nvSpPr>
        <p:spPr>
          <a:xfrm>
            <a:off x="540000" y="4874090"/>
            <a:ext cx="777296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解这个方程，得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时，周瑜去世时的年龄为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岁，不合题意，舍去；</a:t>
            </a:r>
          </a:p>
        </p:txBody>
      </p:sp>
      <p:sp>
        <p:nvSpPr>
          <p:cNvPr id="11639" name="yt_shape_11639"/>
          <p:cNvSpPr txBox="1"/>
          <p:nvPr/>
        </p:nvSpPr>
        <p:spPr>
          <a:xfrm>
            <a:off x="540000" y="5833525"/>
            <a:ext cx="106968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时，周瑜去世时的年龄为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岁，符合题意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答：周瑜去世时的年龄为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89B5661-5016-6AA9-FEE5-B60BD4838ED7}"/>
              </a:ext>
            </a:extLst>
          </p:cNvPr>
          <p:cNvSpPr txBox="1"/>
          <p:nvPr/>
        </p:nvSpPr>
        <p:spPr>
          <a:xfrm>
            <a:off x="449989" y="3387718"/>
            <a:ext cx="8489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解：设周瑜去世时的年龄的个位数字为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，则十位数字为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68C11B7-B3AB-84B5-7BD8-61FC6B452D26}"/>
              </a:ext>
            </a:extLst>
          </p:cNvPr>
          <p:cNvSpPr txBox="1"/>
          <p:nvPr/>
        </p:nvSpPr>
        <p:spPr>
          <a:xfrm>
            <a:off x="449989" y="3863206"/>
            <a:ext cx="4810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根据题意，得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813E7F1-A465-04C2-ECA7-6B8FB1A7D306}"/>
              </a:ext>
            </a:extLst>
          </p:cNvPr>
          <p:cNvSpPr txBox="1"/>
          <p:nvPr/>
        </p:nvSpPr>
        <p:spPr>
          <a:xfrm>
            <a:off x="449989" y="4338694"/>
            <a:ext cx="296913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3A09178-8335-EC8A-80E5-8679C83E0D03}"/>
              </a:ext>
            </a:extLst>
          </p:cNvPr>
          <p:cNvSpPr txBox="1"/>
          <p:nvPr/>
        </p:nvSpPr>
        <p:spPr>
          <a:xfrm>
            <a:off x="449989" y="4827284"/>
            <a:ext cx="4069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解这个方程，得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928F131-E5C9-21B5-106C-5B11FE90EFAF}"/>
              </a:ext>
            </a:extLst>
          </p:cNvPr>
          <p:cNvSpPr txBox="1"/>
          <p:nvPr/>
        </p:nvSpPr>
        <p:spPr>
          <a:xfrm>
            <a:off x="449989" y="5302772"/>
            <a:ext cx="7877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时，周瑜去世时的年龄为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岁，不合题意，舍去；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EC31CFB-DE0E-0694-4227-FE388639C631}"/>
              </a:ext>
            </a:extLst>
          </p:cNvPr>
          <p:cNvSpPr txBox="1"/>
          <p:nvPr/>
        </p:nvSpPr>
        <p:spPr>
          <a:xfrm>
            <a:off x="449989" y="5786719"/>
            <a:ext cx="10773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时，周瑜去世时的年龄为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岁，符合题意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答：周瑜去世时的年龄为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0" name="yt_shape_11640"/>
          <p:cNvSpPr txBox="1"/>
          <p:nvPr/>
        </p:nvSpPr>
        <p:spPr>
          <a:xfrm>
            <a:off x="551265" y="845563"/>
            <a:ext cx="252793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销售问题</a:t>
            </a:r>
          </a:p>
        </p:txBody>
      </p:sp>
      <p:sp>
        <p:nvSpPr>
          <p:cNvPr id="11641" name="yt_shape_11641"/>
          <p:cNvSpPr txBox="1"/>
          <p:nvPr/>
        </p:nvSpPr>
        <p:spPr>
          <a:xfrm>
            <a:off x="551384" y="1340768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解应用题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端午节期间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某水果超市调查某种水果的销售情况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下面是调查员的对话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小王：该水果的进价是每千克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元；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小李：当销售价为每千克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元时，每天可售出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千克；若每千克降低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5_c3d4f"/>
              </a:rPr>
              <a:t>元，每天的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销售量将增加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千克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根据他们的对话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解决下面所给问题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超市每天要获得销售利润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a212"/>
              </a:rPr>
              <a:t>又要尽可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能让顾客得到实惠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求这种水果的销售价为每千克多少元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14027534104" title="H_25.973701">
            <a:extLst>
              <a:ext uri="{FF2B5EF4-FFF2-40B4-BE49-F238E27FC236}">
                <a16:creationId xmlns:a16="http://schemas.microsoft.com/office/drawing/2014/main" id="{F5FDAE8F-9B11-EF83-34DB-672E54BE99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265" y="900690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611F5E8-5B28-526B-6EE8-411482B8EDD8}"/>
              </a:ext>
            </a:extLst>
          </p:cNvPr>
          <p:cNvSpPr txBox="1"/>
          <p:nvPr/>
        </p:nvSpPr>
        <p:spPr>
          <a:xfrm>
            <a:off x="551265" y="3861048"/>
            <a:ext cx="8030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解：设每千克降低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元，超市每天可获得销售利润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1C382B2-62C8-D229-B9FF-244249F7A86A}"/>
                  </a:ext>
                </a:extLst>
              </p:cNvPr>
              <p:cNvSpPr txBox="1"/>
              <p:nvPr/>
            </p:nvSpPr>
            <p:spPr>
              <a:xfrm>
                <a:off x="551265" y="4129998"/>
                <a:ext cx="7348855" cy="7297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由题意，得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3640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1C382B2-62C8-D229-B9FF-244249F7A8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265" y="4129998"/>
                <a:ext cx="7348855" cy="729755"/>
              </a:xfrm>
              <a:prstGeom prst="rect">
                <a:avLst/>
              </a:prstGeom>
              <a:blipFill>
                <a:blip r:embed="rId3"/>
                <a:stretch>
                  <a:fillRect l="-1244" r="-13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B4A3AB4-F70A-E7F6-9EAF-F2595FAB0561}"/>
              </a:ext>
            </a:extLst>
          </p:cNvPr>
          <p:cNvSpPr txBox="1"/>
          <p:nvPr/>
        </p:nvSpPr>
        <p:spPr>
          <a:xfrm>
            <a:off x="551265" y="4659196"/>
            <a:ext cx="3894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整理，得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8E579A3-002B-6171-6D17-A26482621B3E}"/>
              </a:ext>
            </a:extLst>
          </p:cNvPr>
          <p:cNvSpPr txBox="1"/>
          <p:nvPr/>
        </p:nvSpPr>
        <p:spPr>
          <a:xfrm>
            <a:off x="551265" y="5024204"/>
            <a:ext cx="2240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CA4AEF0-4FD6-CCA4-7D1E-2462C5B16536}"/>
              </a:ext>
            </a:extLst>
          </p:cNvPr>
          <p:cNvSpPr txBox="1"/>
          <p:nvPr/>
        </p:nvSpPr>
        <p:spPr>
          <a:xfrm>
            <a:off x="551265" y="5443337"/>
            <a:ext cx="543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要尽可能让顾客得到实惠，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BFBD3E9-9FD3-71A1-1124-5335890F4C95}"/>
              </a:ext>
            </a:extLst>
          </p:cNvPr>
          <p:cNvSpPr txBox="1"/>
          <p:nvPr/>
        </p:nvSpPr>
        <p:spPr>
          <a:xfrm>
            <a:off x="551265" y="5808345"/>
            <a:ext cx="4980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销售价为每千克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1212355-9844-A3C4-BB84-5BE6C0853FE3}"/>
              </a:ext>
            </a:extLst>
          </p:cNvPr>
          <p:cNvSpPr txBox="1"/>
          <p:nvPr/>
        </p:nvSpPr>
        <p:spPr>
          <a:xfrm>
            <a:off x="551265" y="6209628"/>
            <a:ext cx="5133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答：这种水果的销售价为每千克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9" name="yt_shape_11649"/>
          <p:cNvSpPr txBox="1"/>
          <p:nvPr/>
        </p:nvSpPr>
        <p:spPr>
          <a:xfrm>
            <a:off x="551265" y="773555"/>
            <a:ext cx="252793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几何问题</a:t>
            </a:r>
          </a:p>
        </p:txBody>
      </p:sp>
      <p:sp>
        <p:nvSpPr>
          <p:cNvPr id="11650" name="yt_shape_11650"/>
          <p:cNvSpPr txBox="1"/>
          <p:nvPr/>
        </p:nvSpPr>
        <p:spPr>
          <a:xfrm>
            <a:off x="551384" y="126876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东营市中考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老李想用长为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的栅栏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再借助房屋的外墙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8f103"/>
              </a:rPr>
              <a:t>外墙足够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围成一个矩形羊圈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并在边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上留一个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宽的门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建在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bf1e"/>
              </a:rPr>
              <a:t>另用其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他材料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当羊圈的长和宽分别为多少米时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能围成一个面积为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640m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的羊圈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3" name="yt_shape_1714027534205" title="H_25.973701">
            <a:extLst>
              <a:ext uri="{FF2B5EF4-FFF2-40B4-BE49-F238E27FC236}">
                <a16:creationId xmlns:a16="http://schemas.microsoft.com/office/drawing/2014/main" id="{C6AA6472-1CF8-A044-09FE-7F5838A8BA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265" y="828682"/>
            <a:ext cx="979677" cy="329866"/>
          </a:xfrm>
          <a:prstGeom prst="rect">
            <a:avLst/>
          </a:prstGeom>
        </p:spPr>
      </p:pic>
      <p:sp>
        <p:nvSpPr>
          <p:cNvPr id="2" name="yt_shape_11652"/>
          <p:cNvSpPr txBox="1"/>
          <p:nvPr/>
        </p:nvSpPr>
        <p:spPr>
          <a:xfrm>
            <a:off x="525969" y="2780928"/>
            <a:ext cx="8569251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设矩形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，则边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f67ee"/>
              </a:rPr>
              <a:t>2</a:t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m.</a:t>
            </a:r>
          </a:p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根据题意，得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化简，得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</a:p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32.</a:t>
            </a:r>
          </a:p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答：当羊圈的长为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，宽为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，宽为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2_2746d"/>
              </a:rPr>
              <a:t>时，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能围成一个面积为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640m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的羊圈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653" name="yt_image_11653" title="H_80.7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51818" y="3640818"/>
            <a:ext cx="2887664" cy="102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1D8701E-535C-39E3-23BE-83E69D3EF5C7}"/>
              </a:ext>
            </a:extLst>
          </p:cNvPr>
          <p:cNvSpPr txBox="1"/>
          <p:nvPr/>
        </p:nvSpPr>
        <p:spPr>
          <a:xfrm>
            <a:off x="435958" y="2734122"/>
            <a:ext cx="843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设矩形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f67ee"/>
              </a:rPr>
              <a:t>2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22EDEDE-F205-67B6-D7E9-A1C0CE974344}"/>
              </a:ext>
            </a:extLst>
          </p:cNvPr>
          <p:cNvSpPr txBox="1"/>
          <p:nvPr/>
        </p:nvSpPr>
        <p:spPr>
          <a:xfrm>
            <a:off x="435958" y="3026161"/>
            <a:ext cx="2399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EF25004-E899-896D-6ED5-446949001C00}"/>
              </a:ext>
            </a:extLst>
          </p:cNvPr>
          <p:cNvSpPr txBox="1"/>
          <p:nvPr/>
        </p:nvSpPr>
        <p:spPr>
          <a:xfrm>
            <a:off x="435958" y="3429000"/>
            <a:ext cx="490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根据题意，得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1F01EF6-C0B4-7270-803B-F64177569DDC}"/>
              </a:ext>
            </a:extLst>
          </p:cNvPr>
          <p:cNvSpPr txBox="1"/>
          <p:nvPr/>
        </p:nvSpPr>
        <p:spPr>
          <a:xfrm>
            <a:off x="435958" y="3904488"/>
            <a:ext cx="4047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化简，得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BFFA668-2B31-5507-B9CC-3982F958ABF8}"/>
              </a:ext>
            </a:extLst>
          </p:cNvPr>
          <p:cNvSpPr txBox="1"/>
          <p:nvPr/>
        </p:nvSpPr>
        <p:spPr>
          <a:xfrm>
            <a:off x="435958" y="4379976"/>
            <a:ext cx="3186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C3DE2B8-A74E-5B35-2C73-D7AB3299E910}"/>
              </a:ext>
            </a:extLst>
          </p:cNvPr>
          <p:cNvSpPr txBox="1"/>
          <p:nvPr/>
        </p:nvSpPr>
        <p:spPr>
          <a:xfrm>
            <a:off x="435958" y="4855464"/>
            <a:ext cx="5060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E2BDDEA-8ADB-E340-29CC-A2A6708BCDC3}"/>
              </a:ext>
            </a:extLst>
          </p:cNvPr>
          <p:cNvSpPr txBox="1"/>
          <p:nvPr/>
        </p:nvSpPr>
        <p:spPr>
          <a:xfrm>
            <a:off x="435958" y="5330952"/>
            <a:ext cx="4831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7306729-791A-6F47-CE86-C3485C259165}"/>
              </a:ext>
            </a:extLst>
          </p:cNvPr>
          <p:cNvSpPr txBox="1"/>
          <p:nvPr/>
        </p:nvSpPr>
        <p:spPr>
          <a:xfrm>
            <a:off x="435958" y="5806440"/>
            <a:ext cx="8204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答：当羊圈的长为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，宽为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或长为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，宽为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2_2746d"/>
              </a:rPr>
              <a:t>时，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078F27B-7C88-2B2A-01B6-DD6786545419}"/>
              </a:ext>
            </a:extLst>
          </p:cNvPr>
          <p:cNvSpPr txBox="1"/>
          <p:nvPr/>
        </p:nvSpPr>
        <p:spPr>
          <a:xfrm>
            <a:off x="435958" y="6281928"/>
            <a:ext cx="4404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能围成一个面积为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640m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的羊圈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5" name="yt_shape_11655"/>
          <p:cNvSpPr txBox="1"/>
          <p:nvPr/>
        </p:nvSpPr>
        <p:spPr>
          <a:xfrm>
            <a:off x="536080" y="1876003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羊圈的面积能达到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650m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请你给出设计方案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如果不能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7022"/>
              </a:rPr>
              <a:t>请说明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不能，理由：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由题意，得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化简，得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一元二次方程没有实数根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羊圈的面积不能达到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650m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657" name="yt_image_11657" title="H_80.7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60296" y="2987802"/>
            <a:ext cx="2887664" cy="102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431558A-FBEE-B661-36E0-D50EACC4A6C4}"/>
              </a:ext>
            </a:extLst>
          </p:cNvPr>
          <p:cNvSpPr txBox="1"/>
          <p:nvPr/>
        </p:nvSpPr>
        <p:spPr>
          <a:xfrm>
            <a:off x="446069" y="2780173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不能，理由：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DC82988-DF1A-A78E-594A-0E4C38848EE6}"/>
              </a:ext>
            </a:extLst>
          </p:cNvPr>
          <p:cNvSpPr txBox="1"/>
          <p:nvPr/>
        </p:nvSpPr>
        <p:spPr>
          <a:xfrm>
            <a:off x="446069" y="3255661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由题意，得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CAF429A-6C83-1449-2F31-D30554D87B70}"/>
              </a:ext>
            </a:extLst>
          </p:cNvPr>
          <p:cNvSpPr txBox="1"/>
          <p:nvPr/>
        </p:nvSpPr>
        <p:spPr>
          <a:xfrm>
            <a:off x="446069" y="3731149"/>
            <a:ext cx="4047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化简，得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F57B448-3724-3A0A-5D71-6397E11747E2}"/>
              </a:ext>
            </a:extLst>
          </p:cNvPr>
          <p:cNvSpPr txBox="1"/>
          <p:nvPr/>
        </p:nvSpPr>
        <p:spPr>
          <a:xfrm>
            <a:off x="446069" y="4206637"/>
            <a:ext cx="4744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4933B70-276B-1F80-A429-77815C07835C}"/>
              </a:ext>
            </a:extLst>
          </p:cNvPr>
          <p:cNvSpPr txBox="1"/>
          <p:nvPr/>
        </p:nvSpPr>
        <p:spPr>
          <a:xfrm>
            <a:off x="446069" y="4682125"/>
            <a:ext cx="3913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一元二次方程没有实数根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F78849-5914-6160-C4C7-E8E4273567E9}"/>
              </a:ext>
            </a:extLst>
          </p:cNvPr>
          <p:cNvSpPr txBox="1"/>
          <p:nvPr/>
        </p:nvSpPr>
        <p:spPr>
          <a:xfrm>
            <a:off x="446069" y="5157613"/>
            <a:ext cx="4099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羊圈的面积不能达到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650m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9" name="yt_shape_11659"/>
          <p:cNvSpPr txBox="1"/>
          <p:nvPr/>
        </p:nvSpPr>
        <p:spPr>
          <a:xfrm>
            <a:off x="529443" y="934000"/>
            <a:ext cx="252793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函数问题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662"/>
              <p:cNvSpPr txBox="1"/>
              <p:nvPr/>
            </p:nvSpPr>
            <p:spPr>
              <a:xfrm>
                <a:off x="529562" y="1429205"/>
                <a:ext cx="11492915" cy="486037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情境题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某桶装水经营部每天的房租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人员工资等固定成本为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250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d8aac"/>
                  </a:rPr>
                  <a:t>每桶水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的进价是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规定销售单价不得高于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也不得低于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0b8e7"/>
                  </a:rPr>
                  <a:t>经调查发现日均销售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量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与销售单价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的函数图象如图所示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求日均销售量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与销售单价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的函数表达式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结合题图可设日均销售量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桶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与销售单价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的函数表达式为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ce218"/>
                  </a:rPr>
                  <a:t> </a:t>
                </a:r>
                <a:b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，根据题意，得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&amp;7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=250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=850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所以日均销售量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桶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与销售单价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的函数表达式为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850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6922c"/>
                  </a:rPr>
                  <a:t> </a:t>
                </a:r>
                <a:b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16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562" y="1429205"/>
                <a:ext cx="11492915" cy="4860370"/>
              </a:xfrm>
              <a:prstGeom prst="rect">
                <a:avLst/>
              </a:prstGeom>
              <a:blipFill>
                <a:blip r:embed="rId2"/>
                <a:stretch>
                  <a:fillRect l="-1645" t="-1003" b="-2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664" name="yt_image_11664" title="H_119.16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76320" y="4003890"/>
            <a:ext cx="2160240" cy="1260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14027534291" title="H_25.973701">
            <a:extLst>
              <a:ext uri="{FF2B5EF4-FFF2-40B4-BE49-F238E27FC236}">
                <a16:creationId xmlns:a16="http://schemas.microsoft.com/office/drawing/2014/main" id="{1CD70F58-F399-436E-86AC-273F5D1AC7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443" y="989127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614E6FD-D1DD-EC5E-9AEC-E216C712D1DF}"/>
              </a:ext>
            </a:extLst>
          </p:cNvPr>
          <p:cNvSpPr txBox="1"/>
          <p:nvPr/>
        </p:nvSpPr>
        <p:spPr>
          <a:xfrm>
            <a:off x="439551" y="3284351"/>
            <a:ext cx="11163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结合题图可设日均销售量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与销售单价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的函数表达式为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ce218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217DC34-6422-AC8F-2A1E-E210575394C0}"/>
              </a:ext>
            </a:extLst>
          </p:cNvPr>
          <p:cNvSpPr txBox="1"/>
          <p:nvPr/>
        </p:nvSpPr>
        <p:spPr>
          <a:xfrm>
            <a:off x="439551" y="3759839"/>
            <a:ext cx="4833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，根据题意，得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069F281-4C33-9C45-936B-666B690B5FA2}"/>
                  </a:ext>
                </a:extLst>
              </p:cNvPr>
              <p:cNvSpPr txBox="1"/>
              <p:nvPr/>
            </p:nvSpPr>
            <p:spPr>
              <a:xfrm>
                <a:off x="439551" y="4235327"/>
                <a:ext cx="4757610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&amp;7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=250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=850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069F281-4C33-9C45-936B-666B690B5F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551" y="4235327"/>
                <a:ext cx="4757610" cy="115418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F53A5800-35BE-7F63-8F78-D98A8F95E982}"/>
              </a:ext>
            </a:extLst>
          </p:cNvPr>
          <p:cNvSpPr txBox="1"/>
          <p:nvPr/>
        </p:nvSpPr>
        <p:spPr>
          <a:xfrm>
            <a:off x="439551" y="5295904"/>
            <a:ext cx="112893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所以日均销售量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与销售单价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的函数表达式为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6922c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09C9376-4980-0F89-066D-45463293F87E}"/>
              </a:ext>
            </a:extLst>
          </p:cNvPr>
          <p:cNvSpPr txBox="1"/>
          <p:nvPr/>
        </p:nvSpPr>
        <p:spPr>
          <a:xfrm>
            <a:off x="439551" y="5771392"/>
            <a:ext cx="13532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6" name="yt_shape_11666"/>
          <p:cNvSpPr txBox="1"/>
          <p:nvPr/>
        </p:nvSpPr>
        <p:spPr>
          <a:xfrm>
            <a:off x="540119" y="110575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若该经营部希望日均获利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请你根据以上信息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febad"/>
              </a:rPr>
              <a:t>就该桶装水的销售单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价或销售数量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提出一个用一元二次方程解决的问题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并写出解答过程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yt_shape_11667"/>
          <p:cNvSpPr txBox="1"/>
          <p:nvPr/>
        </p:nvSpPr>
        <p:spPr>
          <a:xfrm>
            <a:off x="540119" y="2217553"/>
            <a:ext cx="848288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问题：若该经营部希望日均获利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7_9563f"/>
              </a:rPr>
              <a:t>元，那么应日均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销售多少桶水？</a:t>
            </a:r>
          </a:p>
        </p:txBody>
      </p:sp>
      <p:pic>
        <p:nvPicPr>
          <p:cNvPr id="11668" name="yt_image_11668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43065" y="3122490"/>
            <a:ext cx="2593114" cy="151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70" name="yt_shape_11670"/>
          <p:cNvSpPr txBox="1"/>
          <p:nvPr/>
        </p:nvSpPr>
        <p:spPr>
          <a:xfrm>
            <a:off x="540000" y="3781339"/>
            <a:ext cx="83131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解答：根据题意，得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p:sp>
        <p:nvSpPr>
          <p:cNvPr id="11671" name="yt_shape_11671"/>
          <p:cNvSpPr txBox="1"/>
          <p:nvPr/>
        </p:nvSpPr>
        <p:spPr>
          <a:xfrm>
            <a:off x="540000" y="4260642"/>
            <a:ext cx="556242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不合题意，舍去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672" name="yt_shape_11672"/>
          <p:cNvSpPr txBox="1"/>
          <p:nvPr/>
        </p:nvSpPr>
        <p:spPr>
          <a:xfrm>
            <a:off x="540119" y="5220077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答：若该经营部希望日均获利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1350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元，那么应日均销售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桶水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5_f2bd5"/>
              </a:rPr>
              <a:t>所提问题不</a:t>
            </a:r>
            <a:b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唯一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25CD220-78A9-0425-B59C-70D2C8CDAD05}"/>
              </a:ext>
            </a:extLst>
          </p:cNvPr>
          <p:cNvSpPr txBox="1"/>
          <p:nvPr/>
        </p:nvSpPr>
        <p:spPr>
          <a:xfrm>
            <a:off x="450108" y="2170747"/>
            <a:ext cx="8630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问题：若该经营部希望日均获利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7_9563f"/>
              </a:rPr>
              <a:t>元，那么应日均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2253E6-D8BF-9E73-9AA0-BC943DE11C13}"/>
              </a:ext>
            </a:extLst>
          </p:cNvPr>
          <p:cNvSpPr txBox="1"/>
          <p:nvPr/>
        </p:nvSpPr>
        <p:spPr>
          <a:xfrm>
            <a:off x="450108" y="2646235"/>
            <a:ext cx="2313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销售多少桶水？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80DEB16-007B-107E-136D-A5091C079C64}"/>
              </a:ext>
            </a:extLst>
          </p:cNvPr>
          <p:cNvSpPr txBox="1"/>
          <p:nvPr/>
        </p:nvSpPr>
        <p:spPr>
          <a:xfrm>
            <a:off x="449989" y="3734533"/>
            <a:ext cx="84128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解答：根据题意，得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E98B232-D6D4-DAED-1F4C-50FC7704E4D3}"/>
              </a:ext>
            </a:extLst>
          </p:cNvPr>
          <p:cNvSpPr txBox="1"/>
          <p:nvPr/>
        </p:nvSpPr>
        <p:spPr>
          <a:xfrm>
            <a:off x="449989" y="4213836"/>
            <a:ext cx="5549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不合题意，舍去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EDC0A7F-C68D-F8B4-7701-265DFD81FEDF}"/>
              </a:ext>
            </a:extLst>
          </p:cNvPr>
          <p:cNvSpPr txBox="1"/>
          <p:nvPr/>
        </p:nvSpPr>
        <p:spPr>
          <a:xfrm>
            <a:off x="449989" y="4689324"/>
            <a:ext cx="56887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AD8BAF1-E2E7-B965-6D3E-5584A3F8EC16}"/>
              </a:ext>
            </a:extLst>
          </p:cNvPr>
          <p:cNvSpPr txBox="1"/>
          <p:nvPr/>
        </p:nvSpPr>
        <p:spPr>
          <a:xfrm>
            <a:off x="450108" y="5173271"/>
            <a:ext cx="11278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答：若该经营部希望日均获利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1350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元，那么应日均销售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桶水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5_f2bd5"/>
              </a:rPr>
              <a:t>所提问题不</a:t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C127A9F-06C6-B868-6156-E21EC6182FDD}"/>
              </a:ext>
            </a:extLst>
          </p:cNvPr>
          <p:cNvSpPr txBox="1"/>
          <p:nvPr/>
        </p:nvSpPr>
        <p:spPr>
          <a:xfrm>
            <a:off x="450108" y="5648759"/>
            <a:ext cx="115163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唯一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2263</Words>
  <Application>Microsoft Office PowerPoint</Application>
  <PresentationFormat>宽屏</PresentationFormat>
  <Paragraphs>130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2024-04-25T06:40:28Z</dcterms:created>
  <dcterms:modified xsi:type="dcterms:W3CDTF">2024-04-25T08:09:19Z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