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0" r:id="rId8"/>
    <p:sldId id="311" r:id="rId9"/>
    <p:sldId id="312" r:id="rId10"/>
    <p:sldId id="314" r:id="rId11"/>
    <p:sldId id="321" r:id="rId12"/>
    <p:sldId id="326" r:id="rId13"/>
    <p:sldId id="323" r:id="rId14"/>
    <p:sldId id="327" r:id="rId15"/>
    <p:sldId id="324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08" name="yt_image_12208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077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0" name="yt_shape_12210"/>
          <p:cNvSpPr txBox="1"/>
          <p:nvPr/>
        </p:nvSpPr>
        <p:spPr>
          <a:xfrm>
            <a:off x="540000" y="2232941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两角分别相等的两个三角形相似</a:t>
            </a:r>
          </a:p>
        </p:txBody>
      </p:sp>
      <p:sp>
        <p:nvSpPr>
          <p:cNvPr id="12211" name="yt_shape_12211"/>
          <p:cNvSpPr txBox="1"/>
          <p:nvPr/>
        </p:nvSpPr>
        <p:spPr>
          <a:xfrm>
            <a:off x="540000" y="2728146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如图所示的三个三角形中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3" name="yt_table_1221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483414"/>
              </p:ext>
            </p:extLst>
          </p:nvPr>
        </p:nvGraphicFramePr>
        <p:xfrm>
          <a:off x="540047" y="4616457"/>
          <a:ext cx="77235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392906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pic>
        <p:nvPicPr>
          <p:cNvPr id="12212" name="yt_image_12212_skip" title="H_110.9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6442" y="3207449"/>
            <a:ext cx="473771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18400" title="H_26.259764">
            <a:extLst>
              <a:ext uri="{FF2B5EF4-FFF2-40B4-BE49-F238E27FC236}">
                <a16:creationId xmlns:a16="http://schemas.microsoft.com/office/drawing/2014/main" id="{F17A484B-3BF2-CDCF-48E1-23BCF3510E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8625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087A4A-CEC9-5703-572B-9ACE3DCF3771}"/>
              </a:ext>
            </a:extLst>
          </p:cNvPr>
          <p:cNvSpPr txBox="1"/>
          <p:nvPr/>
        </p:nvSpPr>
        <p:spPr>
          <a:xfrm>
            <a:off x="6241189" y="26813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61" name="yt_shape_12261"/>
              <p:cNvSpPr txBox="1"/>
              <p:nvPr/>
            </p:nvSpPr>
            <p:spPr>
              <a:xfrm>
                <a:off x="540119" y="926358"/>
                <a:ext cx="11111999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湘潭市第四中学月考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一张三角形纸片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cd4d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现将纸片折叠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那么折痕长等于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61" name="yt_shape_12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6358"/>
                <a:ext cx="11111999" cy="1126399"/>
              </a:xfrm>
              <a:prstGeom prst="rect">
                <a:avLst/>
              </a:prstGeom>
              <a:blipFill>
                <a:blip r:embed="rId2"/>
                <a:stretch>
                  <a:fillRect l="-1701" t="-4865" r="-1262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63" name="yt_image_12263" title="H_126.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0685" y="2255909"/>
            <a:ext cx="1470628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3F0220-C505-6B55-DA42-590D849FDA7E}"/>
                  </a:ext>
                </a:extLst>
              </p:cNvPr>
              <p:cNvSpPr txBox="1"/>
              <p:nvPr/>
            </p:nvSpPr>
            <p:spPr>
              <a:xfrm>
                <a:off x="9106746" y="1274090"/>
                <a:ext cx="789685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C43F0220-C505-6B55-DA42-590D849FD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6746" y="1274090"/>
                <a:ext cx="789685" cy="7336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8" name="yt_shape_12268"/>
          <p:cNvSpPr txBox="1"/>
          <p:nvPr/>
        </p:nvSpPr>
        <p:spPr>
          <a:xfrm>
            <a:off x="618727" y="1660477"/>
            <a:ext cx="609782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72014B-379F-104D-1255-58C5E240DFD2}"/>
              </a:ext>
            </a:extLst>
          </p:cNvPr>
          <p:cNvSpPr txBox="1"/>
          <p:nvPr/>
        </p:nvSpPr>
        <p:spPr>
          <a:xfrm>
            <a:off x="449989" y="1667476"/>
            <a:ext cx="341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19798D-29B2-2893-D16F-2261C46113F6}"/>
              </a:ext>
            </a:extLst>
          </p:cNvPr>
          <p:cNvSpPr txBox="1"/>
          <p:nvPr/>
        </p:nvSpPr>
        <p:spPr>
          <a:xfrm>
            <a:off x="497614" y="2142964"/>
            <a:ext cx="169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180A76-F75E-C193-0FF0-44D5E9937BFF}"/>
              </a:ext>
            </a:extLst>
          </p:cNvPr>
          <p:cNvSpPr txBox="1"/>
          <p:nvPr/>
        </p:nvSpPr>
        <p:spPr>
          <a:xfrm>
            <a:off x="449989" y="2618452"/>
            <a:ext cx="301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525C30-D872-666F-F861-054FC808805C}"/>
              </a:ext>
            </a:extLst>
          </p:cNvPr>
          <p:cNvSpPr txBox="1"/>
          <p:nvPr/>
        </p:nvSpPr>
        <p:spPr>
          <a:xfrm>
            <a:off x="449989" y="3093940"/>
            <a:ext cx="466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54EFA1-5071-B591-60D6-0FE27C0366DC}"/>
              </a:ext>
            </a:extLst>
          </p:cNvPr>
          <p:cNvSpPr txBox="1"/>
          <p:nvPr/>
        </p:nvSpPr>
        <p:spPr>
          <a:xfrm>
            <a:off x="449989" y="3569428"/>
            <a:ext cx="621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A4F0C7-3422-F3FC-161D-185285F7057C}"/>
              </a:ext>
            </a:extLst>
          </p:cNvPr>
          <p:cNvSpPr txBox="1"/>
          <p:nvPr/>
        </p:nvSpPr>
        <p:spPr>
          <a:xfrm>
            <a:off x="449989" y="4044916"/>
            <a:ext cx="507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BE6EEB-764E-89F3-1ED9-49AE71FF7633}"/>
              </a:ext>
            </a:extLst>
          </p:cNvPr>
          <p:cNvSpPr txBox="1"/>
          <p:nvPr/>
        </p:nvSpPr>
        <p:spPr>
          <a:xfrm>
            <a:off x="449989" y="452040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18CAF5-94FB-22FF-4BFE-EFB1DA874709}"/>
              </a:ext>
            </a:extLst>
          </p:cNvPr>
          <p:cNvSpPr txBox="1"/>
          <p:nvPr/>
        </p:nvSpPr>
        <p:spPr>
          <a:xfrm>
            <a:off x="449989" y="4995892"/>
            <a:ext cx="2943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65" name="yt_shape_12265"/>
          <p:cNvSpPr txBox="1"/>
          <p:nvPr/>
        </p:nvSpPr>
        <p:spPr>
          <a:xfrm>
            <a:off x="497614" y="8064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c6b6"/>
              </a:rPr>
              <a:t>边上的一个动点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66" name="yt_image_12266" title="H_99.2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688916"/>
            <a:ext cx="214487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9" name="yt_shape_12269"/>
          <p:cNvSpPr txBox="1"/>
          <p:nvPr/>
        </p:nvSpPr>
        <p:spPr>
          <a:xfrm>
            <a:off x="540000" y="1399589"/>
            <a:ext cx="976389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是斜边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上的高，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为公共角，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72" name="yt_image_12272" title="H_95.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712" y="2510559"/>
            <a:ext cx="2083287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4AEC76-454C-287E-F75A-77663AF8F172}"/>
              </a:ext>
            </a:extLst>
          </p:cNvPr>
          <p:cNvSpPr txBox="1"/>
          <p:nvPr/>
        </p:nvSpPr>
        <p:spPr>
          <a:xfrm>
            <a:off x="449989" y="2303759"/>
            <a:ext cx="5280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是斜边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D8E3BD-5F23-86F9-9BDA-2235D7EF3918}"/>
              </a:ext>
            </a:extLst>
          </p:cNvPr>
          <p:cNvSpPr txBox="1"/>
          <p:nvPr/>
        </p:nvSpPr>
        <p:spPr>
          <a:xfrm>
            <a:off x="449989" y="2779247"/>
            <a:ext cx="251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586C3C-6375-91D1-FC0B-798CFB777630}"/>
              </a:ext>
            </a:extLst>
          </p:cNvPr>
          <p:cNvSpPr txBox="1"/>
          <p:nvPr/>
        </p:nvSpPr>
        <p:spPr>
          <a:xfrm>
            <a:off x="449989" y="3254735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6E7D95-AB34-20B9-02CF-05442122C4C2}"/>
              </a:ext>
            </a:extLst>
          </p:cNvPr>
          <p:cNvSpPr txBox="1"/>
          <p:nvPr/>
        </p:nvSpPr>
        <p:spPr>
          <a:xfrm>
            <a:off x="449989" y="3730223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1B2958-8315-69B1-CB83-188BE497749E}"/>
              </a:ext>
            </a:extLst>
          </p:cNvPr>
          <p:cNvSpPr txBox="1"/>
          <p:nvPr/>
        </p:nvSpPr>
        <p:spPr>
          <a:xfrm>
            <a:off x="449989" y="4205712"/>
            <a:ext cx="2899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为公共角，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B9F716-4DA4-6F63-C921-BBF9EF16028C}"/>
              </a:ext>
            </a:extLst>
          </p:cNvPr>
          <p:cNvSpPr txBox="1"/>
          <p:nvPr/>
        </p:nvSpPr>
        <p:spPr>
          <a:xfrm>
            <a:off x="449989" y="4681199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275"/>
              <p:cNvSpPr txBox="1"/>
              <p:nvPr/>
            </p:nvSpPr>
            <p:spPr>
              <a:xfrm>
                <a:off x="540000" y="3000352"/>
                <a:ext cx="5371663" cy="2275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275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0352"/>
                <a:ext cx="5371663" cy="2275751"/>
              </a:xfrm>
              <a:prstGeom prst="rect">
                <a:avLst/>
              </a:prstGeom>
              <a:blipFill>
                <a:blip r:embed="rId2"/>
                <a:stretch>
                  <a:fillRect l="-3519" t="-2139" r="-2497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77" name="yt_image_12277" title="H_95.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8712" y="3000352"/>
            <a:ext cx="2083287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2F664D-3205-784E-9C89-5475DC73FFD6}"/>
              </a:ext>
            </a:extLst>
          </p:cNvPr>
          <p:cNvSpPr txBox="1"/>
          <p:nvPr/>
        </p:nvSpPr>
        <p:spPr>
          <a:xfrm>
            <a:off x="449989" y="2953546"/>
            <a:ext cx="549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1DD41F-9B2B-B8AC-9FF6-58CBA24F252C}"/>
                  </a:ext>
                </a:extLst>
              </p:cNvPr>
              <p:cNvSpPr txBox="1"/>
              <p:nvPr/>
            </p:nvSpPr>
            <p:spPr>
              <a:xfrm>
                <a:off x="449989" y="3429034"/>
                <a:ext cx="190055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}">
                <a:extLst>
                  <a:ext uri="{FF2B5EF4-FFF2-40B4-BE49-F238E27FC236}">
                    <a16:creationId xmlns:a16="http://schemas.microsoft.com/office/drawing/2014/main" id="{191DD41F-9B2B-B8AC-9FF6-58CBA24F25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034"/>
                <a:ext cx="1900556" cy="771792"/>
              </a:xfrm>
              <a:prstGeom prst="rect">
                <a:avLst/>
              </a:prstGeom>
              <a:blipFill>
                <a:blip r:embed="rId4"/>
                <a:stretch>
                  <a:fillRect l="-5128" r="-480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636A19-840F-2264-9243-2A1AE2FD52C7}"/>
                  </a:ext>
                </a:extLst>
              </p:cNvPr>
              <p:cNvSpPr txBox="1"/>
              <p:nvPr/>
            </p:nvSpPr>
            <p:spPr>
              <a:xfrm>
                <a:off x="449989" y="4107214"/>
                <a:ext cx="185712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}">
                <a:extLst>
                  <a:ext uri="{FF2B5EF4-FFF2-40B4-BE49-F238E27FC236}">
                    <a16:creationId xmlns:a16="http://schemas.microsoft.com/office/drawing/2014/main" id="{D2636A19-840F-2264-9243-2A1AE2FD52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7214"/>
                <a:ext cx="1857122" cy="769316"/>
              </a:xfrm>
              <a:prstGeom prst="rect">
                <a:avLst/>
              </a:prstGeom>
              <a:blipFill>
                <a:blip r:embed="rId5"/>
                <a:stretch>
                  <a:fillRect l="-5263" r="-526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715F6AD-6533-A22A-6BE6-CC27BF254B22}"/>
              </a:ext>
            </a:extLst>
          </p:cNvPr>
          <p:cNvSpPr txBox="1"/>
          <p:nvPr/>
        </p:nvSpPr>
        <p:spPr>
          <a:xfrm>
            <a:off x="449989" y="4782919"/>
            <a:ext cx="17485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74" name="yt_shape_12274"/>
          <p:cNvSpPr txBox="1"/>
          <p:nvPr/>
        </p:nvSpPr>
        <p:spPr>
          <a:xfrm>
            <a:off x="449989" y="2087982"/>
            <a:ext cx="52370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0" name="yt_shape_12280"/>
          <p:cNvSpPr txBox="1"/>
          <p:nvPr/>
        </p:nvSpPr>
        <p:spPr>
          <a:xfrm>
            <a:off x="540000" y="69269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79" name="yt_image_1227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9269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2" name="yt_shape_12282"/>
          <p:cNvSpPr txBox="1"/>
          <p:nvPr/>
        </p:nvSpPr>
        <p:spPr>
          <a:xfrm>
            <a:off x="540120" y="120584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永州一中模拟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3acb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76c9"/>
              </a:rPr>
              <a:t>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那么经过几秒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5fe"/>
              </a:rPr>
              <a:t>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顶点的三角形与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283" name="yt_image_12283" title="H_111.4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0095" y="3046652"/>
            <a:ext cx="1908522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5" name="yt_shape_12285"/>
          <p:cNvSpPr txBox="1"/>
          <p:nvPr/>
        </p:nvSpPr>
        <p:spPr>
          <a:xfrm>
            <a:off x="540119" y="262342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解：设经过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为顶点的三角形与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相似，则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82cec"/>
              </a:rPr>
              <a:t> </a:t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9F56B1-9BE1-F59F-6457-A070762FF64D}"/>
              </a:ext>
            </a:extLst>
          </p:cNvPr>
          <p:cNvSpPr txBox="1"/>
          <p:nvPr/>
        </p:nvSpPr>
        <p:spPr>
          <a:xfrm>
            <a:off x="450108" y="2576617"/>
            <a:ext cx="11102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解：设经过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为顶点的三角形与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相似，则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82cec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3E548A-7D0A-4E1D-C712-E351195048F9}"/>
              </a:ext>
            </a:extLst>
          </p:cNvPr>
          <p:cNvSpPr txBox="1"/>
          <p:nvPr/>
        </p:nvSpPr>
        <p:spPr>
          <a:xfrm>
            <a:off x="450108" y="2852936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0F4C62-744F-4140-F3ED-1DE1355FA685}"/>
              </a:ext>
            </a:extLst>
          </p:cNvPr>
          <p:cNvSpPr txBox="1"/>
          <p:nvPr/>
        </p:nvSpPr>
        <p:spPr>
          <a:xfrm>
            <a:off x="450108" y="3140968"/>
            <a:ext cx="4132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286" name="yt_shape_12286"/>
              <p:cNvSpPr txBox="1"/>
              <p:nvPr/>
            </p:nvSpPr>
            <p:spPr>
              <a:xfrm>
                <a:off x="540119" y="3547814"/>
                <a:ext cx="6043321" cy="18058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86" name="yt_shape_12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47814"/>
                <a:ext cx="6043321" cy="1805879"/>
              </a:xfrm>
              <a:prstGeom prst="rect">
                <a:avLst/>
              </a:prstGeom>
              <a:blipFill>
                <a:blip r:embed="rId4"/>
                <a:stretch>
                  <a:fillRect l="-3128" t="-3041" r="-908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7883459-49FA-AC2B-33FF-496D1B555C52}"/>
              </a:ext>
            </a:extLst>
          </p:cNvPr>
          <p:cNvSpPr txBox="1"/>
          <p:nvPr/>
        </p:nvSpPr>
        <p:spPr>
          <a:xfrm>
            <a:off x="450108" y="3501008"/>
            <a:ext cx="616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4B5532-0BF7-19DA-C303-4DD42A15DC7C}"/>
                  </a:ext>
                </a:extLst>
              </p:cNvPr>
              <p:cNvSpPr txBox="1"/>
              <p:nvPr/>
            </p:nvSpPr>
            <p:spPr>
              <a:xfrm>
                <a:off x="450108" y="3789040"/>
                <a:ext cx="370027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4B5532-0BF7-19DA-C303-4DD42A15D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89040"/>
                <a:ext cx="3700272" cy="772110"/>
              </a:xfrm>
              <a:prstGeom prst="rect">
                <a:avLst/>
              </a:prstGeom>
              <a:blipFill>
                <a:blip r:embed="rId5"/>
                <a:stretch>
                  <a:fillRect l="-2636" r="-247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AF6255-37BB-AFD6-9FCC-CCCAA7B1429A}"/>
                  </a:ext>
                </a:extLst>
              </p:cNvPr>
              <p:cNvSpPr txBox="1"/>
              <p:nvPr/>
            </p:nvSpPr>
            <p:spPr>
              <a:xfrm>
                <a:off x="450108" y="4365104"/>
                <a:ext cx="1753298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AF6255-37BB-AFD6-9FCC-CCCAA7B142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5104"/>
                <a:ext cx="1753298" cy="728040"/>
              </a:xfrm>
              <a:prstGeom prst="rect">
                <a:avLst/>
              </a:prstGeom>
              <a:blipFill>
                <a:blip r:embed="rId6"/>
                <a:stretch>
                  <a:fillRect l="-5575" r="-557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E21C8FC-3686-80F1-3F06-662D3C25BECE}"/>
              </a:ext>
            </a:extLst>
          </p:cNvPr>
          <p:cNvSpPr txBox="1"/>
          <p:nvPr/>
        </p:nvSpPr>
        <p:spPr>
          <a:xfrm>
            <a:off x="450108" y="4941168"/>
            <a:ext cx="616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662056-FB45-5CA4-F814-1819652D2444}"/>
                  </a:ext>
                </a:extLst>
              </p:cNvPr>
              <p:cNvSpPr txBox="1"/>
              <p:nvPr/>
            </p:nvSpPr>
            <p:spPr>
              <a:xfrm>
                <a:off x="450108" y="5301208"/>
                <a:ext cx="369804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662056-FB45-5CA4-F814-1819652D2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01208"/>
                <a:ext cx="3698049" cy="772110"/>
              </a:xfrm>
              <a:prstGeom prst="rect">
                <a:avLst/>
              </a:prstGeom>
              <a:blipFill>
                <a:blip r:embed="rId7"/>
                <a:stretch>
                  <a:fillRect l="-2640" r="-2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C2F516D-781A-BEB2-DE8E-32B00BB7A666}"/>
              </a:ext>
            </a:extLst>
          </p:cNvPr>
          <p:cNvSpPr txBox="1"/>
          <p:nvPr/>
        </p:nvSpPr>
        <p:spPr>
          <a:xfrm>
            <a:off x="450108" y="5877272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929E816-CDC9-5B04-0BB5-2329E5624A9A}"/>
                  </a:ext>
                </a:extLst>
              </p:cNvPr>
              <p:cNvSpPr txBox="1"/>
              <p:nvPr/>
            </p:nvSpPr>
            <p:spPr>
              <a:xfrm>
                <a:off x="450108" y="6118545"/>
                <a:ext cx="837317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经过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为顶点的三角形与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929E816-CDC9-5B04-0BB5-2329E5624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18545"/>
                <a:ext cx="8373173" cy="766839"/>
              </a:xfrm>
              <a:prstGeom prst="rect">
                <a:avLst/>
              </a:prstGeom>
              <a:blipFill>
                <a:blip r:embed="rId8"/>
                <a:stretch>
                  <a:fillRect l="-1165" r="-1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yt_shape_12290"/>
          <p:cNvSpPr txBox="1"/>
          <p:nvPr/>
        </p:nvSpPr>
        <p:spPr>
          <a:xfrm>
            <a:off x="540119" y="2420888"/>
            <a:ext cx="11492915" cy="32851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由两组角分别相等判定两个三角形相似，其关键是找准对应角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7_65540"/>
              </a:rPr>
              <a:t>一般地，相等的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角是对应角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如：公共角、对顶角、同角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的余角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补角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8_fed70"/>
              </a:rPr>
              <a:t>、同弧所对的圆周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角等都是相等的角，解题时要注意挖掘题目中的隐含条件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9A6F4B1-E313-6D52-CA80-CA3A307C7C22}"/>
              </a:ext>
            </a:extLst>
          </p:cNvPr>
          <p:cNvSpPr/>
          <p:nvPr/>
        </p:nvSpPr>
        <p:spPr>
          <a:xfrm>
            <a:off x="479376" y="2348880"/>
            <a:ext cx="11305256" cy="20162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5" name="yt_shape_122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ed23"/>
              </a:rPr>
              <a:t>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不相似的三角形是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9" name="yt_table_1221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952142"/>
              </p:ext>
            </p:extLst>
          </p:nvPr>
        </p:nvGraphicFramePr>
        <p:xfrm>
          <a:off x="540047" y="1859435"/>
          <a:ext cx="5953761" cy="950976"/>
        </p:xfrm>
        <a:graphic>
          <a:graphicData uri="http://schemas.openxmlformats.org/drawingml/2006/table">
            <a:tbl>
              <a:tblPr/>
              <a:tblGrid>
                <a:gridCol w="4032886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920875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grpSp>
        <p:nvGrpSpPr>
          <p:cNvPr id="12216" name="yt_shape_12216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8667" y="1859435"/>
            <a:ext cx="1661182" cy="1816749"/>
            <a:chOff x="0" y="0"/>
            <a:chExt cx="1661182" cy="1816749"/>
          </a:xfrm>
        </p:grpSpPr>
        <p:pic>
          <p:nvPicPr>
            <p:cNvPr id="3" name="yt_image_1221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1182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8" name="yt_shape_12218"/>
            <p:cNvSpPr txBox="1"/>
            <p:nvPr/>
          </p:nvSpPr>
          <p:spPr>
            <a:xfrm>
              <a:off x="297310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221" name="yt_shape_12221"/>
          <p:cNvSpPr txBox="1"/>
          <p:nvPr/>
        </p:nvSpPr>
        <p:spPr>
          <a:xfrm>
            <a:off x="540119" y="37265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276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25" name="yt_table_12225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4078076"/>
                  </p:ext>
                </p:extLst>
              </p:nvPr>
            </p:nvGraphicFramePr>
            <p:xfrm>
              <a:off x="540047" y="4686006"/>
              <a:ext cx="7133591" cy="6400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225" name="yt_table_12225_skip" descr="{&quot;rangeId&quot;:4,&quot;type&quot;:&quot;Option&quot;,&quot;drawing&quot;:[&quot;yt_shape_12222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4078076"/>
                  </p:ext>
                </p:extLst>
              </p:nvPr>
            </p:nvGraphicFramePr>
            <p:xfrm>
              <a:off x="540047" y="4686006"/>
              <a:ext cx="7133591" cy="6400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446" r="-1556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158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22" name="yt_shape_12222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7657" y="4564880"/>
            <a:ext cx="1330088" cy="1903617"/>
            <a:chOff x="0" y="0"/>
            <a:chExt cx="1330088" cy="1903617"/>
          </a:xfrm>
        </p:grpSpPr>
        <p:pic>
          <p:nvPicPr>
            <p:cNvPr id="2" name="yt_image_1222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30088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4" name="yt_shape_12224"/>
            <p:cNvSpPr txBox="1"/>
            <p:nvPr/>
          </p:nvSpPr>
          <p:spPr>
            <a:xfrm>
              <a:off x="131763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84188AA-3662-E45D-2A53-C70E0B33C034}"/>
              </a:ext>
            </a:extLst>
          </p:cNvPr>
          <p:cNvSpPr txBox="1"/>
          <p:nvPr/>
        </p:nvSpPr>
        <p:spPr>
          <a:xfrm>
            <a:off x="686995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367434-34FD-4A99-61FB-EE3F8E7DBD4C}"/>
              </a:ext>
            </a:extLst>
          </p:cNvPr>
          <p:cNvSpPr txBox="1"/>
          <p:nvPr/>
        </p:nvSpPr>
        <p:spPr>
          <a:xfrm>
            <a:off x="3085358" y="41552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" name="yt_shape_12226"/>
          <p:cNvSpPr txBox="1"/>
          <p:nvPr/>
        </p:nvSpPr>
        <p:spPr>
          <a:xfrm>
            <a:off x="540119" y="24629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9d6f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8" name="yt_table_122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300526"/>
              </p:ext>
            </p:extLst>
          </p:nvPr>
        </p:nvGraphicFramePr>
        <p:xfrm>
          <a:off x="540047" y="3422348"/>
          <a:ext cx="4491356" cy="950976"/>
        </p:xfrm>
        <a:graphic>
          <a:graphicData uri="http://schemas.openxmlformats.org/drawingml/2006/table">
            <a:tbl>
              <a:tblPr/>
              <a:tblGrid>
                <a:gridCol w="2807018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1684338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pic>
        <p:nvPicPr>
          <p:cNvPr id="12227" name="yt_image_12227_skip" title="H_104.9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8836" y="3422348"/>
            <a:ext cx="2141119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77F681-2075-FAA9-47D9-E58C86CAFE22}"/>
              </a:ext>
            </a:extLst>
          </p:cNvPr>
          <p:cNvSpPr txBox="1"/>
          <p:nvPr/>
        </p:nvSpPr>
        <p:spPr>
          <a:xfrm>
            <a:off x="5933333" y="28915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0" name="yt_shape_12230"/>
          <p:cNvSpPr txBox="1"/>
          <p:nvPr/>
        </p:nvSpPr>
        <p:spPr>
          <a:xfrm>
            <a:off x="540119" y="19791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4f72,isEnd"/>
              </a:rPr>
              <a:t>请添加一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</p:txBody>
      </p:sp>
      <p:sp>
        <p:nvSpPr>
          <p:cNvPr id="12234" name="yt_shape_12234"/>
          <p:cNvSpPr txBox="1"/>
          <p:nvPr/>
        </p:nvSpPr>
        <p:spPr>
          <a:xfrm>
            <a:off x="540000" y="48803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31" name="yt_shape_12231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4056" y="3090937"/>
            <a:ext cx="1383886" cy="1739025"/>
            <a:chOff x="0" y="0"/>
            <a:chExt cx="1383886" cy="1739025"/>
          </a:xfrm>
        </p:grpSpPr>
        <p:pic>
          <p:nvPicPr>
            <p:cNvPr id="2" name="yt_image_1223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3886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3" name="yt_shape_12233"/>
            <p:cNvSpPr txBox="1"/>
            <p:nvPr/>
          </p:nvSpPr>
          <p:spPr>
            <a:xfrm>
              <a:off x="158662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0168C6-D24A-3552-F284-98E1FB6F2679}"/>
              </a:ext>
            </a:extLst>
          </p:cNvPr>
          <p:cNvSpPr txBox="1"/>
          <p:nvPr/>
        </p:nvSpPr>
        <p:spPr>
          <a:xfrm>
            <a:off x="1974108" y="2407820"/>
            <a:ext cx="670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5" name="yt_shape_12235"/>
          <p:cNvSpPr txBox="1"/>
          <p:nvPr/>
        </p:nvSpPr>
        <p:spPr>
          <a:xfrm>
            <a:off x="540119" y="18774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3a0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239" name="yt_shape_12239"/>
          <p:cNvSpPr txBox="1"/>
          <p:nvPr/>
        </p:nvSpPr>
        <p:spPr>
          <a:xfrm>
            <a:off x="540000" y="498207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36" name="yt_shape_12236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4573" y="2989232"/>
            <a:ext cx="1682852" cy="1942479"/>
            <a:chOff x="0" y="0"/>
            <a:chExt cx="1682852" cy="1942479"/>
          </a:xfrm>
        </p:grpSpPr>
        <p:pic>
          <p:nvPicPr>
            <p:cNvPr id="2" name="yt_image_122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2852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8" name="yt_shape_12238"/>
            <p:cNvSpPr txBox="1"/>
            <p:nvPr/>
          </p:nvSpPr>
          <p:spPr>
            <a:xfrm>
              <a:off x="308145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2BF7EE-C778-9BA5-4A35-F0FBDA1D9C78}"/>
              </a:ext>
            </a:extLst>
          </p:cNvPr>
          <p:cNvSpPr txBox="1"/>
          <p:nvPr/>
        </p:nvSpPr>
        <p:spPr>
          <a:xfrm>
            <a:off x="1716933" y="2306115"/>
            <a:ext cx="1442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017985-FC66-D10C-09C7-9AF44172D5A2}"/>
              </a:ext>
            </a:extLst>
          </p:cNvPr>
          <p:cNvSpPr txBox="1"/>
          <p:nvPr/>
        </p:nvSpPr>
        <p:spPr>
          <a:xfrm>
            <a:off x="4903046" y="2306115"/>
            <a:ext cx="1511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0" name="yt_shape_12240"/>
          <p:cNvSpPr txBox="1"/>
          <p:nvPr/>
        </p:nvSpPr>
        <p:spPr>
          <a:xfrm>
            <a:off x="540120" y="15682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ed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41" name="yt_image_12241" title="H_120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7093" y="2680047"/>
            <a:ext cx="1737813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3" name="yt_shape_12243"/>
          <p:cNvSpPr txBox="1"/>
          <p:nvPr/>
        </p:nvSpPr>
        <p:spPr>
          <a:xfrm>
            <a:off x="540000" y="4260974"/>
            <a:ext cx="470802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B8B932-A172-6E75-C68A-22AB578F20D2}"/>
              </a:ext>
            </a:extLst>
          </p:cNvPr>
          <p:cNvSpPr txBox="1"/>
          <p:nvPr/>
        </p:nvSpPr>
        <p:spPr>
          <a:xfrm>
            <a:off x="449989" y="4214168"/>
            <a:ext cx="461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AC6B46-2666-97A2-2EB4-6CD26F1B2578}"/>
              </a:ext>
            </a:extLst>
          </p:cNvPr>
          <p:cNvSpPr txBox="1"/>
          <p:nvPr/>
        </p:nvSpPr>
        <p:spPr>
          <a:xfrm>
            <a:off x="449989" y="4689656"/>
            <a:ext cx="484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C9F7CE-2AA3-6EC3-D6EA-818236E3B8B4}"/>
              </a:ext>
            </a:extLst>
          </p:cNvPr>
          <p:cNvSpPr txBox="1"/>
          <p:nvPr/>
        </p:nvSpPr>
        <p:spPr>
          <a:xfrm>
            <a:off x="449989" y="5165144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4" name="yt_shape_122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87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45" name="yt_image_12245" title="H_90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3518" y="2011799"/>
            <a:ext cx="2104963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7" name="yt_shape_12247"/>
          <p:cNvSpPr txBox="1"/>
          <p:nvPr/>
        </p:nvSpPr>
        <p:spPr>
          <a:xfrm>
            <a:off x="540000" y="3208763"/>
            <a:ext cx="304250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BAF12D-912A-4D76-9A53-A5B3E86BE689}"/>
              </a:ext>
            </a:extLst>
          </p:cNvPr>
          <p:cNvSpPr txBox="1"/>
          <p:nvPr/>
        </p:nvSpPr>
        <p:spPr>
          <a:xfrm>
            <a:off x="449989" y="3161957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87EDFA-6110-0992-6645-3DBA632E2E5A}"/>
              </a:ext>
            </a:extLst>
          </p:cNvPr>
          <p:cNvSpPr txBox="1"/>
          <p:nvPr/>
        </p:nvSpPr>
        <p:spPr>
          <a:xfrm>
            <a:off x="449989" y="3637445"/>
            <a:ext cx="267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A2842C-EFF3-3482-755B-B72F2D175658}"/>
              </a:ext>
            </a:extLst>
          </p:cNvPr>
          <p:cNvSpPr txBox="1"/>
          <p:nvPr/>
        </p:nvSpPr>
        <p:spPr>
          <a:xfrm>
            <a:off x="449989" y="4112933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169083-5AF4-4065-DE14-0AF8C6845BC6}"/>
              </a:ext>
            </a:extLst>
          </p:cNvPr>
          <p:cNvSpPr txBox="1"/>
          <p:nvPr/>
        </p:nvSpPr>
        <p:spPr>
          <a:xfrm>
            <a:off x="449989" y="4588421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EB694D-A290-A6D4-1072-DDC3C8C49DB6}"/>
              </a:ext>
            </a:extLst>
          </p:cNvPr>
          <p:cNvSpPr txBox="1"/>
          <p:nvPr/>
        </p:nvSpPr>
        <p:spPr>
          <a:xfrm>
            <a:off x="449989" y="5063910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84A0DB-90D2-914E-D4C9-EC23D3A4927E}"/>
              </a:ext>
            </a:extLst>
          </p:cNvPr>
          <p:cNvSpPr txBox="1"/>
          <p:nvPr/>
        </p:nvSpPr>
        <p:spPr>
          <a:xfrm>
            <a:off x="449989" y="5539397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A2926E-8502-F82B-823F-F6A33970A10E}"/>
              </a:ext>
            </a:extLst>
          </p:cNvPr>
          <p:cNvSpPr txBox="1"/>
          <p:nvPr/>
        </p:nvSpPr>
        <p:spPr>
          <a:xfrm>
            <a:off x="449989" y="6014885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8" name="yt_shape_12248"/>
          <p:cNvSpPr txBox="1"/>
          <p:nvPr/>
        </p:nvSpPr>
        <p:spPr>
          <a:xfrm>
            <a:off x="540000" y="1879632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忽视多解情况导致错误</a:t>
            </a:r>
          </a:p>
        </p:txBody>
      </p:sp>
      <p:sp>
        <p:nvSpPr>
          <p:cNvPr id="12249" name="yt_shape_12249"/>
          <p:cNvSpPr txBox="1"/>
          <p:nvPr/>
        </p:nvSpPr>
        <p:spPr>
          <a:xfrm>
            <a:off x="540119" y="237483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分类讨论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9bff,isEnd"/>
              </a:rPr>
              <a:t>用一块直角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尺进行如下操作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让直角顶点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上滑动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一直角边始终经过点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3c5,isEnd"/>
              </a:rPr>
              <a:t>另一直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角边与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250" name="yt_image_12250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2029" y="3966767"/>
            <a:ext cx="150794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18499" title="H_26.259764">
            <a:extLst>
              <a:ext uri="{FF2B5EF4-FFF2-40B4-BE49-F238E27FC236}">
                <a16:creationId xmlns:a16="http://schemas.microsoft.com/office/drawing/2014/main" id="{7FCD4F04-DD11-93F5-10FC-F06B084F6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294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9E6AE6-ED0B-D408-2721-AF0A03DF9E7B}"/>
              </a:ext>
            </a:extLst>
          </p:cNvPr>
          <p:cNvSpPr txBox="1"/>
          <p:nvPr/>
        </p:nvSpPr>
        <p:spPr>
          <a:xfrm>
            <a:off x="7230321" y="327900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3" name="yt_shape_12253"/>
          <p:cNvSpPr txBox="1"/>
          <p:nvPr/>
        </p:nvSpPr>
        <p:spPr>
          <a:xfrm>
            <a:off x="540000" y="211475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52" name="yt_image_1225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475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5" name="yt_shape_12255"/>
          <p:cNvSpPr txBox="1"/>
          <p:nvPr/>
        </p:nvSpPr>
        <p:spPr>
          <a:xfrm>
            <a:off x="540119" y="269692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各有一个角是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的两个等腰三角形相似；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各有一个角是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的两个等腰三角形相似；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各有一个角是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的两个等腰三角形相似；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两边成比例的两个等腰三角形相似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2259" name="yt_table_122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548624"/>
              </p:ext>
            </p:extLst>
          </p:nvPr>
        </p:nvGraphicFramePr>
        <p:xfrm>
          <a:off x="540047" y="462785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2F1EBF6-FFE6-D2B1-9767-3F820D25D2E7}"/>
              </a:ext>
            </a:extLst>
          </p:cNvPr>
          <p:cNvSpPr txBox="1"/>
          <p:nvPr/>
        </p:nvSpPr>
        <p:spPr>
          <a:xfrm>
            <a:off x="4260108" y="2650117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1775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