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10" r:id="rId7"/>
    <p:sldId id="309" r:id="rId8"/>
    <p:sldId id="311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79" name="yt_image_14179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77993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81" name="yt_shape_14181"/>
          <p:cNvSpPr txBox="1"/>
          <p:nvPr/>
        </p:nvSpPr>
        <p:spPr>
          <a:xfrm>
            <a:off x="540000" y="1660158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数据的收集整理和推断</a:t>
            </a:r>
          </a:p>
        </p:txBody>
      </p:sp>
      <p:sp>
        <p:nvSpPr>
          <p:cNvPr id="14182" name="yt_shape_14182"/>
          <p:cNvSpPr txBox="1"/>
          <p:nvPr/>
        </p:nvSpPr>
        <p:spPr>
          <a:xfrm>
            <a:off x="540119" y="215536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为了迎接高中招生考试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某中学对全校九年级进行了一次数学摸底考试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9dd7"/>
              </a:rPr>
              <a:t>并随机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抽取了部分学生的考试成绩作为样本进行分析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绘制成如图所示的统计图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3c86"/>
              </a:rPr>
              <a:t>据此估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算出该校此次数学成绩等级为差的学生共有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5a284"/>
              </a:rPr>
              <a:t>则估计该校可以评为优的学生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84" name="yt_table_1418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410400"/>
              </p:ext>
            </p:extLst>
          </p:nvPr>
        </p:nvGraphicFramePr>
        <p:xfrm>
          <a:off x="540047" y="5664623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649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650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651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6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1"/>
                  </a:ext>
                </a:extLst>
              </a:tr>
            </a:tbl>
          </a:graphicData>
        </a:graphic>
      </p:graphicFrame>
      <p:pic>
        <p:nvPicPr>
          <p:cNvPr id="14183" name="yt_image_14183_skip" title="H_125.1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3304" y="4075061"/>
            <a:ext cx="2043392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027917794" title="H_26.259764">
            <a:extLst>
              <a:ext uri="{FF2B5EF4-FFF2-40B4-BE49-F238E27FC236}">
                <a16:creationId xmlns:a16="http://schemas.microsoft.com/office/drawing/2014/main" id="{013C24E1-21A1-2459-33BC-CBDD429754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1346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9BF6E1-190E-105C-833D-B9DB35A190A3}"/>
              </a:ext>
            </a:extLst>
          </p:cNvPr>
          <p:cNvSpPr txBox="1"/>
          <p:nvPr/>
        </p:nvSpPr>
        <p:spPr>
          <a:xfrm>
            <a:off x="1364508" y="353502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6" name="yt_shape_14186"/>
          <p:cNvSpPr txBox="1"/>
          <p:nvPr/>
        </p:nvSpPr>
        <p:spPr>
          <a:xfrm>
            <a:off x="551384" y="692696"/>
            <a:ext cx="98488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一家鞋店在一段时间内销售了某种女鞋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各种尺码的销售如下表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187" name="yt_table_14187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8872549"/>
              </p:ext>
            </p:extLst>
          </p:nvPr>
        </p:nvGraphicFramePr>
        <p:xfrm>
          <a:off x="551384" y="1324363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73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78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178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178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13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尺码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22.5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23.5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24.5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销售量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189" name="yt_shape_14189"/>
          <p:cNvSpPr txBox="1"/>
          <p:nvPr/>
        </p:nvSpPr>
        <p:spPr>
          <a:xfrm>
            <a:off x="551504" y="272796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如果鞋店要购进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双这种女鞋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那么购进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24.5cm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39cc4"/>
              </a:rPr>
              <a:t>三种女鞋数量之和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最合适的是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90" name="yt_table_1419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1879904"/>
              </p:ext>
            </p:extLst>
          </p:nvPr>
        </p:nvGraphicFramePr>
        <p:xfrm>
          <a:off x="551431" y="3687404"/>
          <a:ext cx="9247506" cy="950976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657"/>
                    </a:ext>
                  </a:extLst>
                </a:gridCol>
                <a:gridCol w="6748463">
                  <a:extLst>
                    <a:ext uri="{9D8B030D-6E8A-4147-A177-3AD203B41FA5}">
                      <a16:colId xmlns:a16="http://schemas.microsoft.com/office/drawing/2014/main" val="106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某人身高与年龄的关系如表中所示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4"/>
                  </a:ext>
                </a:extLst>
              </a:tr>
            </a:tbl>
          </a:graphicData>
        </a:graphic>
      </p:graphicFrame>
      <p:graphicFrame>
        <p:nvGraphicFramePr>
          <p:cNvPr id="14192" name="yt_table_14192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1878527"/>
              </p:ext>
            </p:extLst>
          </p:nvPr>
        </p:nvGraphicFramePr>
        <p:xfrm>
          <a:off x="551384" y="4841322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219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57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57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57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1575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57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1369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年龄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身高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厘米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194" name="yt_shape_14194"/>
          <p:cNvSpPr txBox="1"/>
          <p:nvPr/>
        </p:nvSpPr>
        <p:spPr>
          <a:xfrm>
            <a:off x="551384" y="6244928"/>
            <a:ext cx="86946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要表示他身高与年龄的变化趋势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选择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统计图较为恰当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C94BF4B-8993-0574-6168-463EDDE0882D}"/>
              </a:ext>
            </a:extLst>
          </p:cNvPr>
          <p:cNvSpPr txBox="1"/>
          <p:nvPr/>
        </p:nvSpPr>
        <p:spPr>
          <a:xfrm>
            <a:off x="2595093" y="315665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0C2439-534B-3476-DCFA-9E976B5C4D19}"/>
              </a:ext>
            </a:extLst>
          </p:cNvPr>
          <p:cNvSpPr txBox="1"/>
          <p:nvPr/>
        </p:nvSpPr>
        <p:spPr>
          <a:xfrm>
            <a:off x="5947773" y="619812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折线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95" name="yt_shape_14195"/>
              <p:cNvSpPr txBox="1"/>
              <p:nvPr/>
            </p:nvSpPr>
            <p:spPr>
              <a:xfrm>
                <a:off x="540119" y="1642115"/>
                <a:ext cx="11492915" cy="393376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小玲上星期帮学校商店统计后知道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平均每天销售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b2a5f"/>
                  </a:rPr>
                  <a:t>三种商品的数量分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现在学校商店要进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三种商品共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8a558"/>
                  </a:rPr>
                  <a:t>应分别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进多少件比较合理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解：平均每天销售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三种商品的频数之比为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所以应进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商品：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2+3+5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商品：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2+3+5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商品：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2+3+5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95" name="yt_shape_14195" descr="{&quot;rangeId&quot;:4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42115"/>
                <a:ext cx="11492915" cy="3933769"/>
              </a:xfrm>
              <a:prstGeom prst="rect">
                <a:avLst/>
              </a:prstGeom>
              <a:blipFill>
                <a:blip r:embed="rId2"/>
                <a:stretch>
                  <a:fillRect l="-1645" t="-1238" b="-1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6208E2A-15AA-F5CF-201B-0A24533DB2DA}"/>
              </a:ext>
            </a:extLst>
          </p:cNvPr>
          <p:cNvSpPr txBox="1"/>
          <p:nvPr/>
        </p:nvSpPr>
        <p:spPr>
          <a:xfrm>
            <a:off x="450108" y="3021773"/>
            <a:ext cx="10108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解：平均每天销售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三种商品的频数之比为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BED7034-3342-7D15-4B0D-9251D1E75122}"/>
                  </a:ext>
                </a:extLst>
              </p:cNvPr>
              <p:cNvSpPr txBox="1"/>
              <p:nvPr/>
            </p:nvSpPr>
            <p:spPr>
              <a:xfrm>
                <a:off x="450108" y="3497261"/>
                <a:ext cx="629513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所以应进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商品：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2+3+5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4, 'hasSerialNum': 1, 'pageBreak': True}">
                <a:extLst>
                  <a:ext uri="{FF2B5EF4-FFF2-40B4-BE49-F238E27FC236}">
                    <a16:creationId xmlns:a16="http://schemas.microsoft.com/office/drawing/2014/main" id="{DBED7034-3342-7D15-4B0D-9251D1E751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97261"/>
                <a:ext cx="6295136" cy="769062"/>
              </a:xfrm>
              <a:prstGeom prst="rect">
                <a:avLst/>
              </a:prstGeom>
              <a:blipFill>
                <a:blip r:embed="rId3"/>
                <a:stretch>
                  <a:fillRect l="-1549" r="-145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52B2CB1-DAD2-782A-7BB2-3C315B25941C}"/>
                  </a:ext>
                </a:extLst>
              </p:cNvPr>
              <p:cNvSpPr txBox="1"/>
              <p:nvPr/>
            </p:nvSpPr>
            <p:spPr>
              <a:xfrm>
                <a:off x="497733" y="4172711"/>
                <a:ext cx="502831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商品：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2+3+5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4, 'hasSerialNum': 1, 'pageBreak': True}">
                <a:extLst>
                  <a:ext uri="{FF2B5EF4-FFF2-40B4-BE49-F238E27FC236}">
                    <a16:creationId xmlns:a16="http://schemas.microsoft.com/office/drawing/2014/main" id="{C52B2CB1-DAD2-782A-7BB2-3C315B2594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4172711"/>
                <a:ext cx="5028311" cy="769061"/>
              </a:xfrm>
              <a:prstGeom prst="rect">
                <a:avLst/>
              </a:prstGeom>
              <a:blipFill>
                <a:blip r:embed="rId4"/>
                <a:stretch>
                  <a:fillRect l="-1939" r="-181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0A7DEA0-A182-4575-02F5-A88A4AD83FB2}"/>
                  </a:ext>
                </a:extLst>
              </p:cNvPr>
              <p:cNvSpPr txBox="1"/>
              <p:nvPr/>
            </p:nvSpPr>
            <p:spPr>
              <a:xfrm>
                <a:off x="497733" y="4848160"/>
                <a:ext cx="4817173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商品：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2+3+5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4, 'hasSerialNum': 1, 'pageBreak': True}">
                <a:extLst>
                  <a:ext uri="{FF2B5EF4-FFF2-40B4-BE49-F238E27FC236}">
                    <a16:creationId xmlns:a16="http://schemas.microsoft.com/office/drawing/2014/main" id="{F0A7DEA0-A182-4575-02F5-A88A4AD83F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4848160"/>
                <a:ext cx="4817173" cy="736486"/>
              </a:xfrm>
              <a:prstGeom prst="rect">
                <a:avLst/>
              </a:prstGeom>
              <a:blipFill>
                <a:blip r:embed="rId5"/>
                <a:stretch>
                  <a:fillRect l="-2025" r="-2025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4" name="yt_shape_1420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203" name="yt_image_14203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06" name="yt_shape_14206"/>
          <p:cNvSpPr txBox="1"/>
          <p:nvPr/>
        </p:nvSpPr>
        <p:spPr>
          <a:xfrm>
            <a:off x="540120" y="1431377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某地区对近郊游的住宿环境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餐饮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9_07e8d"/>
              </a:rPr>
              <a:t>服务等方面对所住游客进行了综合满意度调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乙两个景点都去过的游客中随机抽取了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a3868"/>
              </a:rPr>
              <a:t>每人分别对这两个景点进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行了评分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统计如下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207" name="yt_table_14207" title="H_312.4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6412850"/>
              </p:ext>
            </p:extLst>
          </p:nvPr>
        </p:nvGraphicFramePr>
        <p:xfrm>
          <a:off x="540000" y="2847740"/>
          <a:ext cx="11111999" cy="396849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2494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312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312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满意度评分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非常满意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较满意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一般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不太满意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非常不满意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合计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9" name="yt_shape_14209"/>
          <p:cNvSpPr txBox="1"/>
          <p:nvPr/>
        </p:nvSpPr>
        <p:spPr>
          <a:xfrm>
            <a:off x="540119" y="315467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若小聪要在甲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乙两个景点中选择一个景点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根据表格中数据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da0e,isEnd"/>
              </a:rPr>
              <a:t>你建议她去景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8FBB789-9DAC-3424-998B-82D773019A2F}"/>
              </a:ext>
            </a:extLst>
          </p:cNvPr>
          <p:cNvSpPr txBox="1"/>
          <p:nvPr/>
        </p:nvSpPr>
        <p:spPr>
          <a:xfrm>
            <a:off x="1059708" y="35833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98C9701-A244-DB5C-A580-F2C635ED34E0}"/>
              </a:ext>
            </a:extLst>
          </p:cNvPr>
          <p:cNvSpPr txBox="1"/>
          <p:nvPr/>
        </p:nvSpPr>
        <p:spPr>
          <a:xfrm>
            <a:off x="6546107" y="3583358"/>
            <a:ext cx="444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满意甲景点的人数多于乙景点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0" name="yt_shape_14210"/>
          <p:cNvSpPr txBox="1"/>
          <p:nvPr/>
        </p:nvSpPr>
        <p:spPr>
          <a:xfrm>
            <a:off x="540119" y="137873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省射击队为从甲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乙两名运动员中选拔一人参加全国比赛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8bc3c"/>
              </a:rPr>
              <a:t>对他们进行了六次测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测试成绩如下表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</p:txBody>
      </p:sp>
      <p:graphicFrame>
        <p:nvGraphicFramePr>
          <p:cNvPr id="14211" name="yt_table_14211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1260211"/>
              </p:ext>
            </p:extLst>
          </p:nvPr>
        </p:nvGraphicFramePr>
        <p:xfrm>
          <a:off x="540000" y="2474049"/>
          <a:ext cx="11111995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859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82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75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75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8755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875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875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第三次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第四次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第五次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第六次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213" name="yt_shape_14213"/>
          <p:cNvSpPr txBox="1"/>
          <p:nvPr/>
        </p:nvSpPr>
        <p:spPr>
          <a:xfrm>
            <a:off x="540119" y="444445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根据表格中的数据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计算出甲的平均成绩是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环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3b8b,isEnd"/>
              </a:rPr>
              <a:t>乙的平均成绩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环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BD622E5-1152-C43A-223A-A16DB0D5F72D}"/>
              </a:ext>
            </a:extLst>
          </p:cNvPr>
          <p:cNvSpPr txBox="1"/>
          <p:nvPr/>
        </p:nvSpPr>
        <p:spPr>
          <a:xfrm>
            <a:off x="7768482" y="4397653"/>
            <a:ext cx="67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E057EF9-B3B6-53A1-EA8A-E76B7735665B}"/>
              </a:ext>
            </a:extLst>
          </p:cNvPr>
          <p:cNvSpPr txBox="1"/>
          <p:nvPr/>
        </p:nvSpPr>
        <p:spPr>
          <a:xfrm>
            <a:off x="1120033" y="4873140"/>
            <a:ext cx="675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215" name="yt_shape_14215"/>
              <p:cNvSpPr txBox="1"/>
              <p:nvPr/>
            </p:nvSpPr>
            <p:spPr>
              <a:xfrm>
                <a:off x="534778" y="3054037"/>
                <a:ext cx="10365466" cy="27512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分别计算甲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乙六次测试成绩的方差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16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[3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16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[2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你认为推荐谁参加全国比赛更合适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选乙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因为甲、乙两人平均数相同，但乙方差小，成绩较稳定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215" name="yt_shape_142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778" y="3054037"/>
                <a:ext cx="10365466" cy="2751266"/>
              </a:xfrm>
              <a:prstGeom prst="rect">
                <a:avLst/>
              </a:prstGeom>
              <a:blipFill>
                <a:blip r:embed="rId2"/>
                <a:stretch>
                  <a:fillRect l="-1824" t="-1996" r="-353" b="-5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5E97A23-E8ED-2214-9A41-54B32F40D891}"/>
                  </a:ext>
                </a:extLst>
              </p:cNvPr>
              <p:cNvSpPr txBox="1"/>
              <p:nvPr/>
            </p:nvSpPr>
            <p:spPr>
              <a:xfrm>
                <a:off x="444767" y="3482719"/>
                <a:ext cx="10445305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[3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5E97A23-E8ED-2214-9A41-54B32F40D8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767" y="3482719"/>
                <a:ext cx="10445305" cy="768046"/>
              </a:xfrm>
              <a:prstGeom prst="rect">
                <a:avLst/>
              </a:prstGeom>
              <a:blipFill>
                <a:blip r:embed="rId3"/>
                <a:stretch>
                  <a:fillRect l="-934" r="-93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C038AAA-FDBF-F6BC-278C-3D8E93AB1027}"/>
                  </a:ext>
                </a:extLst>
              </p:cNvPr>
              <p:cNvSpPr txBox="1"/>
              <p:nvPr/>
            </p:nvSpPr>
            <p:spPr>
              <a:xfrm>
                <a:off x="492392" y="4157153"/>
                <a:ext cx="8314880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[2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C038AAA-FDBF-F6BC-278C-3D8E93AB10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392" y="4157153"/>
                <a:ext cx="8314880" cy="768490"/>
              </a:xfrm>
              <a:prstGeom prst="rect">
                <a:avLst/>
              </a:prstGeom>
              <a:blipFill>
                <a:blip r:embed="rId4"/>
                <a:stretch>
                  <a:fillRect r="-117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185ACBC-2A93-C4C8-A08B-9836D4DD5087}"/>
              </a:ext>
            </a:extLst>
          </p:cNvPr>
          <p:cNvSpPr txBox="1"/>
          <p:nvPr/>
        </p:nvSpPr>
        <p:spPr>
          <a:xfrm>
            <a:off x="444767" y="5307519"/>
            <a:ext cx="96288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选乙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因为甲、乙两人平均数相同，但乙方差小，成绩较稳定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5" name="yt_table_14211" title="H_133.92">
            <a:extLst>
              <a:ext uri="{FF2B5EF4-FFF2-40B4-BE49-F238E27FC236}">
                <a16:creationId xmlns:a16="http://schemas.microsoft.com/office/drawing/2014/main" id="{B439291B-9583-6878-78D3-868F396B2F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7244130"/>
              </p:ext>
            </p:extLst>
          </p:nvPr>
        </p:nvGraphicFramePr>
        <p:xfrm>
          <a:off x="540002" y="1268760"/>
          <a:ext cx="11111995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859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82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75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75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8755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875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875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第三次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第四次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第五次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第六次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1088</Words>
  <Application>Microsoft Office PowerPoint</Application>
  <PresentationFormat>宽屏</PresentationFormat>
  <Paragraphs>139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2024-04-25T06:40:28Z</dcterms:created>
  <dcterms:modified xsi:type="dcterms:W3CDTF">2024-04-26T01:34:45Z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