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3" r:id="rId7"/>
    <p:sldId id="315" r:id="rId8"/>
    <p:sldId id="322" r:id="rId9"/>
    <p:sldId id="317" r:id="rId10"/>
    <p:sldId id="323" r:id="rId11"/>
    <p:sldId id="318" r:id="rId12"/>
    <p:sldId id="320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37" name="yt_image_1403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390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9" name="yt_shape_14039"/>
          <p:cNvSpPr txBox="1"/>
          <p:nvPr/>
        </p:nvSpPr>
        <p:spPr>
          <a:xfrm>
            <a:off x="540000" y="2006067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用样本平均数估计总体平均数</a:t>
            </a:r>
          </a:p>
        </p:txBody>
      </p:sp>
      <p:sp>
        <p:nvSpPr>
          <p:cNvPr id="14040" name="yt_shape_14040"/>
          <p:cNvSpPr txBox="1"/>
          <p:nvPr/>
        </p:nvSpPr>
        <p:spPr>
          <a:xfrm>
            <a:off x="540119" y="2501272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某苹果园有苹果树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每棵苹果树的产量如下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a30,isEnd"/>
              </a:rPr>
              <a:t>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棵苹果树的平均产量是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888d7,isEnd"/>
              </a:rPr>
              <a:t>200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棵苹果树总产量是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kg.</a:t>
            </a:r>
          </a:p>
        </p:txBody>
      </p:sp>
      <p:pic>
        <p:nvPicPr>
          <p:cNvPr id="3" name="yt_shape_1714027898513" title="H_26.259764">
            <a:extLst>
              <a:ext uri="{FF2B5EF4-FFF2-40B4-BE49-F238E27FC236}">
                <a16:creationId xmlns:a16="http://schemas.microsoft.com/office/drawing/2014/main" id="{413AFFF7-C65D-C1F5-5F14-05301BCECB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937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DD6D11-4E08-AEAE-E737-050232C70E86}"/>
              </a:ext>
            </a:extLst>
          </p:cNvPr>
          <p:cNvSpPr txBox="1"/>
          <p:nvPr/>
        </p:nvSpPr>
        <p:spPr>
          <a:xfrm>
            <a:off x="8679707" y="292995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9851B3-51BA-18BB-DB39-0C4B18574A4C}"/>
              </a:ext>
            </a:extLst>
          </p:cNvPr>
          <p:cNvSpPr txBox="1"/>
          <p:nvPr/>
        </p:nvSpPr>
        <p:spPr>
          <a:xfrm>
            <a:off x="3193308" y="340544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9" name="yt_shape_14089"/>
          <p:cNvSpPr txBox="1"/>
          <p:nvPr/>
        </p:nvSpPr>
        <p:spPr>
          <a:xfrm>
            <a:off x="540000" y="2517777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88" name="yt_image_1408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736" y="112474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1" name="yt_shape_14091"/>
          <p:cNvSpPr txBox="1"/>
          <p:nvPr/>
        </p:nvSpPr>
        <p:spPr>
          <a:xfrm>
            <a:off x="536855" y="1706909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数据观念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国务院教育督导委员会办公室印发的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6ad5"/>
              </a:rPr>
              <a:t>关于组织责任督学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五项管理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督导的通知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要加强中小学生作业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睡眠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f59e"/>
              </a:rPr>
              <a:t>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体质管理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某校数学社团成员采用随机抽样的方法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抽取了八年级部分学生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ce76"/>
              </a:rPr>
              <a:t>对他们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一周内平均每天的睡眠时间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0357"/>
              </a:rPr>
              <a:t>将数据整理后得到下列不完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整的统计图表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92" name="yt_table_14092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85849"/>
              </p:ext>
            </p:extLst>
          </p:nvPr>
        </p:nvGraphicFramePr>
        <p:xfrm>
          <a:off x="536736" y="3579117"/>
          <a:ext cx="11111997" cy="28079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05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6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9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睡眠时间分组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4" name="yt_shape_14094"/>
          <p:cNvSpPr txBox="1"/>
          <p:nvPr/>
        </p:nvSpPr>
        <p:spPr>
          <a:xfrm>
            <a:off x="540119" y="116204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请根据图表信息回答下列问题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频数分布表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扇形统计图中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组所在扇形的圆心角的度数是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099" name="yt_image_14099" title="H_148.1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311" y="3429000"/>
            <a:ext cx="1881378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6856E0-A888-F6ED-1688-435A829A71E8}"/>
              </a:ext>
            </a:extLst>
          </p:cNvPr>
          <p:cNvSpPr txBox="1"/>
          <p:nvPr/>
        </p:nvSpPr>
        <p:spPr>
          <a:xfrm>
            <a:off x="3898158" y="159072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623923-E469-5BA2-CA44-A7B23C2B5BBE}"/>
              </a:ext>
            </a:extLst>
          </p:cNvPr>
          <p:cNvSpPr txBox="1"/>
          <p:nvPr/>
        </p:nvSpPr>
        <p:spPr>
          <a:xfrm>
            <a:off x="5746008" y="15907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5F6C76-BD7B-5AFE-66B9-A97468478E08}"/>
              </a:ext>
            </a:extLst>
          </p:cNvPr>
          <p:cNvSpPr txBox="1"/>
          <p:nvPr/>
        </p:nvSpPr>
        <p:spPr>
          <a:xfrm>
            <a:off x="7911357" y="206621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01" name="yt_shape_14101"/>
              <p:cNvSpPr txBox="1"/>
              <p:nvPr/>
            </p:nvSpPr>
            <p:spPr>
              <a:xfrm>
                <a:off x="540119" y="2987581"/>
                <a:ext cx="11492915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答：估计该校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名八年级学生中睡眠不足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3_9d71f"/>
                  </a:rPr>
                  <a:t>学校应当要求学生按时入睡；学校要求教师减少作业时间，学校要求家长限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制学生玩手机时间等，通过这些措施保证学生睡眠时间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01" name="yt_shape_14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7581"/>
                <a:ext cx="11492915" cy="2070823"/>
              </a:xfrm>
              <a:prstGeom prst="rect">
                <a:avLst/>
              </a:prstGeom>
              <a:blipFill>
                <a:blip r:embed="rId2"/>
                <a:stretch>
                  <a:fillRect l="-1645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1A560C-0DBC-D5F2-C56E-9D491321FC73}"/>
                  </a:ext>
                </a:extLst>
              </p:cNvPr>
              <p:cNvSpPr txBox="1"/>
              <p:nvPr/>
            </p:nvSpPr>
            <p:spPr>
              <a:xfrm>
                <a:off x="450108" y="2940775"/>
                <a:ext cx="45806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1A560C-0DBC-D5F2-C56E-9D491321FC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0775"/>
                <a:ext cx="4580636" cy="769062"/>
              </a:xfrm>
              <a:prstGeom prst="rect">
                <a:avLst/>
              </a:prstGeom>
              <a:blipFill>
                <a:blip r:embed="rId3"/>
                <a:stretch>
                  <a:fillRect l="-2130" r="-226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8A52F8E-441F-2C83-9F55-4DD964A8E78A}"/>
              </a:ext>
            </a:extLst>
          </p:cNvPr>
          <p:cNvSpPr txBox="1"/>
          <p:nvPr/>
        </p:nvSpPr>
        <p:spPr>
          <a:xfrm>
            <a:off x="450108" y="3616225"/>
            <a:ext cx="8028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答：估计该校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名八年级学生中睡眠不足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小时的有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EE854-DF57-2DB0-8D6F-1E68AFD0EC4B}"/>
              </a:ext>
            </a:extLst>
          </p:cNvPr>
          <p:cNvSpPr txBox="1"/>
          <p:nvPr/>
        </p:nvSpPr>
        <p:spPr>
          <a:xfrm>
            <a:off x="450108" y="4091713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3_9d71f"/>
              </a:rPr>
              <a:t>学校应当要求学生按时入睡；学校要求教师减少作业时间，学校要求家长限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6C9224-7619-2D3A-096A-D5F5B2B44BC2}"/>
              </a:ext>
            </a:extLst>
          </p:cNvPr>
          <p:cNvSpPr txBox="1"/>
          <p:nvPr/>
        </p:nvSpPr>
        <p:spPr>
          <a:xfrm>
            <a:off x="450108" y="4567202"/>
            <a:ext cx="7571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制学生玩手机时间等，通过这些措施保证学生睡眠时间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094">
            <a:extLst>
              <a:ext uri="{FF2B5EF4-FFF2-40B4-BE49-F238E27FC236}">
                <a16:creationId xmlns:a16="http://schemas.microsoft.com/office/drawing/2014/main" id="{0798F0D4-BE42-8AA0-A9A3-A6B7D63B464A}"/>
              </a:ext>
            </a:extLst>
          </p:cNvPr>
          <p:cNvSpPr txBox="1"/>
          <p:nvPr/>
        </p:nvSpPr>
        <p:spPr>
          <a:xfrm>
            <a:off x="540119" y="116204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请估算该校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名八年级学生中睡眠不足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研究表明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初中生每天睡眠时长低于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会严重影响学习效率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7d72,isEnd"/>
              </a:rPr>
              <a:t>请你根据以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上调查统计结果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向学校提出一条合理化的建议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7" name="yt_image_14099" title="H_148.14">
            <a:extLst>
              <a:ext uri="{FF2B5EF4-FFF2-40B4-BE49-F238E27FC236}">
                <a16:creationId xmlns:a16="http://schemas.microsoft.com/office/drawing/2014/main" id="{D032B777-B983-AD4C-E819-92031ED3D57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2190835"/>
            <a:ext cx="1881378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2" name="yt_shape_14042"/>
          <p:cNvSpPr txBox="1"/>
          <p:nvPr/>
        </p:nvSpPr>
        <p:spPr>
          <a:xfrm>
            <a:off x="540000" y="1099161"/>
            <a:ext cx="453970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初中某校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名学生参加植树活动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要求每人植树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41fd,isEnd"/>
              </a:rPr>
              <a:t>活动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结束后随机抽查了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名学生每人的植树量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并分为四类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97b2,isEnd"/>
              </a:rPr>
              <a:t>4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将各类的人数绘制成不完整的条形统计图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73d1,isEnd"/>
              </a:rPr>
              <a:t>回答下列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类学生有多少人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44" name="yt_image_14044" title="H_128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8385" y="2592313"/>
            <a:ext cx="243361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46" name="yt_shape_14046"/>
              <p:cNvSpPr txBox="1"/>
              <p:nvPr/>
            </p:nvSpPr>
            <p:spPr>
              <a:xfrm>
                <a:off x="540000" y="3969089"/>
                <a:ext cx="10425931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名学生共植树多少棵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类学生有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人，估计这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名学生共植树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6" name="yt_shape_14046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9089"/>
                <a:ext cx="10425931" cy="1590692"/>
              </a:xfrm>
              <a:prstGeom prst="rect">
                <a:avLst/>
              </a:prstGeom>
              <a:blipFill>
                <a:blip r:embed="rId3"/>
                <a:stretch>
                  <a:fillRect l="-1813" t="-3065" r="-81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55D674-7323-F59D-0CF5-239BBE47BD28}"/>
              </a:ext>
            </a:extLst>
          </p:cNvPr>
          <p:cNvSpPr txBox="1"/>
          <p:nvPr/>
        </p:nvSpPr>
        <p:spPr>
          <a:xfrm>
            <a:off x="449989" y="3357461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B937BA-1337-8E0C-4AB9-5A9431E17416}"/>
                  </a:ext>
                </a:extLst>
              </p:cNvPr>
              <p:cNvSpPr txBox="1"/>
              <p:nvPr/>
            </p:nvSpPr>
            <p:spPr>
              <a:xfrm>
                <a:off x="449989" y="4397771"/>
                <a:ext cx="1050518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}">
                <a:extLst>
                  <a:ext uri="{FF2B5EF4-FFF2-40B4-BE49-F238E27FC236}">
                    <a16:creationId xmlns:a16="http://schemas.microsoft.com/office/drawing/2014/main" id="{B2B937BA-1337-8E0C-4AB9-5A9431E17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7771"/>
                <a:ext cx="10505187" cy="769062"/>
              </a:xfrm>
              <a:prstGeom prst="rect">
                <a:avLst/>
              </a:prstGeom>
              <a:blipFill>
                <a:blip r:embed="rId4"/>
                <a:stretch>
                  <a:fillRect l="-929" r="-92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B7B6997-B2EA-6ED2-BBED-F12A1A4286E0}"/>
              </a:ext>
            </a:extLst>
          </p:cNvPr>
          <p:cNvSpPr txBox="1"/>
          <p:nvPr/>
        </p:nvSpPr>
        <p:spPr>
          <a:xfrm>
            <a:off x="449989" y="5073221"/>
            <a:ext cx="71253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类学生有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人，估计这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名学生共植树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2" name="yt_shape_14052"/>
          <p:cNvSpPr txBox="1"/>
          <p:nvPr/>
        </p:nvSpPr>
        <p:spPr>
          <a:xfrm>
            <a:off x="540000" y="166978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用样本方差估计总体方差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53" name="yt_shape_14053"/>
              <p:cNvSpPr txBox="1"/>
              <p:nvPr/>
            </p:nvSpPr>
            <p:spPr>
              <a:xfrm>
                <a:off x="540119" y="2164985"/>
                <a:ext cx="11492915" cy="33832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共和国勋章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获得者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杂交水稻之父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ea1f8,isEnd"/>
                  </a:rPr>
                  <a:t>袁隆平为世界粮食安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全作出了杰出贡献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全球共有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多个国家引种杂交水稻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中国境外种植面积达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3d80,isEnd"/>
                  </a:rPr>
                  <a:t>万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某村引进了甲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乙两种超级杂交水稻品种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在条件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肥力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日照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9d790,isEnd"/>
                  </a:rPr>
                  <a:t>……）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不同的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块试验田中同时播种并核定亩产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统计结果为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1042kg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9ecd,isEnd"/>
                  </a:rPr>
                  <a:t>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1042kg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44de,isEnd"/>
                  </a:rPr>
                  <a:t>品种更适合在该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村推广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053" name="yt_shape_140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4985"/>
                <a:ext cx="11492915" cy="3383234"/>
              </a:xfrm>
              <a:prstGeom prst="rect">
                <a:avLst/>
              </a:prstGeom>
              <a:blipFill>
                <a:blip r:embed="rId2"/>
                <a:stretch>
                  <a:fillRect l="-1645" t="-14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898587" title="H_26.259764">
            <a:extLst>
              <a:ext uri="{FF2B5EF4-FFF2-40B4-BE49-F238E27FC236}">
                <a16:creationId xmlns:a16="http://schemas.microsoft.com/office/drawing/2014/main" id="{CAE8543A-9719-497B-6AF3-B4D4998966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309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59CA86-5754-9920-20E6-311E5196508D}"/>
              </a:ext>
            </a:extLst>
          </p:cNvPr>
          <p:cNvSpPr txBox="1"/>
          <p:nvPr/>
        </p:nvSpPr>
        <p:spPr>
          <a:xfrm>
            <a:off x="5567002" y="4069661"/>
            <a:ext cx="789685" cy="5927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6" name="yt_shape_14056"/>
          <p:cNvSpPr txBox="1"/>
          <p:nvPr/>
        </p:nvSpPr>
        <p:spPr>
          <a:xfrm>
            <a:off x="551384" y="69269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乙两台机床生产同种零件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天内产生的次品个数如下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甲：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乙：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分别计算两台机床生产零件时产生的次品个数的平均数和方差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eb7a"/>
              </a:rPr>
              <a:t>根据计算结果估计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哪台机床性能较好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59" name="yt_shape_14059"/>
              <p:cNvSpPr txBox="1"/>
              <p:nvPr/>
            </p:nvSpPr>
            <p:spPr>
              <a:xfrm>
                <a:off x="549112" y="2323678"/>
                <a:ext cx="11492915" cy="416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97090"/>
                  </a:rPr>
                  <a:t>－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乙机床的性能较好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59" name="yt_shape_14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112" y="2323678"/>
                <a:ext cx="11492915" cy="4162871"/>
              </a:xfrm>
              <a:prstGeom prst="rect">
                <a:avLst/>
              </a:prstGeom>
              <a:blipFill>
                <a:blip r:embed="rId2"/>
                <a:stretch>
                  <a:fillRect l="-1592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6CADB9-51DC-FDA7-D352-54294002CD86}"/>
                  </a:ext>
                </a:extLst>
              </p:cNvPr>
              <p:cNvSpPr txBox="1"/>
              <p:nvPr/>
            </p:nvSpPr>
            <p:spPr>
              <a:xfrm>
                <a:off x="459101" y="2276872"/>
                <a:ext cx="778732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6CADB9-51DC-FDA7-D352-54294002C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101" y="2276872"/>
                <a:ext cx="7787322" cy="768046"/>
              </a:xfrm>
              <a:prstGeom prst="rect">
                <a:avLst/>
              </a:prstGeom>
              <a:blipFill>
                <a:blip r:embed="rId3"/>
                <a:stretch>
                  <a:fillRect l="-1174" r="-12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6B8F25-AF61-F9E0-5898-FBD2854F4E06}"/>
                  </a:ext>
                </a:extLst>
              </p:cNvPr>
              <p:cNvSpPr txBox="1"/>
              <p:nvPr/>
            </p:nvSpPr>
            <p:spPr>
              <a:xfrm>
                <a:off x="506726" y="2951306"/>
                <a:ext cx="713009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6B8F25-AF61-F9E0-5898-FBD2854F4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6" y="2951306"/>
                <a:ext cx="7130097" cy="768045"/>
              </a:xfrm>
              <a:prstGeom prst="rect">
                <a:avLst/>
              </a:prstGeom>
              <a:blipFill>
                <a:blip r:embed="rId4"/>
                <a:stretch>
                  <a:fillRect r="-13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0E83C2-F71A-E4A3-DF6A-FFEA1CD5DD4D}"/>
                  </a:ext>
                </a:extLst>
              </p:cNvPr>
              <p:cNvSpPr txBox="1"/>
              <p:nvPr/>
            </p:nvSpPr>
            <p:spPr>
              <a:xfrm>
                <a:off x="506726" y="3625739"/>
                <a:ext cx="11343830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97090"/>
                  </a:rPr>
                  <a:t>－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0E83C2-F71A-E4A3-DF6A-FFEA1CD5DD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6" y="3625739"/>
                <a:ext cx="11343830" cy="768046"/>
              </a:xfrm>
              <a:prstGeom prst="rect">
                <a:avLst/>
              </a:prstGeom>
              <a:blipFill>
                <a:blip r:embed="rId5"/>
                <a:stretch>
                  <a:fillRect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43155FB-B84F-5B00-71B4-7EA7C3D11372}"/>
              </a:ext>
            </a:extLst>
          </p:cNvPr>
          <p:cNvSpPr txBox="1"/>
          <p:nvPr/>
        </p:nvSpPr>
        <p:spPr>
          <a:xfrm>
            <a:off x="459101" y="4300173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74230D-48E4-D9FD-D8CA-B57E6E1A1623}"/>
                  </a:ext>
                </a:extLst>
              </p:cNvPr>
              <p:cNvSpPr txBox="1"/>
              <p:nvPr/>
            </p:nvSpPr>
            <p:spPr>
              <a:xfrm>
                <a:off x="506726" y="4775661"/>
                <a:ext cx="11140630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0.76.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74230D-48E4-D9FD-D8CA-B57E6E1A1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6" y="4775661"/>
                <a:ext cx="11140630" cy="768045"/>
              </a:xfrm>
              <a:prstGeom prst="rect">
                <a:avLst/>
              </a:prstGeom>
              <a:blipFill>
                <a:blip r:embed="rId6"/>
                <a:stretch>
                  <a:fillRect r="-98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C98F86-CD1E-02EF-4D92-650366EE28CC}"/>
                  </a:ext>
                </a:extLst>
              </p:cNvPr>
              <p:cNvSpPr txBox="1"/>
              <p:nvPr/>
            </p:nvSpPr>
            <p:spPr>
              <a:xfrm>
                <a:off x="459101" y="5450094"/>
                <a:ext cx="3539998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C98F86-CD1E-02EF-4D92-650366EE2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101" y="5450094"/>
                <a:ext cx="3539998" cy="618630"/>
              </a:xfrm>
              <a:prstGeom prst="rect">
                <a:avLst/>
              </a:prstGeom>
              <a:blipFill>
                <a:blip r:embed="rId7"/>
                <a:stretch>
                  <a:fillRect l="-2582" r="-2582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EEE32C9-B286-C3B1-EFFE-CC2D6C2D2A16}"/>
              </a:ext>
            </a:extLst>
          </p:cNvPr>
          <p:cNvSpPr txBox="1"/>
          <p:nvPr/>
        </p:nvSpPr>
        <p:spPr>
          <a:xfrm>
            <a:off x="459101" y="5930218"/>
            <a:ext cx="2999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乙机床的性能较好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1" name="yt_shape_14061"/>
          <p:cNvSpPr txBox="1"/>
          <p:nvPr/>
        </p:nvSpPr>
        <p:spPr>
          <a:xfrm>
            <a:off x="540000" y="1690848"/>
            <a:ext cx="950741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在用样本估计总体时弄不清楚是比较平均数还是方差而出错</a:t>
            </a:r>
          </a:p>
        </p:txBody>
      </p:sp>
      <p:sp>
        <p:nvSpPr>
          <p:cNvPr id="14062" name="yt_shape_14062"/>
          <p:cNvSpPr txBox="1"/>
          <p:nvPr/>
        </p:nvSpPr>
        <p:spPr>
          <a:xfrm>
            <a:off x="540120" y="218605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乙两人在相同的条件下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各射击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甲射击成绩的平均数是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f44c"/>
              </a:rPr>
              <a:t>8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乙射击成绩的平均数是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1ace"/>
              </a:rPr>
              <a:t>下列说法中不一定正确的是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3" name="yt_table_1406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453867"/>
              </p:ext>
            </p:extLst>
          </p:nvPr>
        </p:nvGraphicFramePr>
        <p:xfrm>
          <a:off x="540047" y="3625619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乙的总环数相同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甲的成绩比乙的成绩稳定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乙的成绩比甲的成绩波动大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乙成绩的众数相同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pic>
        <p:nvPicPr>
          <p:cNvPr id="3" name="yt_shape_1714027898660" title="H_26.259764">
            <a:extLst>
              <a:ext uri="{FF2B5EF4-FFF2-40B4-BE49-F238E27FC236}">
                <a16:creationId xmlns:a16="http://schemas.microsoft.com/office/drawing/2014/main" id="{9708E0C1-852C-F858-9C77-5BA124F911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415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D50633-AF8B-02C5-CD2F-F5B11B2DD256}"/>
              </a:ext>
            </a:extLst>
          </p:cNvPr>
          <p:cNvSpPr txBox="1"/>
          <p:nvPr/>
        </p:nvSpPr>
        <p:spPr>
          <a:xfrm>
            <a:off x="1059709" y="30902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6" name="yt_shape_14066"/>
          <p:cNvSpPr txBox="1"/>
          <p:nvPr/>
        </p:nvSpPr>
        <p:spPr>
          <a:xfrm>
            <a:off x="540000" y="102643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65" name="yt_image_14065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643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8" name="yt_shape_14068"/>
          <p:cNvSpPr txBox="1"/>
          <p:nvPr/>
        </p:nvSpPr>
        <p:spPr>
          <a:xfrm>
            <a:off x="540000" y="1608603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某人买了一辆小轿车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他记录了连续七天中每天行驶的路程如下表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69" name="yt_table_1406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801773"/>
              </p:ext>
            </p:extLst>
          </p:nvPr>
        </p:nvGraphicFramePr>
        <p:xfrm>
          <a:off x="540000" y="2240270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91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3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9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路程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71" name="yt_shape_14071"/>
              <p:cNvSpPr txBox="1"/>
              <p:nvPr/>
            </p:nvSpPr>
            <p:spPr>
              <a:xfrm>
                <a:off x="540119" y="3643876"/>
                <a:ext cx="11492915" cy="25476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请你用学过的统计知识解决下面的问题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此人的轿车每月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约行驶多少千米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4_07950"/>
                  </a:rPr>
                  <a:t>1200</a:t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答：此人的轿车每月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天计算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约行驶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4071" name="yt_shape_14071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43876"/>
                <a:ext cx="11492915" cy="2547685"/>
              </a:xfrm>
              <a:prstGeom prst="rect">
                <a:avLst/>
              </a:prstGeom>
              <a:blipFill>
                <a:blip r:embed="rId3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D56353-3527-34E6-DA95-319600D03D0D}"/>
                  </a:ext>
                </a:extLst>
              </p:cNvPr>
              <p:cNvSpPr txBox="1"/>
              <p:nvPr/>
            </p:nvSpPr>
            <p:spPr>
              <a:xfrm>
                <a:off x="450108" y="4548046"/>
                <a:ext cx="10470197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4_07950"/>
                  </a:rPr>
                  <a:t>1200</a:t>
                </a:r>
                <a:b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2DD56353-3527-34E6-DA95-319600D03D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48046"/>
                <a:ext cx="10470197" cy="765823"/>
              </a:xfrm>
              <a:prstGeom prst="rect">
                <a:avLst/>
              </a:prstGeom>
              <a:blipFill>
                <a:blip r:embed="rId4"/>
                <a:stretch>
                  <a:fillRect l="-932" t="-7937" r="-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D7971E-64BC-1B11-05AC-524F2792DA99}"/>
              </a:ext>
            </a:extLst>
          </p:cNvPr>
          <p:cNvSpPr txBox="1"/>
          <p:nvPr/>
        </p:nvSpPr>
        <p:spPr>
          <a:xfrm>
            <a:off x="10632504" y="4501783"/>
            <a:ext cx="1254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0AD6E-C9DB-21C5-828D-0DFC837DFABC}"/>
              </a:ext>
            </a:extLst>
          </p:cNvPr>
          <p:cNvSpPr txBox="1"/>
          <p:nvPr/>
        </p:nvSpPr>
        <p:spPr>
          <a:xfrm>
            <a:off x="450108" y="4999249"/>
            <a:ext cx="727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答：此人的轿车每月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天计算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约行驶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5" name="yt_shape_14075"/>
              <p:cNvSpPr txBox="1"/>
              <p:nvPr/>
            </p:nvSpPr>
            <p:spPr>
              <a:xfrm>
                <a:off x="540119" y="2573588"/>
                <a:ext cx="11492915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若每行驶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需汽油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汽油每升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请你算出此人一年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e46b"/>
                  </a:rPr>
                  <a:t>个月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的汽油费用大约是多少元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精确到百元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答：此人一年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个月计算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的汽油费用大约是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5" name="yt_shape_14075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3588"/>
                <a:ext cx="11492915" cy="2070823"/>
              </a:xfrm>
              <a:prstGeom prst="rect">
                <a:avLst/>
              </a:prstGeom>
              <a:blipFill>
                <a:blip r:embed="rId2"/>
                <a:stretch>
                  <a:fillRect l="-1645" t="-2353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3D8059-6415-405E-9C91-EC0DC1600679}"/>
                  </a:ext>
                </a:extLst>
              </p:cNvPr>
              <p:cNvSpPr txBox="1"/>
              <p:nvPr/>
            </p:nvSpPr>
            <p:spPr>
              <a:xfrm>
                <a:off x="450108" y="3477758"/>
                <a:ext cx="62998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7C3D8059-6415-405E-9C91-EC0DC1600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77758"/>
                <a:ext cx="6299898" cy="769062"/>
              </a:xfrm>
              <a:prstGeom prst="rect">
                <a:avLst/>
              </a:prstGeom>
              <a:blipFill>
                <a:blip r:embed="rId3"/>
                <a:stretch>
                  <a:fillRect l="-1549" r="-164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EB4B825-CE4B-158F-57C4-428CC71F7CA9}"/>
              </a:ext>
            </a:extLst>
          </p:cNvPr>
          <p:cNvSpPr txBox="1"/>
          <p:nvPr/>
        </p:nvSpPr>
        <p:spPr>
          <a:xfrm>
            <a:off x="450108" y="4153209"/>
            <a:ext cx="7876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答：此人一年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个月计算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的汽油费用大约是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9" name="yt_shape_1407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乙两个新品种的水稻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在进行杂交配系时要选取产量较高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a821"/>
              </a:rPr>
              <a:t>稳定性较好的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种植后各抽取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块稻田获取数据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其亩产量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80" name="yt_table_1408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68670"/>
              </p:ext>
            </p:extLst>
          </p:nvPr>
        </p:nvGraphicFramePr>
        <p:xfrm>
          <a:off x="540000" y="2011799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82" name="yt_shape_14082"/>
              <p:cNvSpPr txBox="1"/>
              <p:nvPr/>
            </p:nvSpPr>
            <p:spPr>
              <a:xfrm>
                <a:off x="540000" y="3982208"/>
                <a:ext cx="8787598" cy="23584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哪一品种平均亩产量较高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甲、乙两品种平均亩产量一样高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82" name="yt_shape_14082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2208"/>
                <a:ext cx="8787598" cy="2358403"/>
              </a:xfrm>
              <a:prstGeom prst="rect">
                <a:avLst/>
              </a:prstGeom>
              <a:blipFill>
                <a:blip r:embed="rId2"/>
                <a:stretch>
                  <a:fillRect l="-2151" t="-2067" r="-1180" b="-7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5E0D1C-6094-DBA7-91CC-40166F5EDD62}"/>
                  </a:ext>
                </a:extLst>
              </p:cNvPr>
              <p:cNvSpPr txBox="1"/>
              <p:nvPr/>
            </p:nvSpPr>
            <p:spPr>
              <a:xfrm>
                <a:off x="449989" y="4410890"/>
                <a:ext cx="8882697" cy="5737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785E0D1C-6094-DBA7-91CC-40166F5ED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0890"/>
                <a:ext cx="8882697" cy="573736"/>
              </a:xfrm>
              <a:prstGeom prst="rect">
                <a:avLst/>
              </a:prstGeom>
              <a:blipFill>
                <a:blip r:embed="rId3"/>
                <a:stretch>
                  <a:fillRect l="-1098" r="-1098" b="-19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C157C2-16B6-4F1F-728A-FCCD3F588EBA}"/>
                  </a:ext>
                </a:extLst>
              </p:cNvPr>
              <p:cNvSpPr txBox="1"/>
              <p:nvPr/>
            </p:nvSpPr>
            <p:spPr>
              <a:xfrm>
                <a:off x="497614" y="4891014"/>
                <a:ext cx="7234872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80C157C2-16B6-4F1F-728A-FCCD3F588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891014"/>
                <a:ext cx="7234872" cy="569100"/>
              </a:xfrm>
              <a:prstGeom prst="rect">
                <a:avLst/>
              </a:prstGeom>
              <a:blipFill>
                <a:blip r:embed="rId4"/>
                <a:stretch>
                  <a:fillRect r="-1433" b="-21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8F1419A-0F47-57E2-1FC5-6B68514335DC}"/>
                  </a:ext>
                </a:extLst>
              </p:cNvPr>
              <p:cNvSpPr txBox="1"/>
              <p:nvPr/>
            </p:nvSpPr>
            <p:spPr>
              <a:xfrm>
                <a:off x="449989" y="5366502"/>
                <a:ext cx="2040510" cy="5737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F8F1419A-0F47-57E2-1FC5-6B6851433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6502"/>
                <a:ext cx="2040510" cy="573735"/>
              </a:xfrm>
              <a:prstGeom prst="rect">
                <a:avLst/>
              </a:prstGeom>
              <a:blipFill>
                <a:blip r:embed="rId5"/>
                <a:stretch>
                  <a:fillRect l="-4776" r="-4478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8745BA8-A58F-BAF6-02BB-6657D13EB058}"/>
              </a:ext>
            </a:extLst>
          </p:cNvPr>
          <p:cNvSpPr txBox="1"/>
          <p:nvPr/>
        </p:nvSpPr>
        <p:spPr>
          <a:xfrm>
            <a:off x="449989" y="5846625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甲、乙两品种平均亩产量一样高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5" name="yt_shape_14085"/>
              <p:cNvSpPr txBox="1"/>
              <p:nvPr/>
            </p:nvSpPr>
            <p:spPr>
              <a:xfrm>
                <a:off x="540119" y="1968518"/>
                <a:ext cx="11492915" cy="32809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哪一品种稳定性较好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08579"/>
                  </a:rPr>
                  <a:t>－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甲品种的稳定性较好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5" name="yt_shape_14085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8518"/>
                <a:ext cx="11492915" cy="3280963"/>
              </a:xfrm>
              <a:prstGeom prst="rect">
                <a:avLst/>
              </a:prstGeom>
              <a:blipFill>
                <a:blip r:embed="rId2"/>
                <a:stretch>
                  <a:fillRect l="-1645" t="-1673" b="-3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EA04E4-BFD1-3C60-AF97-757A0A098487}"/>
                  </a:ext>
                </a:extLst>
              </p:cNvPr>
              <p:cNvSpPr txBox="1"/>
              <p:nvPr/>
            </p:nvSpPr>
            <p:spPr>
              <a:xfrm>
                <a:off x="450108" y="2397200"/>
                <a:ext cx="1085640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08579"/>
                  </a:rPr>
                  <a:t>－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88EA04E4-BFD1-3C60-AF97-757A0A098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97200"/>
                <a:ext cx="10856404" cy="768046"/>
              </a:xfrm>
              <a:prstGeom prst="rect">
                <a:avLst/>
              </a:prstGeom>
              <a:blipFill>
                <a:blip r:embed="rId3"/>
                <a:stretch>
                  <a:fillRect l="-898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41D0FF8-4C69-159E-49AC-132014727E8D}"/>
              </a:ext>
            </a:extLst>
          </p:cNvPr>
          <p:cNvSpPr txBox="1"/>
          <p:nvPr/>
        </p:nvSpPr>
        <p:spPr>
          <a:xfrm>
            <a:off x="450108" y="307163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9732BD-87D7-DDCE-4F6C-BA7BE6D5233D}"/>
                  </a:ext>
                </a:extLst>
              </p:cNvPr>
              <p:cNvSpPr txBox="1"/>
              <p:nvPr/>
            </p:nvSpPr>
            <p:spPr>
              <a:xfrm>
                <a:off x="497733" y="3547122"/>
                <a:ext cx="953884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879732BD-87D7-DDCE-4F6C-BA7BE6D52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547122"/>
                <a:ext cx="9538843" cy="768045"/>
              </a:xfrm>
              <a:prstGeom prst="rect">
                <a:avLst/>
              </a:prstGeom>
              <a:blipFill>
                <a:blip r:embed="rId4"/>
                <a:stretch>
                  <a:fillRect r="-108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0DD777-BFAF-C7EA-D38A-E1A91414FE53}"/>
                  </a:ext>
                </a:extLst>
              </p:cNvPr>
              <p:cNvSpPr txBox="1"/>
              <p:nvPr/>
            </p:nvSpPr>
            <p:spPr>
              <a:xfrm>
                <a:off x="450108" y="4221555"/>
                <a:ext cx="1984376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A00DD777-BFAF-C7EA-D38A-E1A91414F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21555"/>
                <a:ext cx="1984376" cy="618630"/>
              </a:xfrm>
              <a:prstGeom prst="rect">
                <a:avLst/>
              </a:prstGeom>
              <a:blipFill>
                <a:blip r:embed="rId5"/>
                <a:stretch>
                  <a:fillRect l="-4923" r="-461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72A502F-6341-0EB8-0276-3115D7DD279E}"/>
              </a:ext>
            </a:extLst>
          </p:cNvPr>
          <p:cNvSpPr txBox="1"/>
          <p:nvPr/>
        </p:nvSpPr>
        <p:spPr>
          <a:xfrm>
            <a:off x="450108" y="4697043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甲品种的稳定性较好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2135</Words>
  <Application>Microsoft Office PowerPoint</Application>
  <PresentationFormat>宽屏</PresentationFormat>
  <Paragraphs>154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