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1" r:id="rId5"/>
    <p:sldId id="307" r:id="rId6"/>
    <p:sldId id="309" r:id="rId7"/>
    <p:sldId id="312" r:id="rId8"/>
    <p:sldId id="31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20" name="yt_image_1422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3011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2" name="yt_shape_14222"/>
          <p:cNvSpPr txBox="1"/>
          <p:nvPr/>
        </p:nvSpPr>
        <p:spPr>
          <a:xfrm>
            <a:off x="540000" y="1512275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用样本平均数、方差估计总体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120" y="200748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某初级中学坚持开展阳光体育活动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9535,isEnd"/>
              </a:rPr>
              <a:t>七年级至九年级每学期均进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行体育技能测试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乙两位同学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个学期的投篮技能测试成绩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a882,isEnd"/>
              </a:rPr>
              <a:t>投篮命中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折线图如图所示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为参加学校举行的毕业篮球友谊赛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班需从甲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8417,isEnd"/>
              </a:rPr>
              <a:t>乙两位同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学中选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人进入班球队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从两人成绩的稳定性考虑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请你决策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c30f,isEnd"/>
              </a:rPr>
              <a:t>班应该选择的同学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224" name="yt_image_14224" title="H_136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3192" y="4559673"/>
            <a:ext cx="2805615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925303" title="H_25.973701">
            <a:extLst>
              <a:ext uri="{FF2B5EF4-FFF2-40B4-BE49-F238E27FC236}">
                <a16:creationId xmlns:a16="http://schemas.microsoft.com/office/drawing/2014/main" id="{0C095CE2-5486-52FE-FFF8-E98135F164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740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C92EC6-0FF0-2C65-9255-C2C71198A573}"/>
              </a:ext>
            </a:extLst>
          </p:cNvPr>
          <p:cNvSpPr txBox="1"/>
          <p:nvPr/>
        </p:nvSpPr>
        <p:spPr>
          <a:xfrm>
            <a:off x="1059709" y="38626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6" name="yt_shape_14226"/>
          <p:cNvSpPr txBox="1"/>
          <p:nvPr/>
        </p:nvSpPr>
        <p:spPr>
          <a:xfrm>
            <a:off x="540000" y="1341230"/>
            <a:ext cx="6529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用样本的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估计总体相应的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27" name="yt_shape_14227"/>
              <p:cNvSpPr txBox="1"/>
              <p:nvPr/>
            </p:nvSpPr>
            <p:spPr>
              <a:xfrm>
                <a:off x="540119" y="1830664"/>
                <a:ext cx="11492915" cy="34812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某养鸡场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次用鸡蛋孵化出小鸡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每次孵化所用的鸡蛋数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每次的孵化率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2a21"/>
                  </a:rPr>
                  <a:t>孵化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孵化出的小鸡数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孵化所用的鸡蛋数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求该养鸡场这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次孵化的小鸡总数和平均孵化率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该养鸡场这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次孵化出小鸡总数为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次的平均孵化率为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40+50+60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27" name="yt_shape_14227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0664"/>
                <a:ext cx="11492915" cy="3481209"/>
              </a:xfrm>
              <a:prstGeom prst="rect">
                <a:avLst/>
              </a:prstGeom>
              <a:blipFill>
                <a:blip r:embed="rId2"/>
                <a:stretch>
                  <a:fillRect l="-1645" t="-1401" b="-2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2" name="yt_image_14232" title="H_158.9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9031" y="3789040"/>
            <a:ext cx="4886555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027925401" title="H_25.973701">
            <a:extLst>
              <a:ext uri="{FF2B5EF4-FFF2-40B4-BE49-F238E27FC236}">
                <a16:creationId xmlns:a16="http://schemas.microsoft.com/office/drawing/2014/main" id="{097B0524-FBEB-8085-DDFC-1B37B25CC8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9349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52782A-FD29-8F8F-949A-1E959EE592D7}"/>
              </a:ext>
            </a:extLst>
          </p:cNvPr>
          <p:cNvSpPr txBox="1"/>
          <p:nvPr/>
        </p:nvSpPr>
        <p:spPr>
          <a:xfrm>
            <a:off x="450108" y="364390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该养鸡场这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次孵化出小鸡总数为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2013A0-32AC-DA51-1713-B5CC1B5A8555}"/>
              </a:ext>
            </a:extLst>
          </p:cNvPr>
          <p:cNvSpPr txBox="1"/>
          <p:nvPr/>
        </p:nvSpPr>
        <p:spPr>
          <a:xfrm>
            <a:off x="450108" y="4119388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43AA3F-A583-76E8-1049-71247A22E2A1}"/>
                  </a:ext>
                </a:extLst>
              </p:cNvPr>
              <p:cNvSpPr txBox="1"/>
              <p:nvPr/>
            </p:nvSpPr>
            <p:spPr>
              <a:xfrm>
                <a:off x="450108" y="4594877"/>
                <a:ext cx="63237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次的平均孵化率为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40+50+60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EF43AA3F-A583-76E8-1049-71247A22E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94877"/>
                <a:ext cx="6323711" cy="730136"/>
              </a:xfrm>
              <a:prstGeom prst="rect">
                <a:avLst/>
              </a:prstGeom>
              <a:blipFill>
                <a:blip r:embed="rId5"/>
                <a:stretch>
                  <a:fillRect l="-1543" r="-16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" name="yt_shape_14234"/>
          <p:cNvSpPr txBox="1"/>
          <p:nvPr/>
        </p:nvSpPr>
        <p:spPr>
          <a:xfrm>
            <a:off x="540119" y="205207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如果要孵化出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只小鸡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9aef"/>
              </a:rPr>
              <a:t>估计该养鸡场要用多少个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鸡蛋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估计该养鸡场要用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个鸡蛋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36" name="yt_image_14236" title="H_158.9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5444" y="3147390"/>
            <a:ext cx="4886555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FE1120-D6DA-5ED1-4E80-0711EDDC13E8}"/>
              </a:ext>
            </a:extLst>
          </p:cNvPr>
          <p:cNvSpPr txBox="1"/>
          <p:nvPr/>
        </p:nvSpPr>
        <p:spPr>
          <a:xfrm>
            <a:off x="450108" y="2956241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CCFF4F-040B-6B7E-9330-F7C4C56088A9}"/>
              </a:ext>
            </a:extLst>
          </p:cNvPr>
          <p:cNvSpPr txBox="1"/>
          <p:nvPr/>
        </p:nvSpPr>
        <p:spPr>
          <a:xfrm>
            <a:off x="450108" y="3431729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估计该养鸡场要用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个鸡蛋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8" name="yt_shape_14238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对事物的发展趋势做出判断和预测</a:t>
            </a:r>
          </a:p>
        </p:txBody>
      </p:sp>
      <p:sp>
        <p:nvSpPr>
          <p:cNvPr id="14239" name="yt_shape_14239"/>
          <p:cNvSpPr txBox="1"/>
          <p:nvPr/>
        </p:nvSpPr>
        <p:spPr>
          <a:xfrm>
            <a:off x="540000" y="1344417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某公司统计了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名营销人员某月的销售量如下表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40" name="yt_table_142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531682"/>
              </p:ext>
            </p:extLst>
          </p:nvPr>
        </p:nvGraphicFramePr>
        <p:xfrm>
          <a:off x="540000" y="197608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8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4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42" name="yt_shape_14242"/>
          <p:cNvSpPr txBox="1"/>
          <p:nvPr/>
        </p:nvSpPr>
        <p:spPr>
          <a:xfrm>
            <a:off x="540119" y="337969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温馨提示：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1_7a722"/>
              </a:rPr>
              <a:t>确定一个适当的月销售目标是一个关键问题，如果目标定得太高，多数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6_d1aae"/>
              </a:rPr>
              <a:t>营销人员完不成任务，会使营销人员失去信心；如果目标定得太低，不能发挥营销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人员的潜力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该公司计划制定下月销售定额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c532"/>
              </a:rPr>
              <a:t>比较合理的销售定额应为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4" name="yt_table_142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985001"/>
              </p:ext>
            </p:extLst>
          </p:nvPr>
        </p:nvGraphicFramePr>
        <p:xfrm>
          <a:off x="540047" y="5778691"/>
          <a:ext cx="45231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pic>
        <p:nvPicPr>
          <p:cNvPr id="3" name="yt_shape_1714027925491" title="H_25.973701">
            <a:extLst>
              <a:ext uri="{FF2B5EF4-FFF2-40B4-BE49-F238E27FC236}">
                <a16:creationId xmlns:a16="http://schemas.microsoft.com/office/drawing/2014/main" id="{4C4BB9E7-5306-2EF0-2DB0-6A2F34ECE0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E5B421-DBE4-3AA5-5232-A895EE1CBF2E}"/>
              </a:ext>
            </a:extLst>
          </p:cNvPr>
          <p:cNvSpPr txBox="1"/>
          <p:nvPr/>
        </p:nvSpPr>
        <p:spPr>
          <a:xfrm>
            <a:off x="1059708" y="5234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7" name="yt_shape_14247"/>
          <p:cNvSpPr txBox="1"/>
          <p:nvPr/>
        </p:nvSpPr>
        <p:spPr>
          <a:xfrm>
            <a:off x="540000" y="1108122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46" name="yt_image_14246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8122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9" name="yt_shape_14249"/>
          <p:cNvSpPr txBox="1"/>
          <p:nvPr/>
        </p:nvSpPr>
        <p:spPr>
          <a:xfrm>
            <a:off x="540119" y="169028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某区教育局为了了解某年级学生对科学知识的掌握情况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e36e,isEnd"/>
              </a:rPr>
              <a:t>在全区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范围内随机抽取若干名学生进行科学知识测试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按照测试成绩分优秀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良好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8c7d,isEnd"/>
              </a:rPr>
              <a:t>合格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与不合格四个等级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并绘制了如图所示两幅不完整统计图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参与本次测试的学生人数为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252" name="yt_image_14252" title="H_184.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2025" y="4149080"/>
            <a:ext cx="4447949" cy="23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B51810C-348B-F3A1-A884-7D138ECFFAFC}"/>
              </a:ext>
            </a:extLst>
          </p:cNvPr>
          <p:cNvSpPr txBox="1"/>
          <p:nvPr/>
        </p:nvSpPr>
        <p:spPr>
          <a:xfrm>
            <a:off x="5174508" y="306994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3BCDCE-ADC6-C500-432A-4BF5D5D5C576}"/>
              </a:ext>
            </a:extLst>
          </p:cNvPr>
          <p:cNvSpPr txBox="1"/>
          <p:nvPr/>
        </p:nvSpPr>
        <p:spPr>
          <a:xfrm>
            <a:off x="7166821" y="306994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540000" y="997509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256" name="yt_shape_14256"/>
          <p:cNvSpPr txBox="1"/>
          <p:nvPr/>
        </p:nvSpPr>
        <p:spPr>
          <a:xfrm>
            <a:off x="540000" y="1629176"/>
            <a:ext cx="2872646" cy="188494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50" b="0" i="0" u="none" spc="-10250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  <a:r>
              <a:rPr lang="en-US" altLang="zh-CN" sz="10250" b="0" i="0" u="none" spc="20088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</a:p>
        </p:txBody>
      </p:sp>
      <p:pic>
        <p:nvPicPr>
          <p:cNvPr id="14255" name="yt_image_14255" title="H_160.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1936" y="3970366"/>
            <a:ext cx="2874407" cy="20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258"/>
          <p:cNvSpPr txBox="1"/>
          <p:nvPr/>
        </p:nvSpPr>
        <p:spPr>
          <a:xfrm>
            <a:off x="630011" y="1565939"/>
            <a:ext cx="7008966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样本中成绩为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合格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5_aaef0"/>
              </a:rPr>
              <a:t>的学生人数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7_6694c"/>
              </a:rPr>
              <a:t>，补全条形统计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图如图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59" name="yt_image_14259" title="H_184.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4051" y="1193327"/>
            <a:ext cx="4447949" cy="23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C1BEB5-7162-ABBE-75FE-BFFB6ACB0A55}"/>
              </a:ext>
            </a:extLst>
          </p:cNvPr>
          <p:cNvSpPr txBox="1"/>
          <p:nvPr/>
        </p:nvSpPr>
        <p:spPr>
          <a:xfrm>
            <a:off x="540000" y="1519133"/>
            <a:ext cx="659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样本中成绩为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合格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5_aaef0"/>
              </a:rPr>
              <a:t>的学生人数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CEBD12-8882-7C5D-C22A-BEDF8EF8A6F4}"/>
              </a:ext>
            </a:extLst>
          </p:cNvPr>
          <p:cNvSpPr txBox="1"/>
          <p:nvPr/>
        </p:nvSpPr>
        <p:spPr>
          <a:xfrm>
            <a:off x="540000" y="1994621"/>
            <a:ext cx="683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6694c"/>
              </a:rPr>
              <a:t>，补全条形统计</a:t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25A231-1B5D-C312-4242-75BA9C7FE07B}"/>
              </a:ext>
            </a:extLst>
          </p:cNvPr>
          <p:cNvSpPr txBox="1"/>
          <p:nvPr/>
        </p:nvSpPr>
        <p:spPr>
          <a:xfrm>
            <a:off x="540000" y="247010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图如图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61" name="yt_shape_14261"/>
              <p:cNvSpPr txBox="1"/>
              <p:nvPr/>
            </p:nvSpPr>
            <p:spPr>
              <a:xfrm>
                <a:off x="540119" y="1399463"/>
                <a:ext cx="11111999" cy="1609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若全区该年级共有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请估计该年级对科学知识掌握情况较好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54f5"/>
                  </a:rPr>
                  <a:t>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试成绩能达到良好及以上等级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的学生人数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45+60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1" name="yt_shape_14261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463"/>
                <a:ext cx="11111999" cy="1609415"/>
              </a:xfrm>
              <a:prstGeom prst="rect">
                <a:avLst/>
              </a:prstGeom>
              <a:blipFill>
                <a:blip r:embed="rId2"/>
                <a:stretch>
                  <a:fillRect l="-1701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64" name="yt_image_14264" title="H_184.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4050" y="2511262"/>
            <a:ext cx="4447949" cy="23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6" name="yt_shape_14266"/>
          <p:cNvSpPr txBox="1"/>
          <p:nvPr/>
        </p:nvSpPr>
        <p:spPr>
          <a:xfrm>
            <a:off x="540119" y="49098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答：全区该年级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名学生中对科学知识掌握情况较好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1_fc3b5"/>
              </a:rPr>
              <a:t>测试成绩能达到良好及以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上等级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的学生人数大约有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15336D-FC39-145E-93C0-4440F42A31D4}"/>
                  </a:ext>
                </a:extLst>
              </p:cNvPr>
              <p:cNvSpPr txBox="1"/>
              <p:nvPr/>
            </p:nvSpPr>
            <p:spPr>
              <a:xfrm>
                <a:off x="450108" y="2303633"/>
                <a:ext cx="51426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45+60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0815336D-FC39-145E-93C0-4440F42A31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03633"/>
                <a:ext cx="5142611" cy="736486"/>
              </a:xfrm>
              <a:prstGeom prst="rect">
                <a:avLst/>
              </a:prstGeom>
              <a:blipFill>
                <a:blip r:embed="rId4"/>
                <a:stretch>
                  <a:fillRect l="-1898" r="-201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BE02426-1FEF-1916-DAC0-5A07DB21D109}"/>
              </a:ext>
            </a:extLst>
          </p:cNvPr>
          <p:cNvSpPr txBox="1"/>
          <p:nvPr/>
        </p:nvSpPr>
        <p:spPr>
          <a:xfrm>
            <a:off x="450108" y="4863083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答：全区该年级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名学生中对科学知识掌握情况较好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1_fc3b5"/>
              </a:rPr>
              <a:t>测试成绩能达到良好及以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E88075-4BD8-1AB8-4D97-A083FB0F5558}"/>
              </a:ext>
            </a:extLst>
          </p:cNvPr>
          <p:cNvSpPr txBox="1"/>
          <p:nvPr/>
        </p:nvSpPr>
        <p:spPr>
          <a:xfrm>
            <a:off x="450108" y="5338571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上等级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的学生人数大约有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905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