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21" r:id="rId6"/>
    <p:sldId id="308" r:id="rId7"/>
    <p:sldId id="310" r:id="rId8"/>
    <p:sldId id="311" r:id="rId9"/>
    <p:sldId id="312" r:id="rId10"/>
    <p:sldId id="314" r:id="rId11"/>
    <p:sldId id="316" r:id="rId12"/>
    <p:sldId id="322" r:id="rId13"/>
    <p:sldId id="318" r:id="rId14"/>
    <p:sldId id="319" r:id="rId15"/>
    <p:sldId id="324" r:id="rId16"/>
    <p:sldId id="32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05" name="yt_image_1260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503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07" name="yt_shape_12607"/>
          <p:cNvSpPr txBox="1"/>
          <p:nvPr/>
        </p:nvSpPr>
        <p:spPr>
          <a:xfrm>
            <a:off x="540000" y="1637203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相似三角形的面积比</a:t>
            </a:r>
          </a:p>
        </p:txBody>
      </p:sp>
      <p:sp>
        <p:nvSpPr>
          <p:cNvPr id="12608" name="yt_shape_12608"/>
          <p:cNvSpPr txBox="1"/>
          <p:nvPr/>
        </p:nvSpPr>
        <p:spPr>
          <a:xfrm>
            <a:off x="540119" y="21324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邵阳武冈市期末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5e4f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面积的比为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09" name="yt_table_126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010718"/>
              </p:ext>
            </p:extLst>
          </p:nvPr>
        </p:nvGraphicFramePr>
        <p:xfrm>
          <a:off x="540047" y="3091843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</a:tbl>
          </a:graphicData>
        </a:graphic>
      </p:graphicFrame>
      <p:sp>
        <p:nvSpPr>
          <p:cNvPr id="12611" name="yt_shape_12611"/>
          <p:cNvSpPr txBox="1"/>
          <p:nvPr/>
        </p:nvSpPr>
        <p:spPr>
          <a:xfrm>
            <a:off x="540119" y="361801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2a4b"/>
              </a:rPr>
              <a:t> </a:t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15" name="yt_table_12615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7867837"/>
                  </p:ext>
                </p:extLst>
              </p:nvPr>
            </p:nvGraphicFramePr>
            <p:xfrm>
              <a:off x="540047" y="4577449"/>
              <a:ext cx="8738553" cy="640017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  <a:gridCol w="1276350">
                      <a:extLst>
                        <a:ext uri="{9D8B030D-6E8A-4147-A177-3AD203B41FA5}">
                          <a16:colId xmlns:a16="http://schemas.microsoft.com/office/drawing/2014/main" val="104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615" name="yt_table_12615_skip" descr="{&quot;rangeId&quot;:3,&quot;type&quot;:&quot;Option&quot;,&quot;drawing&quot;:[&quot;yt_shape_12612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7867837"/>
                  </p:ext>
                </p:extLst>
              </p:nvPr>
            </p:nvGraphicFramePr>
            <p:xfrm>
              <a:off x="540047" y="4422411"/>
              <a:ext cx="8738553" cy="640017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  <a:gridCol w="1276350">
                      <a:extLst>
                        <a:ext uri="{9D8B030D-6E8A-4147-A177-3AD203B41FA5}">
                          <a16:colId xmlns:a16="http://schemas.microsoft.com/office/drawing/2014/main" val="10415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490" r="-15122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8333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12" name="yt_shape_12612_skip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57594" y="4577449"/>
            <a:ext cx="2292395" cy="1585863"/>
            <a:chOff x="0" y="0"/>
            <a:chExt cx="2292395" cy="1585863"/>
          </a:xfrm>
        </p:grpSpPr>
        <p:pic>
          <p:nvPicPr>
            <p:cNvPr id="2" name="yt_image_1261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92395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14" name="yt_shape_12614"/>
            <p:cNvSpPr txBox="1"/>
            <p:nvPr/>
          </p:nvSpPr>
          <p:spPr>
            <a:xfrm>
              <a:off x="612916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683449">
            <a:extLst>
              <a:ext uri="{FF2B5EF4-FFF2-40B4-BE49-F238E27FC236}">
                <a16:creationId xmlns:a16="http://schemas.microsoft.com/office/drawing/2014/main" id="{BF357129-440E-D958-C2E4-D81E657295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051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441CD5-FABE-2B3F-7404-500D1A0B605B}"/>
              </a:ext>
            </a:extLst>
          </p:cNvPr>
          <p:cNvSpPr txBox="1"/>
          <p:nvPr/>
        </p:nvSpPr>
        <p:spPr>
          <a:xfrm>
            <a:off x="2583708" y="25610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065CA1-16FE-B314-B9FF-C7C9B8834857}"/>
              </a:ext>
            </a:extLst>
          </p:cNvPr>
          <p:cNvSpPr txBox="1"/>
          <p:nvPr/>
        </p:nvSpPr>
        <p:spPr>
          <a:xfrm>
            <a:off x="6661996" y="404669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63" name="yt_shape_12663"/>
              <p:cNvSpPr txBox="1"/>
              <p:nvPr/>
            </p:nvSpPr>
            <p:spPr>
              <a:xfrm>
                <a:off x="540000" y="1556792"/>
                <a:ext cx="11111999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平移到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它们重叠部分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6492,isEnd"/>
                  </a:rPr>
                  <a:t>阴影部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则此三角形移动的距离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48d74IsAddLine,isEnd"/>
                  </a:rPr>
                  <a:t> </a:t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663" name="yt_shape_126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56792"/>
                <a:ext cx="11111999" cy="1435521"/>
              </a:xfrm>
              <a:prstGeom prst="rect">
                <a:avLst/>
              </a:prstGeom>
              <a:blipFill>
                <a:blip r:embed="rId2"/>
                <a:stretch>
                  <a:fillRect l="-1701" t="-3390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65" name="yt_image_1266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1243" y="3195465"/>
            <a:ext cx="2449274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7B50D7-ED75-4365-8831-FB3FD8A350EB}"/>
                  </a:ext>
                </a:extLst>
              </p:cNvPr>
              <p:cNvSpPr txBox="1"/>
              <p:nvPr/>
            </p:nvSpPr>
            <p:spPr>
              <a:xfrm>
                <a:off x="11039468" y="2198761"/>
                <a:ext cx="643762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48d74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7B50D7-ED75-4365-8831-FB3FD8A350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9468" y="2198761"/>
                <a:ext cx="643762" cy="615392"/>
              </a:xfrm>
              <a:prstGeom prst="rect">
                <a:avLst/>
              </a:prstGeom>
              <a:blipFill>
                <a:blip r:embed="rId4"/>
                <a:stretch>
                  <a:fillRect t="-1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15233D5-4336-073D-8D4C-74FF28DF5880}"/>
              </a:ext>
            </a:extLst>
          </p:cNvPr>
          <p:cNvCxnSpPr/>
          <p:nvPr/>
        </p:nvCxnSpPr>
        <p:spPr>
          <a:xfrm>
            <a:off x="10806490" y="2573110"/>
            <a:ext cx="8161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07E6016-0E49-C14C-421E-BEA514BE0145}"/>
              </a:ext>
            </a:extLst>
          </p:cNvPr>
          <p:cNvSpPr txBox="1"/>
          <p:nvPr/>
        </p:nvSpPr>
        <p:spPr>
          <a:xfrm>
            <a:off x="449989" y="2507254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70" name="yt_shape_12670"/>
              <p:cNvSpPr txBox="1"/>
              <p:nvPr/>
            </p:nvSpPr>
            <p:spPr>
              <a:xfrm>
                <a:off x="551384" y="1360726"/>
                <a:ext cx="6896503" cy="54972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解：由折叠知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2670" name="yt_shape_126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60726"/>
                <a:ext cx="6896503" cy="5497274"/>
              </a:xfrm>
              <a:prstGeom prst="rect">
                <a:avLst/>
              </a:prstGeom>
              <a:blipFill>
                <a:blip r:embed="rId2"/>
                <a:stretch>
                  <a:fillRect l="-2650" t="-2106" r="-1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D27CF9-BF68-FDD4-4AB8-65735CEFBCA1}"/>
              </a:ext>
            </a:extLst>
          </p:cNvPr>
          <p:cNvSpPr txBox="1"/>
          <p:nvPr/>
        </p:nvSpPr>
        <p:spPr>
          <a:xfrm>
            <a:off x="461373" y="1419740"/>
            <a:ext cx="492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解：由折叠知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E865DB-BB12-39AD-A89D-CA0EF83BF2E6}"/>
              </a:ext>
            </a:extLst>
          </p:cNvPr>
          <p:cNvSpPr txBox="1"/>
          <p:nvPr/>
        </p:nvSpPr>
        <p:spPr>
          <a:xfrm>
            <a:off x="508998" y="1789408"/>
            <a:ext cx="216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A6AC70-BF61-9B09-1698-4FEE00C39008}"/>
              </a:ext>
            </a:extLst>
          </p:cNvPr>
          <p:cNvSpPr txBox="1"/>
          <p:nvPr/>
        </p:nvSpPr>
        <p:spPr>
          <a:xfrm>
            <a:off x="461373" y="2264896"/>
            <a:ext cx="2842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CE39D4-9825-5896-7491-F57C20ADF984}"/>
              </a:ext>
            </a:extLst>
          </p:cNvPr>
          <p:cNvSpPr txBox="1"/>
          <p:nvPr/>
        </p:nvSpPr>
        <p:spPr>
          <a:xfrm>
            <a:off x="461373" y="2740384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2976457-1FC3-BD76-CA41-14CC08F1B580}"/>
                  </a:ext>
                </a:extLst>
              </p:cNvPr>
              <p:cNvSpPr txBox="1"/>
              <p:nvPr/>
            </p:nvSpPr>
            <p:spPr>
              <a:xfrm>
                <a:off x="461373" y="3215872"/>
                <a:ext cx="3774757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2976457-1FC3-BD76-CA41-14CC08F1B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215872"/>
                <a:ext cx="3774757" cy="631267"/>
              </a:xfrm>
              <a:prstGeom prst="rect">
                <a:avLst/>
              </a:prstGeom>
              <a:blipFill>
                <a:blip r:embed="rId3"/>
                <a:stretch>
                  <a:fillRect l="-2585" r="-2585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2010A58-1772-663E-2D04-DCFA02906B9F}"/>
              </a:ext>
            </a:extLst>
          </p:cNvPr>
          <p:cNvSpPr txBox="1"/>
          <p:nvPr/>
        </p:nvSpPr>
        <p:spPr>
          <a:xfrm>
            <a:off x="461373" y="3753527"/>
            <a:ext cx="70098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2347BB-F723-EFBC-95CB-BC006CAFEDA9}"/>
              </a:ext>
            </a:extLst>
          </p:cNvPr>
          <p:cNvSpPr txBox="1"/>
          <p:nvPr/>
        </p:nvSpPr>
        <p:spPr>
          <a:xfrm>
            <a:off x="461373" y="4229015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7DB061-EBEA-AEAF-FB3B-96825F8E153E}"/>
              </a:ext>
            </a:extLst>
          </p:cNvPr>
          <p:cNvSpPr txBox="1"/>
          <p:nvPr/>
        </p:nvSpPr>
        <p:spPr>
          <a:xfrm>
            <a:off x="461373" y="4704503"/>
            <a:ext cx="332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13F472-4D87-84A3-1A69-C40DAE2C7616}"/>
              </a:ext>
            </a:extLst>
          </p:cNvPr>
          <p:cNvSpPr txBox="1"/>
          <p:nvPr/>
        </p:nvSpPr>
        <p:spPr>
          <a:xfrm>
            <a:off x="461373" y="5179991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4E39AC1-49AB-3541-FE3D-C73606D19685}"/>
                  </a:ext>
                </a:extLst>
              </p:cNvPr>
              <p:cNvSpPr txBox="1"/>
              <p:nvPr/>
            </p:nvSpPr>
            <p:spPr>
              <a:xfrm>
                <a:off x="461373" y="5655479"/>
                <a:ext cx="224663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4E39AC1-49AB-3541-FE3D-C73606D196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655479"/>
                <a:ext cx="2246631" cy="771792"/>
              </a:xfrm>
              <a:prstGeom prst="rect">
                <a:avLst/>
              </a:prstGeom>
              <a:blipFill>
                <a:blip r:embed="rId4"/>
                <a:stretch>
                  <a:fillRect l="-4348" r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5CF3EFE-E613-9203-4FB5-11DC3C274A54}"/>
              </a:ext>
            </a:extLst>
          </p:cNvPr>
          <p:cNvSpPr txBox="1"/>
          <p:nvPr/>
        </p:nvSpPr>
        <p:spPr>
          <a:xfrm>
            <a:off x="461373" y="6333659"/>
            <a:ext cx="51362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667" name="yt_shape_12667"/>
          <p:cNvSpPr txBox="1"/>
          <p:nvPr/>
        </p:nvSpPr>
        <p:spPr>
          <a:xfrm>
            <a:off x="551384" y="72015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93c2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68" name="yt_image_126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6400" y="2557504"/>
            <a:ext cx="1665684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72" name="yt_shape_12672"/>
              <p:cNvSpPr txBox="1"/>
              <p:nvPr/>
            </p:nvSpPr>
            <p:spPr>
              <a:xfrm>
                <a:off x="479376" y="908720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与原点重合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c4ba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de87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轴的垂线交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求此反比例函数的表达式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672" name="yt_shape_126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908720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t="-6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74" name="yt_image_126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137" y="2602444"/>
            <a:ext cx="1702539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76" name="yt_shape_12676"/>
              <p:cNvSpPr txBox="1"/>
              <p:nvPr/>
            </p:nvSpPr>
            <p:spPr>
              <a:xfrm>
                <a:off x="497379" y="2158462"/>
                <a:ext cx="4890762" cy="55910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双曲线在第二象限，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故反比例函数的表达式为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/>
              </a:p>
            </p:txBody>
          </p:sp>
        </mc:Choice>
        <mc:Fallback>
          <p:sp>
            <p:nvSpPr>
              <p:cNvPr id="12676" name="yt_shape_126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158462"/>
                <a:ext cx="4890762" cy="5591018"/>
              </a:xfrm>
              <a:prstGeom prst="rect">
                <a:avLst/>
              </a:prstGeom>
              <a:blipFill>
                <a:blip r:embed="rId4"/>
                <a:stretch>
                  <a:fillRect l="-3865" t="-2072" r="-2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A5DB39E-0623-5AFE-BD73-FDF218742D10}"/>
              </a:ext>
            </a:extLst>
          </p:cNvPr>
          <p:cNvSpPr txBox="1"/>
          <p:nvPr/>
        </p:nvSpPr>
        <p:spPr>
          <a:xfrm>
            <a:off x="407368" y="2111656"/>
            <a:ext cx="28947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B84AFA-9E24-5B59-BC09-1556EB587667}"/>
                  </a:ext>
                </a:extLst>
              </p:cNvPr>
              <p:cNvSpPr txBox="1"/>
              <p:nvPr/>
            </p:nvSpPr>
            <p:spPr>
              <a:xfrm>
                <a:off x="407368" y="2420888"/>
                <a:ext cx="1733297" cy="6677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B84AFA-9E24-5B59-BC09-1556EB5876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420888"/>
                <a:ext cx="1733297" cy="667716"/>
              </a:xfrm>
              <a:prstGeom prst="rect">
                <a:avLst/>
              </a:prstGeom>
              <a:blipFill>
                <a:blip r:embed="rId5"/>
                <a:stretch>
                  <a:fillRect l="-5634" r="-5282" b="-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AEF27D1-B79B-4E35-D5DD-5101732C83B1}"/>
              </a:ext>
            </a:extLst>
          </p:cNvPr>
          <p:cNvSpPr txBox="1"/>
          <p:nvPr/>
        </p:nvSpPr>
        <p:spPr>
          <a:xfrm>
            <a:off x="407368" y="2924944"/>
            <a:ext cx="38392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3E7B38-0B79-07E7-55F7-A9D174E344EA}"/>
              </a:ext>
            </a:extLst>
          </p:cNvPr>
          <p:cNvSpPr txBox="1"/>
          <p:nvPr/>
        </p:nvSpPr>
        <p:spPr>
          <a:xfrm>
            <a:off x="407368" y="3212976"/>
            <a:ext cx="2080324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33FEFF-B321-553F-4F79-4A92432C67AA}"/>
              </a:ext>
            </a:extLst>
          </p:cNvPr>
          <p:cNvSpPr txBox="1"/>
          <p:nvPr/>
        </p:nvSpPr>
        <p:spPr>
          <a:xfrm>
            <a:off x="407368" y="3501008"/>
            <a:ext cx="313124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04DB835-C3DF-3270-6E39-42AACD27522E}"/>
                  </a:ext>
                </a:extLst>
              </p:cNvPr>
              <p:cNvSpPr txBox="1"/>
              <p:nvPr/>
            </p:nvSpPr>
            <p:spPr>
              <a:xfrm>
                <a:off x="407368" y="3789040"/>
                <a:ext cx="3150171" cy="6677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04DB835-C3DF-3270-6E39-42AACD2752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789040"/>
                <a:ext cx="3150171" cy="667715"/>
              </a:xfrm>
              <a:prstGeom prst="rect">
                <a:avLst/>
              </a:prstGeom>
              <a:blipFill>
                <a:blip r:embed="rId6"/>
                <a:stretch>
                  <a:fillRect l="-3095" r="-2708" b="-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C0E302-03A7-96CB-EDB0-966D4358479C}"/>
                  </a:ext>
                </a:extLst>
              </p:cNvPr>
              <p:cNvSpPr txBox="1"/>
              <p:nvPr/>
            </p:nvSpPr>
            <p:spPr>
              <a:xfrm>
                <a:off x="407368" y="4293096"/>
                <a:ext cx="3503993" cy="92901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𝑂𝐴𝐵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C0E302-03A7-96CB-EDB0-966D43584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93096"/>
                <a:ext cx="3503993" cy="929018"/>
              </a:xfrm>
              <a:prstGeom prst="rect">
                <a:avLst/>
              </a:prstGeom>
              <a:blipFill>
                <a:blip r:embed="rId7"/>
                <a:stretch>
                  <a:fillRect l="-2783" r="-2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729BA3C-6EA7-13A1-8536-92F10F0F649A}"/>
              </a:ext>
            </a:extLst>
          </p:cNvPr>
          <p:cNvSpPr txBox="1"/>
          <p:nvPr/>
        </p:nvSpPr>
        <p:spPr>
          <a:xfrm>
            <a:off x="407368" y="5063807"/>
            <a:ext cx="47616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4F0DA6D-DDAD-4A7E-40EB-A7FE6A43BFEF}"/>
                  </a:ext>
                </a:extLst>
              </p:cNvPr>
              <p:cNvSpPr txBox="1"/>
              <p:nvPr/>
            </p:nvSpPr>
            <p:spPr>
              <a:xfrm>
                <a:off x="407368" y="5373216"/>
                <a:ext cx="5023548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4F0DA6D-DDAD-4A7E-40EB-A7FE6A43BF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373216"/>
                <a:ext cx="5023548" cy="661747"/>
              </a:xfrm>
              <a:prstGeom prst="rect">
                <a:avLst/>
              </a:prstGeom>
              <a:blipFill>
                <a:blip r:embed="rId8"/>
                <a:stretch>
                  <a:fillRect l="-1942" r="-1820" b="-5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AE7BF3B-A8B0-8483-11D3-A2818A65343E}"/>
              </a:ext>
            </a:extLst>
          </p:cNvPr>
          <p:cNvSpPr txBox="1"/>
          <p:nvPr/>
        </p:nvSpPr>
        <p:spPr>
          <a:xfrm>
            <a:off x="407368" y="5941351"/>
            <a:ext cx="49822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双曲线在第二象限，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2D10CB5-F3BD-0353-E04F-3D7323C23714}"/>
                  </a:ext>
                </a:extLst>
              </p:cNvPr>
              <p:cNvSpPr txBox="1"/>
              <p:nvPr/>
            </p:nvSpPr>
            <p:spPr>
              <a:xfrm>
                <a:off x="407368" y="6216393"/>
                <a:ext cx="4801298" cy="6647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故反比例函数的表达式为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2D10CB5-F3BD-0353-E04F-3D7323C237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6216393"/>
                <a:ext cx="4801298" cy="664794"/>
              </a:xfrm>
              <a:prstGeom prst="rect">
                <a:avLst/>
              </a:prstGeom>
              <a:blipFill>
                <a:blip r:embed="rId9"/>
                <a:stretch>
                  <a:fillRect l="-2033" r="-2033" b="-4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9" name="yt_shape_12679"/>
          <p:cNvSpPr txBox="1"/>
          <p:nvPr/>
        </p:nvSpPr>
        <p:spPr>
          <a:xfrm>
            <a:off x="481304" y="1041252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78" name="yt_image_12678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304" y="104125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81" name="yt_shape_12681"/>
              <p:cNvSpPr txBox="1"/>
              <p:nvPr/>
            </p:nvSpPr>
            <p:spPr>
              <a:xfrm>
                <a:off x="481423" y="1623417"/>
                <a:ext cx="11492915" cy="46740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8d08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2681" name="yt_shape_126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423" y="1623417"/>
                <a:ext cx="11492915" cy="4674036"/>
              </a:xfrm>
              <a:prstGeom prst="rect">
                <a:avLst/>
              </a:prstGeom>
              <a:blipFill>
                <a:blip r:embed="rId3"/>
                <a:stretch>
                  <a:fillRect l="-1645" t="-1043" b="-3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86" name="yt_image_12686" title="H_104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3429000"/>
            <a:ext cx="1896903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C983EA-6B9E-CCC6-FC17-86B692631C9E}"/>
              </a:ext>
            </a:extLst>
          </p:cNvPr>
          <p:cNvSpPr txBox="1"/>
          <p:nvPr/>
        </p:nvSpPr>
        <p:spPr>
          <a:xfrm>
            <a:off x="391412" y="3203354"/>
            <a:ext cx="547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BA5485-B04E-B095-C2EB-94698745D5B3}"/>
              </a:ext>
            </a:extLst>
          </p:cNvPr>
          <p:cNvSpPr txBox="1"/>
          <p:nvPr/>
        </p:nvSpPr>
        <p:spPr>
          <a:xfrm>
            <a:off x="391412" y="3678842"/>
            <a:ext cx="3963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BB8F3E-F178-FC27-BF7D-3CCB93DEAEA8}"/>
              </a:ext>
            </a:extLst>
          </p:cNvPr>
          <p:cNvSpPr txBox="1"/>
          <p:nvPr/>
        </p:nvSpPr>
        <p:spPr>
          <a:xfrm>
            <a:off x="391412" y="4154330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4A3EB5B-00D5-4DE8-5A8F-80A422AFF6B0}"/>
                  </a:ext>
                </a:extLst>
              </p:cNvPr>
              <p:cNvSpPr txBox="1"/>
              <p:nvPr/>
            </p:nvSpPr>
            <p:spPr>
              <a:xfrm>
                <a:off x="391412" y="4629818"/>
                <a:ext cx="243573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4A3EB5B-00D5-4DE8-5A8F-80A422AFF6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12" y="4629818"/>
                <a:ext cx="2435733" cy="769379"/>
              </a:xfrm>
              <a:prstGeom prst="rect">
                <a:avLst/>
              </a:prstGeom>
              <a:blipFill>
                <a:blip r:embed="rId5"/>
                <a:stretch>
                  <a:fillRect l="-3750" r="-400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5443274-2D84-7830-D774-4D545EAB96E6}"/>
              </a:ext>
            </a:extLst>
          </p:cNvPr>
          <p:cNvSpPr txBox="1"/>
          <p:nvPr/>
        </p:nvSpPr>
        <p:spPr>
          <a:xfrm>
            <a:off x="391412" y="5305585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7FEC9B-A7AA-69F5-3CC5-14E7CC4DE3CF}"/>
              </a:ext>
            </a:extLst>
          </p:cNvPr>
          <p:cNvSpPr txBox="1"/>
          <p:nvPr/>
        </p:nvSpPr>
        <p:spPr>
          <a:xfrm>
            <a:off x="391412" y="5781074"/>
            <a:ext cx="1519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689"/>
              <p:cNvSpPr txBox="1"/>
              <p:nvPr/>
            </p:nvSpPr>
            <p:spPr>
              <a:xfrm>
                <a:off x="337288" y="925125"/>
                <a:ext cx="7500451" cy="59863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求平行四边形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3" name="yt_shape_126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288" y="925125"/>
                <a:ext cx="7500451" cy="5986382"/>
              </a:xfrm>
              <a:prstGeom prst="rect">
                <a:avLst/>
              </a:prstGeom>
              <a:blipFill>
                <a:blip r:embed="rId2"/>
                <a:stretch>
                  <a:fillRect l="-2437" t="-916" r="-1543" b="-2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91" name="yt_image_12691" title="H_104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1556792"/>
            <a:ext cx="1896903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CB56AE-63B6-CE82-9ECC-D86BAFF12415}"/>
                  </a:ext>
                </a:extLst>
              </p:cNvPr>
              <p:cNvSpPr txBox="1"/>
              <p:nvPr/>
            </p:nvSpPr>
            <p:spPr>
              <a:xfrm>
                <a:off x="247277" y="1353807"/>
                <a:ext cx="606647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CB56AE-63B6-CE82-9ECC-D86BAFF124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277" y="1353807"/>
                <a:ext cx="6066472" cy="771792"/>
              </a:xfrm>
              <a:prstGeom prst="rect">
                <a:avLst/>
              </a:prstGeom>
              <a:blipFill>
                <a:blip r:embed="rId4"/>
                <a:stretch>
                  <a:fillRect l="-1608" r="-1608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A142C51-B99A-EF5B-7ECA-2225EA4866C2}"/>
                  </a:ext>
                </a:extLst>
              </p:cNvPr>
              <p:cNvSpPr txBox="1"/>
              <p:nvPr/>
            </p:nvSpPr>
            <p:spPr>
              <a:xfrm>
                <a:off x="247277" y="2031987"/>
                <a:ext cx="6270434" cy="10793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A142C51-B99A-EF5B-7ECA-2225EA4866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277" y="2031987"/>
                <a:ext cx="6270434" cy="1079323"/>
              </a:xfrm>
              <a:prstGeom prst="rect">
                <a:avLst/>
              </a:prstGeom>
              <a:blipFill>
                <a:blip r:embed="rId5"/>
                <a:stretch>
                  <a:fillRect l="-1556" r="-1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80765EE-B82C-364E-A28F-4586049EC3B2}"/>
              </a:ext>
            </a:extLst>
          </p:cNvPr>
          <p:cNvSpPr txBox="1"/>
          <p:nvPr/>
        </p:nvSpPr>
        <p:spPr>
          <a:xfrm>
            <a:off x="247277" y="3017698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A32D5C-86A6-32DB-DFD7-E495418F20B2}"/>
              </a:ext>
            </a:extLst>
          </p:cNvPr>
          <p:cNvSpPr txBox="1"/>
          <p:nvPr/>
        </p:nvSpPr>
        <p:spPr>
          <a:xfrm>
            <a:off x="247277" y="3493186"/>
            <a:ext cx="328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58675A-0F71-C472-062D-D68CB203369E}"/>
              </a:ext>
            </a:extLst>
          </p:cNvPr>
          <p:cNvSpPr txBox="1"/>
          <p:nvPr/>
        </p:nvSpPr>
        <p:spPr>
          <a:xfrm>
            <a:off x="247277" y="3968674"/>
            <a:ext cx="440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14B1D2-EC0B-ECFB-9823-05AC01A1FBFB}"/>
              </a:ext>
            </a:extLst>
          </p:cNvPr>
          <p:cNvSpPr txBox="1"/>
          <p:nvPr/>
        </p:nvSpPr>
        <p:spPr>
          <a:xfrm>
            <a:off x="247277" y="4444162"/>
            <a:ext cx="458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2D5FCF6-575E-7F30-D320-60DD174FC905}"/>
                  </a:ext>
                </a:extLst>
              </p:cNvPr>
              <p:cNvSpPr txBox="1"/>
              <p:nvPr/>
            </p:nvSpPr>
            <p:spPr>
              <a:xfrm>
                <a:off x="294902" y="4919650"/>
                <a:ext cx="4664710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2D5FCF6-575E-7F30-D320-60DD174FC9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902" y="4919650"/>
                <a:ext cx="4664710" cy="1080910"/>
              </a:xfrm>
              <a:prstGeom prst="rect">
                <a:avLst/>
              </a:prstGeom>
              <a:blipFill>
                <a:blip r:embed="rId6"/>
                <a:stretch>
                  <a:fillRect r="-1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662CC93-D076-9EB8-D114-1F1A32FC6FDB}"/>
              </a:ext>
            </a:extLst>
          </p:cNvPr>
          <p:cNvSpPr txBox="1"/>
          <p:nvPr/>
        </p:nvSpPr>
        <p:spPr>
          <a:xfrm>
            <a:off x="247277" y="5906948"/>
            <a:ext cx="290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2B9528-7F20-AA8B-6536-910A76E9DFF1}"/>
              </a:ext>
            </a:extLst>
          </p:cNvPr>
          <p:cNvSpPr txBox="1"/>
          <p:nvPr/>
        </p:nvSpPr>
        <p:spPr>
          <a:xfrm>
            <a:off x="242189" y="6313445"/>
            <a:ext cx="58538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平行四边形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3" name="yt_shape_12693"/>
          <p:cNvSpPr txBox="1"/>
          <p:nvPr/>
        </p:nvSpPr>
        <p:spPr>
          <a:xfrm>
            <a:off x="540119" y="291461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fdbca"/>
              </a:rPr>
              <a:t>当两个三角形相似时面积比才等于相似比的平方，用面积比求相似比时是开方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不是平方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6F3F5CF-E106-DC8B-42EC-EFBC22824B4C}"/>
              </a:ext>
            </a:extLst>
          </p:cNvPr>
          <p:cNvSpPr/>
          <p:nvPr/>
        </p:nvSpPr>
        <p:spPr>
          <a:xfrm>
            <a:off x="407368" y="2780928"/>
            <a:ext cx="11377264" cy="15841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16" name="yt_shape_12616"/>
              <p:cNvSpPr txBox="1"/>
              <p:nvPr/>
            </p:nvSpPr>
            <p:spPr>
              <a:xfrm>
                <a:off x="540119" y="1723350"/>
                <a:ext cx="11492915" cy="14739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乐山市中考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在平行四边形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f9a9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𝐴𝐸𝐹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16" name="yt_shape_12616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23350"/>
                <a:ext cx="11492915" cy="1473930"/>
              </a:xfrm>
              <a:prstGeom prst="rect">
                <a:avLst/>
              </a:prstGeom>
              <a:blipFill>
                <a:blip r:embed="rId2"/>
                <a:stretch>
                  <a:fillRect l="-1645" t="-3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21" name="yt_shape_12621"/>
          <p:cNvSpPr txBox="1"/>
          <p:nvPr/>
        </p:nvSpPr>
        <p:spPr>
          <a:xfrm>
            <a:off x="540000" y="513615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18" name="yt_shape_12618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5173" y="3400432"/>
            <a:ext cx="2201652" cy="1685304"/>
            <a:chOff x="0" y="0"/>
            <a:chExt cx="2201652" cy="1685304"/>
          </a:xfrm>
        </p:grpSpPr>
        <p:pic>
          <p:nvPicPr>
            <p:cNvPr id="2" name="yt_image_1261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1652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0" name="yt_shape_12620"/>
            <p:cNvSpPr txBox="1"/>
            <p:nvPr/>
          </p:nvSpPr>
          <p:spPr>
            <a:xfrm>
              <a:off x="567545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85D9A9-3DAD-5B73-16C0-BA1F6C83125E}"/>
                  </a:ext>
                </a:extLst>
              </p:cNvPr>
              <p:cNvSpPr txBox="1"/>
              <p:nvPr/>
            </p:nvSpPr>
            <p:spPr>
              <a:xfrm>
                <a:off x="5686572" y="2152032"/>
                <a:ext cx="661099" cy="10777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4785D9A9-3DAD-5B73-16C0-BA1F6C8312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572" y="2152032"/>
                <a:ext cx="661099" cy="10777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1AD0532-AE34-D695-1D89-D7370BBF6443}"/>
              </a:ext>
            </a:extLst>
          </p:cNvPr>
          <p:cNvCxnSpPr/>
          <p:nvPr/>
        </p:nvCxnSpPr>
        <p:spPr>
          <a:xfrm>
            <a:off x="5424158" y="320207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2" name="yt_shape_12622"/>
          <p:cNvSpPr txBox="1"/>
          <p:nvPr/>
        </p:nvSpPr>
        <p:spPr>
          <a:xfrm>
            <a:off x="540000" y="1639602"/>
            <a:ext cx="87652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623" name="yt_shape_12623"/>
          <p:cNvSpPr txBox="1"/>
          <p:nvPr/>
        </p:nvSpPr>
        <p:spPr>
          <a:xfrm>
            <a:off x="540000" y="2118905"/>
            <a:ext cx="4312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2624"/>
          <p:cNvSpPr txBox="1"/>
          <p:nvPr/>
        </p:nvSpPr>
        <p:spPr>
          <a:xfrm>
            <a:off x="540000" y="2750572"/>
            <a:ext cx="551112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25" name="yt_image_1262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5790" y="2750572"/>
            <a:ext cx="2246209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A165FE6-55BD-2855-9BF2-7280CBBCD4F8}"/>
              </a:ext>
            </a:extLst>
          </p:cNvPr>
          <p:cNvSpPr txBox="1"/>
          <p:nvPr/>
        </p:nvSpPr>
        <p:spPr>
          <a:xfrm>
            <a:off x="449989" y="2703766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32F29B-55B7-2AF0-B354-35F94EC9FC78}"/>
              </a:ext>
            </a:extLst>
          </p:cNvPr>
          <p:cNvSpPr txBox="1"/>
          <p:nvPr/>
        </p:nvSpPr>
        <p:spPr>
          <a:xfrm>
            <a:off x="449989" y="3179254"/>
            <a:ext cx="563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60694C-5F90-F943-0CF1-6F3B66A40002}"/>
              </a:ext>
            </a:extLst>
          </p:cNvPr>
          <p:cNvSpPr txBox="1"/>
          <p:nvPr/>
        </p:nvSpPr>
        <p:spPr>
          <a:xfrm>
            <a:off x="449989" y="3654742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803C56-796F-F8A4-CE50-8BC031ECF6BF}"/>
              </a:ext>
            </a:extLst>
          </p:cNvPr>
          <p:cNvSpPr txBox="1"/>
          <p:nvPr/>
        </p:nvSpPr>
        <p:spPr>
          <a:xfrm>
            <a:off x="449989" y="4130230"/>
            <a:ext cx="260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BCF9A2-7C58-85EE-84AD-FF69853D53AF}"/>
              </a:ext>
            </a:extLst>
          </p:cNvPr>
          <p:cNvSpPr txBox="1"/>
          <p:nvPr/>
        </p:nvSpPr>
        <p:spPr>
          <a:xfrm>
            <a:off x="449989" y="4605718"/>
            <a:ext cx="2926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628"/>
              <p:cNvSpPr txBox="1"/>
              <p:nvPr/>
            </p:nvSpPr>
            <p:spPr>
              <a:xfrm>
                <a:off x="540000" y="2871193"/>
                <a:ext cx="4312078" cy="23857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628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1193"/>
                <a:ext cx="4312078" cy="2385718"/>
              </a:xfrm>
              <a:prstGeom prst="rect">
                <a:avLst/>
              </a:prstGeom>
              <a:blipFill>
                <a:blip r:embed="rId2"/>
                <a:stretch>
                  <a:fillRect l="-4385" t="-2302" r="-3395" b="-6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30" name="yt_image_12630" title="H_116.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5790" y="2871193"/>
            <a:ext cx="2246209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A4BBC2-E04E-AE1C-8036-DA0D9DBBC2B7}"/>
              </a:ext>
            </a:extLst>
          </p:cNvPr>
          <p:cNvSpPr txBox="1"/>
          <p:nvPr/>
        </p:nvSpPr>
        <p:spPr>
          <a:xfrm>
            <a:off x="449989" y="2824387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0BA21E-9BBB-7D82-E332-A2F0EBACE445}"/>
                  </a:ext>
                </a:extLst>
              </p:cNvPr>
              <p:cNvSpPr txBox="1"/>
              <p:nvPr/>
            </p:nvSpPr>
            <p:spPr>
              <a:xfrm>
                <a:off x="449989" y="3299875"/>
                <a:ext cx="3653472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}">
                <a:extLst>
                  <a:ext uri="{FF2B5EF4-FFF2-40B4-BE49-F238E27FC236}">
                    <a16:creationId xmlns:a16="http://schemas.microsoft.com/office/drawing/2014/main" id="{4D0BA21E-9BBB-7D82-E332-A2F0EBACE4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99875"/>
                <a:ext cx="3653472" cy="1080910"/>
              </a:xfrm>
              <a:prstGeom prst="rect">
                <a:avLst/>
              </a:prstGeom>
              <a:blipFill>
                <a:blip r:embed="rId4"/>
                <a:stretch>
                  <a:fillRect l="-2671" r="-26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EB571B1-80AC-122C-D65D-760554F68550}"/>
              </a:ext>
            </a:extLst>
          </p:cNvPr>
          <p:cNvSpPr txBox="1"/>
          <p:nvPr/>
        </p:nvSpPr>
        <p:spPr>
          <a:xfrm>
            <a:off x="449989" y="4287173"/>
            <a:ext cx="2035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AF9670-BB2B-CD18-A28C-22670E8BC448}"/>
              </a:ext>
            </a:extLst>
          </p:cNvPr>
          <p:cNvSpPr txBox="1"/>
          <p:nvPr/>
        </p:nvSpPr>
        <p:spPr>
          <a:xfrm>
            <a:off x="449989" y="4762661"/>
            <a:ext cx="1502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627" name="yt_shape_12627"/>
          <p:cNvSpPr txBox="1"/>
          <p:nvPr/>
        </p:nvSpPr>
        <p:spPr>
          <a:xfrm>
            <a:off x="449989" y="2134641"/>
            <a:ext cx="71013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2" name="yt_shape_12632"/>
          <p:cNvSpPr txBox="1"/>
          <p:nvPr/>
        </p:nvSpPr>
        <p:spPr>
          <a:xfrm>
            <a:off x="540000" y="2078067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相似三角形的周长比</a:t>
            </a:r>
          </a:p>
        </p:txBody>
      </p:sp>
      <p:sp>
        <p:nvSpPr>
          <p:cNvPr id="12633" name="yt_shape_12633"/>
          <p:cNvSpPr txBox="1"/>
          <p:nvPr/>
        </p:nvSpPr>
        <p:spPr>
          <a:xfrm>
            <a:off x="540119" y="257327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864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37" name="yt_table_12637_skip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419911"/>
                  </p:ext>
                </p:extLst>
              </p:nvPr>
            </p:nvGraphicFramePr>
            <p:xfrm>
              <a:off x="540047" y="3532707"/>
              <a:ext cx="4348608" cy="886524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637" name="yt_table_12637_skip" descr="{&quot;rangeId&quot;:7,&quot;type&quot;:&quot;Option&quot;,&quot;drawing&quot;:[&quot;yt_shape_12634&quot;]}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419911"/>
                  </p:ext>
                </p:extLst>
              </p:nvPr>
            </p:nvGraphicFramePr>
            <p:xfrm>
              <a:off x="540047" y="2354640"/>
              <a:ext cx="4348608" cy="886524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579" r="-56236" b="-134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34" name="yt_shape_12634_skip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6084" y="3532707"/>
            <a:ext cx="2013843" cy="1607580"/>
            <a:chOff x="0" y="0"/>
            <a:chExt cx="2013843" cy="1607580"/>
          </a:xfrm>
        </p:grpSpPr>
        <p:pic>
          <p:nvPicPr>
            <p:cNvPr id="2" name="yt_image_12634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3843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6" name="yt_shape_12636"/>
            <p:cNvSpPr txBox="1"/>
            <p:nvPr/>
          </p:nvSpPr>
          <p:spPr>
            <a:xfrm>
              <a:off x="473640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683532">
            <a:extLst>
              <a:ext uri="{FF2B5EF4-FFF2-40B4-BE49-F238E27FC236}">
                <a16:creationId xmlns:a16="http://schemas.microsoft.com/office/drawing/2014/main" id="{0A653A2F-0EB5-B6AB-C284-9F8FC52296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31377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5A6E5D-A3B7-32FA-2FFE-96AF4DCCEAFA}"/>
              </a:ext>
            </a:extLst>
          </p:cNvPr>
          <p:cNvSpPr txBox="1"/>
          <p:nvPr/>
        </p:nvSpPr>
        <p:spPr>
          <a:xfrm>
            <a:off x="4520458" y="30019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8" name="yt_shape_12638"/>
          <p:cNvSpPr txBox="1"/>
          <p:nvPr/>
        </p:nvSpPr>
        <p:spPr>
          <a:xfrm>
            <a:off x="540119" y="221310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的小正方形组成的网格中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四个点均在格点上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4fa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42" name="yt_table_126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777483"/>
              </p:ext>
            </p:extLst>
          </p:nvPr>
        </p:nvGraphicFramePr>
        <p:xfrm>
          <a:off x="540047" y="3172543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grpSp>
        <p:nvGrpSpPr>
          <p:cNvPr id="12639" name="yt_shape_12639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3049" y="3172543"/>
            <a:ext cx="1436751" cy="1832751"/>
            <a:chOff x="0" y="0"/>
            <a:chExt cx="1436751" cy="1832751"/>
          </a:xfrm>
        </p:grpSpPr>
        <p:pic>
          <p:nvPicPr>
            <p:cNvPr id="2" name="yt_image_1263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6751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1" name="yt_shape_12641"/>
            <p:cNvSpPr txBox="1"/>
            <p:nvPr/>
          </p:nvSpPr>
          <p:spPr>
            <a:xfrm>
              <a:off x="185094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D3AD231-7FF0-C0E8-D976-3969D15F14EC}"/>
              </a:ext>
            </a:extLst>
          </p:cNvPr>
          <p:cNvSpPr txBox="1"/>
          <p:nvPr/>
        </p:nvSpPr>
        <p:spPr>
          <a:xfrm>
            <a:off x="10413257" y="26417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4" name="yt_shape_12644"/>
          <p:cNvSpPr txBox="1"/>
          <p:nvPr/>
        </p:nvSpPr>
        <p:spPr>
          <a:xfrm>
            <a:off x="540000" y="2835394"/>
            <a:ext cx="108956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645" name="yt_image_12645" title="H_72.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9705" y="3467061"/>
            <a:ext cx="1912588" cy="9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E420BF-2033-F086-9A92-D73889BCDFE2}"/>
              </a:ext>
            </a:extLst>
          </p:cNvPr>
          <p:cNvSpPr txBox="1"/>
          <p:nvPr/>
        </p:nvSpPr>
        <p:spPr>
          <a:xfrm>
            <a:off x="10249626" y="278858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7" name="yt_shape_12647"/>
          <p:cNvSpPr txBox="1"/>
          <p:nvPr/>
        </p:nvSpPr>
        <p:spPr>
          <a:xfrm>
            <a:off x="540000" y="1660113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对相似三角形的性质理解有误而出错</a:t>
            </a:r>
          </a:p>
        </p:txBody>
      </p:sp>
      <p:sp>
        <p:nvSpPr>
          <p:cNvPr id="12648" name="yt_shape_12648"/>
          <p:cNvSpPr txBox="1"/>
          <p:nvPr/>
        </p:nvSpPr>
        <p:spPr>
          <a:xfrm>
            <a:off x="540119" y="215531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796c,isEnd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52" name="yt_shape_12652"/>
          <p:cNvSpPr txBox="1"/>
          <p:nvPr/>
        </p:nvSpPr>
        <p:spPr>
          <a:xfrm>
            <a:off x="540000" y="519939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49" name="yt_shape_12649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8953" y="3267117"/>
            <a:ext cx="1494093" cy="1881900"/>
            <a:chOff x="0" y="0"/>
            <a:chExt cx="1494093" cy="1881900"/>
          </a:xfrm>
        </p:grpSpPr>
        <p:pic>
          <p:nvPicPr>
            <p:cNvPr id="2" name="yt_image_1264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4093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1" name="yt_shape_12651"/>
            <p:cNvSpPr txBox="1"/>
            <p:nvPr/>
          </p:nvSpPr>
          <p:spPr>
            <a:xfrm>
              <a:off x="213765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027683606">
            <a:extLst>
              <a:ext uri="{FF2B5EF4-FFF2-40B4-BE49-F238E27FC236}">
                <a16:creationId xmlns:a16="http://schemas.microsoft.com/office/drawing/2014/main" id="{14E09884-A92A-33ED-3F84-AB4F6331C9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342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C00F2DC-0B3A-3F38-7D53-02ED004929A3}"/>
              </a:ext>
            </a:extLst>
          </p:cNvPr>
          <p:cNvSpPr txBox="1"/>
          <p:nvPr/>
        </p:nvSpPr>
        <p:spPr>
          <a:xfrm>
            <a:off x="1974108" y="25840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4" name="yt_shape_12654"/>
          <p:cNvSpPr txBox="1"/>
          <p:nvPr/>
        </p:nvSpPr>
        <p:spPr>
          <a:xfrm>
            <a:off x="540000" y="150297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53" name="yt_image_1265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0297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56" name="yt_shape_12656"/>
              <p:cNvSpPr txBox="1"/>
              <p:nvPr/>
            </p:nvSpPr>
            <p:spPr>
              <a:xfrm>
                <a:off x="540119" y="2085143"/>
                <a:ext cx="11492915" cy="19055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ff2c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𝐷𝐵𝐸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7688"/>
                  </a:rPr>
                  <a:t>其中正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确的个数有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656" name="yt_shape_12656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5143"/>
                <a:ext cx="11492915" cy="1905586"/>
              </a:xfrm>
              <a:prstGeom prst="rect">
                <a:avLst/>
              </a:prstGeom>
              <a:blipFill>
                <a:blip r:embed="rId3"/>
                <a:stretch>
                  <a:fillRect l="-1645" t="-2556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61" name="yt_table_1266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637438"/>
              </p:ext>
            </p:extLst>
          </p:nvPr>
        </p:nvGraphicFramePr>
        <p:xfrm>
          <a:off x="540047" y="4041517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grpSp>
        <p:nvGrpSpPr>
          <p:cNvPr id="12658" name="yt_shape_12658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3211" y="4041517"/>
            <a:ext cx="1796668" cy="1673874"/>
            <a:chOff x="0" y="0"/>
            <a:chExt cx="1796668" cy="1673874"/>
          </a:xfrm>
        </p:grpSpPr>
        <p:pic>
          <p:nvPicPr>
            <p:cNvPr id="2" name="yt_image_1265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96668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0" name="yt_shape_12660"/>
            <p:cNvSpPr txBox="1"/>
            <p:nvPr/>
          </p:nvSpPr>
          <p:spPr>
            <a:xfrm>
              <a:off x="365053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60E821-3A48-5B00-4058-94525B1CE259}"/>
              </a:ext>
            </a:extLst>
          </p:cNvPr>
          <p:cNvSpPr txBox="1"/>
          <p:nvPr/>
        </p:nvSpPr>
        <p:spPr>
          <a:xfrm>
            <a:off x="2583708" y="35011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1844</Words>
  <Application>Microsoft Office PowerPoint</Application>
  <PresentationFormat>宽屏</PresentationFormat>
  <Paragraphs>158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2024-04-25T06:40:28Z</dcterms:created>
  <dcterms:modified xsi:type="dcterms:W3CDTF">2024-04-25T09:04:03Z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