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7" r:id="rId6"/>
    <p:sldId id="309" r:id="rId7"/>
    <p:sldId id="310" r:id="rId8"/>
    <p:sldId id="328" r:id="rId9"/>
    <p:sldId id="312" r:id="rId10"/>
    <p:sldId id="314" r:id="rId11"/>
    <p:sldId id="316" r:id="rId12"/>
    <p:sldId id="333" r:id="rId13"/>
    <p:sldId id="317" r:id="rId14"/>
    <p:sldId id="318" r:id="rId15"/>
    <p:sldId id="319" r:id="rId16"/>
    <p:sldId id="331" r:id="rId17"/>
    <p:sldId id="256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444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bin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2.png"/><Relationship Id="rId7" Type="http://schemas.openxmlformats.org/officeDocument/2006/relationships/image" Target="../media/image25.png"/><Relationship Id="rId2" Type="http://schemas.openxmlformats.org/officeDocument/2006/relationships/image" Target="../media/image21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bin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43" name="yt_image_12843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613858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45" name="yt_shape_12845"/>
          <p:cNvSpPr txBox="1"/>
          <p:nvPr/>
        </p:nvSpPr>
        <p:spPr>
          <a:xfrm>
            <a:off x="540000" y="2196023"/>
            <a:ext cx="458298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位似图形及其有关概念</a:t>
            </a:r>
          </a:p>
        </p:txBody>
      </p:sp>
      <p:sp>
        <p:nvSpPr>
          <p:cNvPr id="12846" name="yt_shape_12846"/>
          <p:cNvSpPr txBox="1"/>
          <p:nvPr/>
        </p:nvSpPr>
        <p:spPr>
          <a:xfrm>
            <a:off x="540119" y="269122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将三角尺直立举起靠近墙面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打开手机手电筒照射三角尺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92a1c"/>
              </a:rPr>
              <a:t>在墙面上形成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影子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则三角尺与影子之间属于以下哪种图形变换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850" name="yt_table_12850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9529981"/>
              </p:ext>
            </p:extLst>
          </p:nvPr>
        </p:nvGraphicFramePr>
        <p:xfrm>
          <a:off x="540047" y="3650663"/>
          <a:ext cx="9333866" cy="475488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434"/>
                    </a:ext>
                  </a:extLst>
                </a:gridCol>
                <a:gridCol w="2786380">
                  <a:extLst>
                    <a:ext uri="{9D8B030D-6E8A-4147-A177-3AD203B41FA5}">
                      <a16:colId xmlns:a16="http://schemas.microsoft.com/office/drawing/2014/main" val="10435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436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4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平移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轴对称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旋转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位似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8"/>
                  </a:ext>
                </a:extLst>
              </a:tr>
            </a:tbl>
          </a:graphicData>
        </a:graphic>
      </p:graphicFrame>
      <p:grpSp>
        <p:nvGrpSpPr>
          <p:cNvPr id="12847" name="yt_shape_12847_skip" title="H_153.8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389247" y="3650663"/>
            <a:ext cx="1260514" cy="1953909"/>
            <a:chOff x="0" y="0"/>
            <a:chExt cx="1260514" cy="1953909"/>
          </a:xfrm>
        </p:grpSpPr>
        <p:pic>
          <p:nvPicPr>
            <p:cNvPr id="2" name="yt_image_12847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260514" cy="15579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49" name="yt_shape_12849"/>
            <p:cNvSpPr txBox="1"/>
            <p:nvPr/>
          </p:nvSpPr>
          <p:spPr>
            <a:xfrm>
              <a:off x="96976" y="159390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027720902">
            <a:extLst>
              <a:ext uri="{FF2B5EF4-FFF2-40B4-BE49-F238E27FC236}">
                <a16:creationId xmlns:a16="http://schemas.microsoft.com/office/drawing/2014/main" id="{2F516EED-00AA-4526-964E-51BC19C5CB8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249333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17D6EE1D-C450-F29A-459F-976FEB8BC88C}"/>
              </a:ext>
            </a:extLst>
          </p:cNvPr>
          <p:cNvSpPr txBox="1"/>
          <p:nvPr/>
        </p:nvSpPr>
        <p:spPr>
          <a:xfrm>
            <a:off x="7765307" y="311991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5" name="yt_shape_12905"/>
          <p:cNvSpPr txBox="1"/>
          <p:nvPr/>
        </p:nvSpPr>
        <p:spPr>
          <a:xfrm>
            <a:off x="472497" y="1371604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网格图中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每个小正方形边长均为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99929"/>
              </a:rPr>
              <a:t>的顶点均为小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正方形的顶点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为位似中心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在网格图中作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2ae14"/>
              </a:rPr>
              <a:t>且位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似比为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如图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908" name="yt_image_12908" title="H_121.2173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96400" y="2866774"/>
            <a:ext cx="1911312" cy="1539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0177D08-0A2B-9024-C817-CCF57E0A0D27}"/>
              </a:ext>
            </a:extLst>
          </p:cNvPr>
          <p:cNvSpPr txBox="1"/>
          <p:nvPr/>
        </p:nvSpPr>
        <p:spPr>
          <a:xfrm>
            <a:off x="382486" y="3226750"/>
            <a:ext cx="2237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如图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3" name="yt_image_12911" title="H_120.51">
            <a:extLst>
              <a:ext uri="{FF2B5EF4-FFF2-40B4-BE49-F238E27FC236}">
                <a16:creationId xmlns:a16="http://schemas.microsoft.com/office/drawing/2014/main" id="{B6658C1F-82F6-398E-E7A2-8BF34F14BCB4}"/>
              </a:ext>
              <a:ext uri="">
                <a16:creationId xmlns:m="http://schemas.openxmlformats.org/officeDocument/2006/math"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96400" y="4581128"/>
            <a:ext cx="1887859" cy="1530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10" name="yt_shape_12910"/>
          <p:cNvSpPr txBox="1"/>
          <p:nvPr/>
        </p:nvSpPr>
        <p:spPr>
          <a:xfrm>
            <a:off x="540000" y="1732972"/>
            <a:ext cx="912910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AA'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AA'C'C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结果保留根号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2912" name="yt_shape_12912"/>
          <p:cNvSpPr txBox="1"/>
          <p:nvPr/>
        </p:nvSpPr>
        <p:spPr>
          <a:xfrm>
            <a:off x="540000" y="2364639"/>
            <a:ext cx="1884234" cy="140679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650" b="0" i="0" u="none" spc="-7650">
                <a:solidFill>
                  <a:srgbClr val="1EE3CF"/>
                </a:solidFill>
                <a:effectLst/>
                <a:latin typeface="宋体/Times New Roman" pitchFamily="76"/>
                <a:ea typeface="宋体" pitchFamily="76"/>
              </a:rPr>
              <a:t> </a:t>
            </a:r>
            <a:r>
              <a:rPr lang="en-US" altLang="zh-CN" sz="7650" b="0" i="0" u="none" spc="12968">
                <a:solidFill>
                  <a:srgbClr val="1EE3CF"/>
                </a:solidFill>
                <a:effectLst/>
                <a:latin typeface="宋体/Times New Roman" pitchFamily="76"/>
                <a:ea typeface="宋体" pitchFamily="76"/>
              </a:rPr>
              <a:t> </a:t>
            </a:r>
          </a:p>
        </p:txBody>
      </p:sp>
      <p:pic>
        <p:nvPicPr>
          <p:cNvPr id="12911" name="yt_image_12911" title="H_120.51">
            <a:extLst>
              <a:ext uri="">
                <a16:creationId xmlns:m="http://schemas.openxmlformats.org/officeDocument/2006/math"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40688" y="4393639"/>
            <a:ext cx="1887859" cy="1530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2914"/>
              <p:cNvSpPr txBox="1"/>
              <p:nvPr/>
            </p:nvSpPr>
            <p:spPr>
              <a:xfrm>
                <a:off x="630011" y="2390855"/>
                <a:ext cx="4958217" cy="303794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A'C'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AA'C'C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的周长为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AA'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A'C'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C'C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29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011" y="2390855"/>
                <a:ext cx="4958217" cy="3037948"/>
              </a:xfrm>
              <a:prstGeom prst="rect">
                <a:avLst/>
              </a:prstGeom>
              <a:blipFill>
                <a:blip r:embed="rId3"/>
                <a:stretch>
                  <a:fillRect l="-3686" t="-200" r="-2703" b="-52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916" name="yt_image_12916" title="H_121.21732">
            <a:extLst>
              <a:ext uri="">
                <a16:creationId xmlns:m="http://schemas.openxmlformats.org/officeDocument/2006/math"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40688" y="2659270"/>
            <a:ext cx="1911312" cy="1539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40E7224-F2A6-FF9F-2BC0-0D6FD6334C1E}"/>
                  </a:ext>
                </a:extLst>
              </p:cNvPr>
              <p:cNvSpPr txBox="1"/>
              <p:nvPr/>
            </p:nvSpPr>
            <p:spPr>
              <a:xfrm>
                <a:off x="540000" y="2344049"/>
                <a:ext cx="5090351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40E7224-F2A6-FF9F-2BC0-0D6FD6334C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44049"/>
                <a:ext cx="5090351" cy="630441"/>
              </a:xfrm>
              <a:prstGeom prst="rect">
                <a:avLst/>
              </a:prstGeom>
              <a:blipFill>
                <a:blip r:embed="rId5"/>
                <a:stretch>
                  <a:fillRect l="-1916" r="-1796" b="-174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D50A615-09B4-0762-5AC8-178DF2695D66}"/>
                  </a:ext>
                </a:extLst>
              </p:cNvPr>
              <p:cNvSpPr txBox="1"/>
              <p:nvPr/>
            </p:nvSpPr>
            <p:spPr>
              <a:xfrm>
                <a:off x="540000" y="2880878"/>
                <a:ext cx="3448876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A'C'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D50A615-09B4-0762-5AC8-178DF2695D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80878"/>
                <a:ext cx="3448876" cy="630441"/>
              </a:xfrm>
              <a:prstGeom prst="rect">
                <a:avLst/>
              </a:prstGeom>
              <a:blipFill>
                <a:blip r:embed="rId6"/>
                <a:stretch>
                  <a:fillRect l="-2832" r="-2655" b="-174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A439C0C7-2A22-7B05-4753-FB76D26672CD}"/>
              </a:ext>
            </a:extLst>
          </p:cNvPr>
          <p:cNvSpPr txBox="1"/>
          <p:nvPr/>
        </p:nvSpPr>
        <p:spPr>
          <a:xfrm>
            <a:off x="540000" y="3417707"/>
            <a:ext cx="3526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AA'C'C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的周长为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DDE2915-7E35-2CA1-D672-2AB1FEBA0373}"/>
              </a:ext>
            </a:extLst>
          </p:cNvPr>
          <p:cNvSpPr txBox="1"/>
          <p:nvPr/>
        </p:nvSpPr>
        <p:spPr>
          <a:xfrm>
            <a:off x="844800" y="3893195"/>
            <a:ext cx="3005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AA'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A'C'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C'C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F3FE088-405B-7709-7D28-85043380F011}"/>
                  </a:ext>
                </a:extLst>
              </p:cNvPr>
              <p:cNvSpPr txBox="1"/>
              <p:nvPr/>
            </p:nvSpPr>
            <p:spPr>
              <a:xfrm>
                <a:off x="540000" y="4368683"/>
                <a:ext cx="2936241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F3FE088-405B-7709-7D28-85043380F0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368683"/>
                <a:ext cx="2936241" cy="615392"/>
              </a:xfrm>
              <a:prstGeom prst="rect">
                <a:avLst/>
              </a:prstGeom>
              <a:blipFill>
                <a:blip r:embed="rId7"/>
                <a:stretch>
                  <a:fillRect l="-3326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410C2A50-A33A-5109-262B-C2683608F356}"/>
                  </a:ext>
                </a:extLst>
              </p:cNvPr>
              <p:cNvSpPr txBox="1"/>
              <p:nvPr/>
            </p:nvSpPr>
            <p:spPr>
              <a:xfrm>
                <a:off x="540000" y="4890463"/>
                <a:ext cx="1634363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410C2A50-A33A-5109-262B-C2683608F3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890463"/>
                <a:ext cx="1634363" cy="555765"/>
              </a:xfrm>
              <a:prstGeom prst="rect">
                <a:avLst/>
              </a:prstGeom>
              <a:blipFill>
                <a:blip r:embed="rId8"/>
                <a:stretch>
                  <a:fillRect l="-5970" r="-5970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18" name="yt_shape_12918"/>
          <p:cNvSpPr txBox="1"/>
          <p:nvPr/>
        </p:nvSpPr>
        <p:spPr>
          <a:xfrm>
            <a:off x="479376" y="139358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矩形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AB'C'D'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是位似图形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为位似中心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已知矩形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724f"/>
              </a:rPr>
              <a:t>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周长为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DD'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919" name="yt_image_12919" title="H_98.46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28248" y="3180926"/>
            <a:ext cx="2055857" cy="1250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921" name="yt_shape_12921"/>
              <p:cNvSpPr txBox="1"/>
              <p:nvPr/>
            </p:nvSpPr>
            <p:spPr>
              <a:xfrm>
                <a:off x="569387" y="2467694"/>
                <a:ext cx="5592878" cy="351083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矩形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的周长为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设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，则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矩形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与矩形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AB'C'D'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是位似图形，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</a:p>
            </p:txBody>
          </p:sp>
        </mc:Choice>
        <mc:Fallback>
          <p:sp>
            <p:nvSpPr>
              <p:cNvPr id="12921" name="yt_shape_129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387" y="2467694"/>
                <a:ext cx="5592878" cy="3510833"/>
              </a:xfrm>
              <a:prstGeom prst="rect">
                <a:avLst/>
              </a:prstGeom>
              <a:blipFill>
                <a:blip r:embed="rId3"/>
                <a:stretch>
                  <a:fillRect l="-3268" t="-1563" r="-2505" b="-43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4970758-DA7E-C5B0-5E11-0CFD42986AF6}"/>
              </a:ext>
            </a:extLst>
          </p:cNvPr>
          <p:cNvSpPr txBox="1"/>
          <p:nvPr/>
        </p:nvSpPr>
        <p:spPr>
          <a:xfrm>
            <a:off x="479376" y="2420888"/>
            <a:ext cx="4423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矩形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的周长为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A0C840B-E2E0-40DB-410D-33D17A629925}"/>
              </a:ext>
            </a:extLst>
          </p:cNvPr>
          <p:cNvSpPr txBox="1"/>
          <p:nvPr/>
        </p:nvSpPr>
        <p:spPr>
          <a:xfrm>
            <a:off x="479376" y="2896376"/>
            <a:ext cx="2672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E2F7F49-E77F-5186-11DB-6CE11EF0103D}"/>
              </a:ext>
            </a:extLst>
          </p:cNvPr>
          <p:cNvSpPr txBox="1"/>
          <p:nvPr/>
        </p:nvSpPr>
        <p:spPr>
          <a:xfrm>
            <a:off x="479376" y="3371864"/>
            <a:ext cx="4047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ED264BC-7B64-DFEA-7C25-A8218CC26AD9}"/>
              </a:ext>
            </a:extLst>
          </p:cNvPr>
          <p:cNvSpPr txBox="1"/>
          <p:nvPr/>
        </p:nvSpPr>
        <p:spPr>
          <a:xfrm>
            <a:off x="479376" y="3847352"/>
            <a:ext cx="3910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2874791-338F-67EE-CBBA-C9845E77E15B}"/>
              </a:ext>
            </a:extLst>
          </p:cNvPr>
          <p:cNvSpPr txBox="1"/>
          <p:nvPr/>
        </p:nvSpPr>
        <p:spPr>
          <a:xfrm>
            <a:off x="479376" y="4322840"/>
            <a:ext cx="5718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矩形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与矩形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AB'C'D'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是位似图形，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433CA46-84AF-664F-6BFF-1BCB298D2D84}"/>
                  </a:ext>
                </a:extLst>
              </p:cNvPr>
              <p:cNvSpPr txBox="1"/>
              <p:nvPr/>
            </p:nvSpPr>
            <p:spPr>
              <a:xfrm>
                <a:off x="479376" y="4798328"/>
                <a:ext cx="5714936" cy="76868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433CA46-84AF-664F-6BFF-1BCB298D2D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4798328"/>
                <a:ext cx="5714936" cy="768681"/>
              </a:xfrm>
              <a:prstGeom prst="rect">
                <a:avLst/>
              </a:prstGeom>
              <a:blipFill>
                <a:blip r:embed="rId4"/>
                <a:stretch>
                  <a:fillRect l="-1708" r="-1601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C8A45682-2439-D952-B390-A8841349A02E}"/>
              </a:ext>
            </a:extLst>
          </p:cNvPr>
          <p:cNvSpPr txBox="1"/>
          <p:nvPr/>
        </p:nvSpPr>
        <p:spPr>
          <a:xfrm>
            <a:off x="479376" y="5473397"/>
            <a:ext cx="2748661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23" name="yt_shape_12923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是位似图形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是位似图形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ef0cb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924" name="yt_image_12924" title="H_119.61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40567" y="2011799"/>
            <a:ext cx="1510864" cy="1519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926" name="yt_shape_12926"/>
              <p:cNvSpPr txBox="1"/>
              <p:nvPr/>
            </p:nvSpPr>
            <p:spPr>
              <a:xfrm>
                <a:off x="540000" y="3581299"/>
                <a:ext cx="4501232" cy="275902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与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位似，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𝑂𝐴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与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位似，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𝑂𝐴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926" name="yt_shape_12926" descr="{&quot;rangeId&quot;:16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81299"/>
                <a:ext cx="4501232" cy="2759025"/>
              </a:xfrm>
              <a:prstGeom prst="rect">
                <a:avLst/>
              </a:prstGeom>
              <a:blipFill>
                <a:blip r:embed="rId3"/>
                <a:stretch>
                  <a:fillRect l="-4201" t="-1766" r="-3117" b="-59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0A23EA2-22DD-9C80-D33F-960D3C804E9F}"/>
              </a:ext>
            </a:extLst>
          </p:cNvPr>
          <p:cNvSpPr txBox="1"/>
          <p:nvPr/>
        </p:nvSpPr>
        <p:spPr>
          <a:xfrm>
            <a:off x="449989" y="3534493"/>
            <a:ext cx="4637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DEO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与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ABO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位似，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59F58BC-56C7-F3A4-2B12-4283E680F273}"/>
                  </a:ext>
                </a:extLst>
              </p:cNvPr>
              <p:cNvSpPr txBox="1"/>
              <p:nvPr/>
            </p:nvSpPr>
            <p:spPr>
              <a:xfrm>
                <a:off x="449989" y="4009981"/>
                <a:ext cx="1688466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𝑂𝐴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6, 'mathAnswerShape': 1}">
                <a:extLst>
                  <a:ext uri="{FF2B5EF4-FFF2-40B4-BE49-F238E27FC236}">
                    <a16:creationId xmlns:a16="http://schemas.microsoft.com/office/drawing/2014/main" id="{F59F58BC-56C7-F3A4-2B12-4283E680F2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09981"/>
                <a:ext cx="1688466" cy="772110"/>
              </a:xfrm>
              <a:prstGeom prst="rect">
                <a:avLst/>
              </a:prstGeom>
              <a:blipFill>
                <a:blip r:embed="rId4"/>
                <a:stretch>
                  <a:fillRect l="-5776" r="-5415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6EE31BFC-9263-500E-6B94-045A5093C6F7}"/>
              </a:ext>
            </a:extLst>
          </p:cNvPr>
          <p:cNvSpPr txBox="1"/>
          <p:nvPr/>
        </p:nvSpPr>
        <p:spPr>
          <a:xfrm>
            <a:off x="449989" y="4688479"/>
            <a:ext cx="37059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与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位似，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07C7AC3-9D0A-F815-5047-ACAD78B49CCC}"/>
                  </a:ext>
                </a:extLst>
              </p:cNvPr>
              <p:cNvSpPr txBox="1"/>
              <p:nvPr/>
            </p:nvSpPr>
            <p:spPr>
              <a:xfrm>
                <a:off x="449989" y="5163967"/>
                <a:ext cx="3627755" cy="77210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𝑂𝐴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6, 'mathAnswerShape': 1}">
                <a:extLst>
                  <a:ext uri="{FF2B5EF4-FFF2-40B4-BE49-F238E27FC236}">
                    <a16:creationId xmlns:a16="http://schemas.microsoft.com/office/drawing/2014/main" id="{E07C7AC3-9D0A-F815-5047-ACAD78B49C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163967"/>
                <a:ext cx="3627755" cy="772109"/>
              </a:xfrm>
              <a:prstGeom prst="rect">
                <a:avLst/>
              </a:prstGeom>
              <a:blipFill>
                <a:blip r:embed="rId5"/>
                <a:stretch>
                  <a:fillRect l="-2689" r="-2521" b="-7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BCD88AF6-35FD-55E9-D1A7-C11D961D0CAC}"/>
              </a:ext>
            </a:extLst>
          </p:cNvPr>
          <p:cNvSpPr txBox="1"/>
          <p:nvPr/>
        </p:nvSpPr>
        <p:spPr>
          <a:xfrm>
            <a:off x="449989" y="5842464"/>
            <a:ext cx="32042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29" name="yt_shape_12929"/>
          <p:cNvSpPr txBox="1"/>
          <p:nvPr/>
        </p:nvSpPr>
        <p:spPr>
          <a:xfrm>
            <a:off x="551265" y="754456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928" name="yt_image_12928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265" y="754456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31" name="yt_shape_12931"/>
          <p:cNvSpPr txBox="1"/>
          <p:nvPr/>
        </p:nvSpPr>
        <p:spPr>
          <a:xfrm>
            <a:off x="551384" y="1278573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几何直观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用下面的方法可以画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的内接等边三角形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db708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阅读后证明相应问题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/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2933" name="yt_shape_12933"/>
          <p:cNvSpPr txBox="1"/>
          <p:nvPr/>
        </p:nvSpPr>
        <p:spPr>
          <a:xfrm>
            <a:off x="551384" y="2376103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内画等边三角形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使点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在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上，点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在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上；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连接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并延长，交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，过点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作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E'C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'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，交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，作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E'D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'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ee368"/>
              </a:rPr>
              <a:t> </a:t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，交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；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连接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C'D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C'D'E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的内接三角形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：△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C'D'E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是等边三角形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937" name="yt_image_12937" title="H_116.1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36360" y="3659247"/>
            <a:ext cx="2153300" cy="1475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B0CA80F-CCB6-8CBB-0EC3-027028AE5192}"/>
              </a:ext>
            </a:extLst>
          </p:cNvPr>
          <p:cNvSpPr txBox="1"/>
          <p:nvPr/>
        </p:nvSpPr>
        <p:spPr>
          <a:xfrm>
            <a:off x="551265" y="4149080"/>
            <a:ext cx="3012186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E'C'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A6C3693-6A53-3FE0-B48A-8C56A049A42C}"/>
              </a:ext>
            </a:extLst>
          </p:cNvPr>
          <p:cNvSpPr txBox="1"/>
          <p:nvPr/>
        </p:nvSpPr>
        <p:spPr>
          <a:xfrm>
            <a:off x="551265" y="4437112"/>
            <a:ext cx="1827911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E'D'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62A102B-EA1A-0B75-60DE-71ED319CA7A3}"/>
              </a:ext>
            </a:extLst>
          </p:cNvPr>
          <p:cNvSpPr txBox="1"/>
          <p:nvPr/>
        </p:nvSpPr>
        <p:spPr>
          <a:xfrm>
            <a:off x="551265" y="4725144"/>
            <a:ext cx="3148711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OC'E'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37D608E-332E-39EA-65CF-8AF5950F5841}"/>
              </a:ext>
            </a:extLst>
          </p:cNvPr>
          <p:cNvSpPr txBox="1"/>
          <p:nvPr/>
        </p:nvSpPr>
        <p:spPr>
          <a:xfrm>
            <a:off x="551265" y="5013176"/>
            <a:ext cx="2878836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OD'E'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AE2DE37-487D-C1B3-C1D5-35B6852B5915}"/>
              </a:ext>
            </a:extLst>
          </p:cNvPr>
          <p:cNvSpPr txBox="1"/>
          <p:nvPr/>
        </p:nvSpPr>
        <p:spPr>
          <a:xfrm>
            <a:off x="551265" y="5301208"/>
            <a:ext cx="6911087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C'E'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D'E'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BA22D6E-6E78-A7BB-028F-8784A0C810F7}"/>
              </a:ext>
            </a:extLst>
          </p:cNvPr>
          <p:cNvSpPr txBox="1"/>
          <p:nvPr/>
        </p:nvSpPr>
        <p:spPr>
          <a:xfrm>
            <a:off x="551265" y="5572180"/>
            <a:ext cx="5542661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C'E'O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D'E'O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FAD1CC6-D85B-088E-A9E8-DF04CE5A0238}"/>
              </a:ext>
            </a:extLst>
          </p:cNvPr>
          <p:cNvSpPr txBox="1"/>
          <p:nvPr/>
        </p:nvSpPr>
        <p:spPr>
          <a:xfrm>
            <a:off x="551265" y="5877272"/>
            <a:ext cx="6474523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C'E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'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D'E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'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C'E'D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'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05873B9-DA46-F6BF-3FAF-721C8E362186}"/>
              </a:ext>
            </a:extLst>
          </p:cNvPr>
          <p:cNvSpPr txBox="1"/>
          <p:nvPr/>
        </p:nvSpPr>
        <p:spPr>
          <a:xfrm>
            <a:off x="551265" y="6165304"/>
            <a:ext cx="3213799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C'D'E'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B388477-BF0F-1820-EDA4-4685BA038947}"/>
              </a:ext>
            </a:extLst>
          </p:cNvPr>
          <p:cNvSpPr txBox="1"/>
          <p:nvPr/>
        </p:nvSpPr>
        <p:spPr>
          <a:xfrm>
            <a:off x="551265" y="6453336"/>
            <a:ext cx="3628136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是等边三角形，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4FB6680-5AEC-B0CF-9768-C0F7C413DD01}"/>
              </a:ext>
            </a:extLst>
          </p:cNvPr>
          <p:cNvSpPr txBox="1"/>
          <p:nvPr/>
        </p:nvSpPr>
        <p:spPr>
          <a:xfrm>
            <a:off x="7320136" y="6453336"/>
            <a:ext cx="3499548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C'D'E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'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是等边三角形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39" name="yt_shape_12939"/>
          <p:cNvSpPr txBox="1"/>
          <p:nvPr/>
        </p:nvSpPr>
        <p:spPr>
          <a:xfrm>
            <a:off x="551384" y="1412776"/>
            <a:ext cx="11492915" cy="524829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证明：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E'C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'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C'D'E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'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是等边三角形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名师点睛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位似是特殊的相似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26_b529e"/>
              </a:rPr>
              <a:t>特殊的地方是对应点的连线必须相交于一点，位似图形的性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质同相似图形的性质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CA77CC0E-DEBB-CDFA-9852-2E412A39CAAB}"/>
              </a:ext>
            </a:extLst>
          </p:cNvPr>
          <p:cNvSpPr/>
          <p:nvPr/>
        </p:nvSpPr>
        <p:spPr>
          <a:xfrm>
            <a:off x="263352" y="2060848"/>
            <a:ext cx="11492915" cy="151216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52" name="yt_shape_12852"/>
          <p:cNvSpPr txBox="1"/>
          <p:nvPr/>
        </p:nvSpPr>
        <p:spPr>
          <a:xfrm>
            <a:off x="540000" y="2113778"/>
            <a:ext cx="822500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图中两个四边形是位似图形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它们的位似中心是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856" name="yt_table_1285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4369711"/>
              </p:ext>
            </p:extLst>
          </p:nvPr>
        </p:nvGraphicFramePr>
        <p:xfrm>
          <a:off x="540047" y="4628837"/>
          <a:ext cx="8940166" cy="475488"/>
        </p:xfrm>
        <a:graphic>
          <a:graphicData uri="http://schemas.openxmlformats.org/drawingml/2006/table">
            <a:tbl>
              <a:tblPr/>
              <a:tblGrid>
                <a:gridCol w="2514918">
                  <a:extLst>
                    <a:ext uri="{9D8B030D-6E8A-4147-A177-3AD203B41FA5}">
                      <a16:colId xmlns:a16="http://schemas.microsoft.com/office/drawing/2014/main" val="10438"/>
                    </a:ext>
                  </a:extLst>
                </a:gridCol>
                <a:gridCol w="2446655">
                  <a:extLst>
                    <a:ext uri="{9D8B030D-6E8A-4147-A177-3AD203B41FA5}">
                      <a16:colId xmlns:a16="http://schemas.microsoft.com/office/drawing/2014/main" val="10439"/>
                    </a:ext>
                  </a:extLst>
                </a:gridCol>
                <a:gridCol w="2464118">
                  <a:extLst>
                    <a:ext uri="{9D8B030D-6E8A-4147-A177-3AD203B41FA5}">
                      <a16:colId xmlns:a16="http://schemas.microsoft.com/office/drawing/2014/main" val="10440"/>
                    </a:ext>
                  </a:extLst>
                </a:gridCol>
                <a:gridCol w="1514475">
                  <a:extLst>
                    <a:ext uri="{9D8B030D-6E8A-4147-A177-3AD203B41FA5}">
                      <a16:colId xmlns:a16="http://schemas.microsoft.com/office/drawing/2014/main" val="1044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O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P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9"/>
                  </a:ext>
                </a:extLst>
              </a:tr>
            </a:tbl>
          </a:graphicData>
        </a:graphic>
      </p:graphicFrame>
      <p:grpSp>
        <p:nvGrpSpPr>
          <p:cNvPr id="12853" name="yt_shape_12853_skip" title="H_160.3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869006" y="2593081"/>
            <a:ext cx="2452078" cy="2036205"/>
            <a:chOff x="0" y="0"/>
            <a:chExt cx="2452078" cy="2036205"/>
          </a:xfrm>
        </p:grpSpPr>
        <p:pic>
          <p:nvPicPr>
            <p:cNvPr id="2" name="yt_image_12853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452078" cy="16402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55" name="yt_shape_12855"/>
            <p:cNvSpPr txBox="1"/>
            <p:nvPr/>
          </p:nvSpPr>
          <p:spPr>
            <a:xfrm>
              <a:off x="692758" y="167620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6BA06C1-4F4F-0C3B-67DD-490653BD73F0}"/>
              </a:ext>
            </a:extLst>
          </p:cNvPr>
          <p:cNvSpPr txBox="1"/>
          <p:nvPr/>
        </p:nvSpPr>
        <p:spPr>
          <a:xfrm>
            <a:off x="7765189" y="206697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58" name="yt_shape_12858"/>
          <p:cNvSpPr txBox="1"/>
          <p:nvPr/>
        </p:nvSpPr>
        <p:spPr>
          <a:xfrm>
            <a:off x="468111" y="145821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指出下列各图中的两个图形是否是位似图形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如果是位似图形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58c92"/>
              </a:rPr>
              <a:t>请指出其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位似中心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859" name="yt_image_12859" title="H_250.9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60096" y="2420888"/>
            <a:ext cx="4536369" cy="3186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61" name="yt_shape_12861"/>
          <p:cNvSpPr txBox="1"/>
          <p:nvPr/>
        </p:nvSpPr>
        <p:spPr>
          <a:xfrm>
            <a:off x="558122" y="2413671"/>
            <a:ext cx="4900380" cy="1372299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是位似图形，位似中心是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；</a:t>
            </a: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是位似图形，位似中心是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；</a:t>
            </a: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不是位似图形；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602EC93-EEA6-EA2D-6F52-248B7DD0592C}"/>
              </a:ext>
            </a:extLst>
          </p:cNvPr>
          <p:cNvSpPr txBox="1"/>
          <p:nvPr/>
        </p:nvSpPr>
        <p:spPr>
          <a:xfrm>
            <a:off x="468111" y="2366865"/>
            <a:ext cx="5033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是位似图形，位似中心是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AC0537D-5CCB-38AF-76D7-172516E65CCA}"/>
              </a:ext>
            </a:extLst>
          </p:cNvPr>
          <p:cNvSpPr txBox="1"/>
          <p:nvPr/>
        </p:nvSpPr>
        <p:spPr>
          <a:xfrm>
            <a:off x="468111" y="2842353"/>
            <a:ext cx="4423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是位似图形，位似中心是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3485825-457A-6943-F7D1-26ACF88186EF}"/>
              </a:ext>
            </a:extLst>
          </p:cNvPr>
          <p:cNvSpPr txBox="1"/>
          <p:nvPr/>
        </p:nvSpPr>
        <p:spPr>
          <a:xfrm>
            <a:off x="468111" y="3317841"/>
            <a:ext cx="26184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不是位似图形；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864" name="yt_shape_12864"/>
          <p:cNvSpPr txBox="1"/>
          <p:nvPr/>
        </p:nvSpPr>
        <p:spPr>
          <a:xfrm>
            <a:off x="571491" y="3819504"/>
            <a:ext cx="4320093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是位似图形，位似中心是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；</a:t>
            </a: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不是位似图形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03907CF-30AE-23A9-68D0-A4600781DC90}"/>
              </a:ext>
            </a:extLst>
          </p:cNvPr>
          <p:cNvSpPr txBox="1"/>
          <p:nvPr/>
        </p:nvSpPr>
        <p:spPr>
          <a:xfrm>
            <a:off x="481480" y="3772698"/>
            <a:ext cx="44583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是位似图形，位似中心是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147A97F-F06F-81DD-ED27-21A54B982D2F}"/>
              </a:ext>
            </a:extLst>
          </p:cNvPr>
          <p:cNvSpPr txBox="1"/>
          <p:nvPr/>
        </p:nvSpPr>
        <p:spPr>
          <a:xfrm>
            <a:off x="481480" y="4248186"/>
            <a:ext cx="2389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不是位似图形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66" name="yt_shape_12866"/>
          <p:cNvSpPr txBox="1"/>
          <p:nvPr/>
        </p:nvSpPr>
        <p:spPr>
          <a:xfrm>
            <a:off x="540000" y="1657256"/>
            <a:ext cx="365965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位似图形的性质</a:t>
            </a:r>
          </a:p>
        </p:txBody>
      </p:sp>
      <p:sp>
        <p:nvSpPr>
          <p:cNvPr id="12867" name="yt_shape_12867"/>
          <p:cNvSpPr txBox="1"/>
          <p:nvPr/>
        </p:nvSpPr>
        <p:spPr>
          <a:xfrm>
            <a:off x="540119" y="2152461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长春市中考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为位似中心的位似图形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23f65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AA'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的周长之比为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2871" name="yt_shape_12871"/>
          <p:cNvSpPr txBox="1"/>
          <p:nvPr/>
        </p:nvSpPr>
        <p:spPr>
          <a:xfrm>
            <a:off x="540000" y="5202247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868" name="yt_shape_12868" title="H_148.6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05667" y="3264260"/>
            <a:ext cx="1780664" cy="1887615"/>
            <a:chOff x="0" y="0"/>
            <a:chExt cx="1780664" cy="1887615"/>
          </a:xfrm>
        </p:grpSpPr>
        <p:pic>
          <p:nvPicPr>
            <p:cNvPr id="2" name="yt_image_12868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80664" cy="14916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70" name="yt_shape_12870"/>
            <p:cNvSpPr txBox="1"/>
            <p:nvPr/>
          </p:nvSpPr>
          <p:spPr>
            <a:xfrm>
              <a:off x="357051" y="152761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027720989">
            <a:extLst>
              <a:ext uri="{FF2B5EF4-FFF2-40B4-BE49-F238E27FC236}">
                <a16:creationId xmlns:a16="http://schemas.microsoft.com/office/drawing/2014/main" id="{79A923F5-53F6-76D8-646D-F3E0FB2FCF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710566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A8323B52-5AB1-21C4-ACA7-5CB10D32187F}"/>
              </a:ext>
            </a:extLst>
          </p:cNvPr>
          <p:cNvSpPr txBox="1"/>
          <p:nvPr/>
        </p:nvSpPr>
        <p:spPr>
          <a:xfrm>
            <a:off x="9776671" y="2581143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72" name="yt_shape_12872"/>
          <p:cNvSpPr txBox="1"/>
          <p:nvPr/>
        </p:nvSpPr>
        <p:spPr>
          <a:xfrm>
            <a:off x="540119" y="194028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阜新市中考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为位似中心的位似图形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1522c,isEnd"/>
              </a:rPr>
              <a:t>位似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的面积比是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2876" name="yt_shape_12876"/>
          <p:cNvSpPr txBox="1"/>
          <p:nvPr/>
        </p:nvSpPr>
        <p:spPr>
          <a:xfrm>
            <a:off x="540000" y="4919219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873" name="yt_shape_12873" title="H_143.0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30164" y="3052083"/>
            <a:ext cx="1931671" cy="1816749"/>
            <a:chOff x="0" y="0"/>
            <a:chExt cx="1931671" cy="1816749"/>
          </a:xfrm>
        </p:grpSpPr>
        <p:pic>
          <p:nvPicPr>
            <p:cNvPr id="2" name="yt_image_12873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31671" cy="14207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75" name="yt_shape_12875"/>
            <p:cNvSpPr txBox="1"/>
            <p:nvPr/>
          </p:nvSpPr>
          <p:spPr>
            <a:xfrm>
              <a:off x="432554" y="145674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EC728AF-6AFF-AD66-249B-6A77805880ED}"/>
              </a:ext>
            </a:extLst>
          </p:cNvPr>
          <p:cNvSpPr txBox="1"/>
          <p:nvPr/>
        </p:nvSpPr>
        <p:spPr>
          <a:xfrm>
            <a:off x="6379421" y="2368966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77" name="yt_shape_12877"/>
          <p:cNvSpPr txBox="1"/>
          <p:nvPr/>
        </p:nvSpPr>
        <p:spPr>
          <a:xfrm>
            <a:off x="540000" y="1457386"/>
            <a:ext cx="304410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画位似图形</a:t>
            </a:r>
          </a:p>
        </p:txBody>
      </p:sp>
      <p:sp>
        <p:nvSpPr>
          <p:cNvPr id="12878" name="yt_shape_12878"/>
          <p:cNvSpPr txBox="1"/>
          <p:nvPr/>
        </p:nvSpPr>
        <p:spPr>
          <a:xfrm>
            <a:off x="540119" y="1952591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按要求进行位似变换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分别画出符合条件的一个位似图形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放大为原图形的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且位似中心选在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左侧图中的点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bff06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2882" name="yt_shape_12882"/>
          <p:cNvSpPr txBox="1"/>
          <p:nvPr/>
        </p:nvSpPr>
        <p:spPr>
          <a:xfrm>
            <a:off x="4076930" y="3390237"/>
            <a:ext cx="4139788" cy="159992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700" b="0" i="0" u="none" spc="-8700">
                <a:solidFill>
                  <a:srgbClr val="1EE3CF"/>
                </a:solidFill>
                <a:effectLst/>
                <a:latin typeface="宋体/Times New Roman" pitchFamily="87"/>
                <a:ea typeface="宋体" pitchFamily="87"/>
              </a:rPr>
              <a:t> </a:t>
            </a:r>
            <a:r>
              <a:rPr lang="en-US" altLang="zh-CN" sz="8700" b="0" i="0" u="none" spc="10760">
                <a:solidFill>
                  <a:srgbClr val="1EE3CF"/>
                </a:solidFill>
                <a:effectLst/>
                <a:latin typeface="宋体/Times New Roman" pitchFamily="87"/>
                <a:ea typeface="宋体" pitchFamily="87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7500" b="0" i="0" u="none" spc="15459">
                <a:solidFill>
                  <a:srgbClr val="1EE3CF"/>
                </a:solidFill>
                <a:effectLst/>
                <a:latin typeface="宋体/Times New Roman" pitchFamily="75"/>
                <a:ea typeface="宋体" pitchFamily="75"/>
              </a:rPr>
              <a:t> </a:t>
            </a:r>
          </a:p>
        </p:txBody>
      </p:sp>
      <p:pic>
        <p:nvPicPr>
          <p:cNvPr id="12880" name="yt_image_12880" title="H_136.8503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6930" y="3390237"/>
            <a:ext cx="1642330" cy="173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881" name="yt_image_12881" title="H_117.449684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23992" y="3636626"/>
            <a:ext cx="2200941" cy="1491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84" name="yt_shape_12884"/>
          <p:cNvSpPr txBox="1"/>
          <p:nvPr/>
        </p:nvSpPr>
        <p:spPr>
          <a:xfrm>
            <a:off x="4076930" y="5178641"/>
            <a:ext cx="238526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如图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shape_1714027721070" title="H_26.259764">
            <a:extLst>
              <a:ext uri="{FF2B5EF4-FFF2-40B4-BE49-F238E27FC236}">
                <a16:creationId xmlns:a16="http://schemas.microsoft.com/office/drawing/2014/main" id="{3153D3E2-6EF1-098C-CB10-30DDA19680D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10696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09C6238-FEC1-6666-0B46-137C71578399}"/>
              </a:ext>
            </a:extLst>
          </p:cNvPr>
          <p:cNvSpPr txBox="1"/>
          <p:nvPr/>
        </p:nvSpPr>
        <p:spPr>
          <a:xfrm>
            <a:off x="540000" y="3390237"/>
            <a:ext cx="2542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如图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885" name="yt_shape_12885"/>
              <p:cNvSpPr txBox="1"/>
              <p:nvPr/>
            </p:nvSpPr>
            <p:spPr>
              <a:xfrm>
                <a:off x="540120" y="1110498"/>
                <a:ext cx="11492915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将四边形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缩小为原图形的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4_29518"/>
                  </a:rPr>
                  <a:t>且位似中心选在图中图形内部的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885" name="yt_shape_12885" descr="{&quot;rangeId&quot;:35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110498"/>
                <a:ext cx="11111999" cy="1106521"/>
              </a:xfrm>
              <a:prstGeom prst="rect">
                <a:avLst/>
              </a:prstGeom>
              <a:blipFill>
                <a:blip r:embed="rId2"/>
                <a:stretch>
                  <a:fillRect l="-1701" r="-878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887" name="yt_image_12887" title="H_119.2068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16366" y="2838229"/>
            <a:ext cx="1431075" cy="1513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90" name="yt_shape_12890"/>
          <p:cNvSpPr txBox="1"/>
          <p:nvPr/>
        </p:nvSpPr>
        <p:spPr>
          <a:xfrm>
            <a:off x="540000" y="4136916"/>
            <a:ext cx="1480790" cy="137922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500" b="0" i="0" u="none" spc="-7500">
                <a:solidFill>
                  <a:srgbClr val="1EE3CF"/>
                </a:solidFill>
                <a:effectLst/>
                <a:latin typeface="宋体/Times New Roman" pitchFamily="75"/>
                <a:ea typeface="宋体" pitchFamily="75"/>
              </a:rPr>
              <a:t> </a:t>
            </a:r>
            <a:r>
              <a:rPr lang="en-US" altLang="zh-CN" sz="7500" b="0" i="0" u="none" spc="9847">
                <a:solidFill>
                  <a:srgbClr val="1EE3CF"/>
                </a:solidFill>
                <a:effectLst/>
                <a:latin typeface="宋体/Times New Roman" pitchFamily="75"/>
                <a:ea typeface="宋体" pitchFamily="75"/>
              </a:rPr>
              <a:t> </a:t>
            </a:r>
          </a:p>
        </p:txBody>
      </p:sp>
      <p:pic>
        <p:nvPicPr>
          <p:cNvPr id="12889" name="yt_image_12889" title="H_117.449684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84032" y="2838229"/>
            <a:ext cx="1488398" cy="1491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92" name="yt_shape_12892"/>
          <p:cNvSpPr txBox="1"/>
          <p:nvPr/>
        </p:nvSpPr>
        <p:spPr>
          <a:xfrm>
            <a:off x="540000" y="5678986"/>
            <a:ext cx="238526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如图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6C399B9-7F84-0E2A-991B-578BF9BA526B}"/>
              </a:ext>
            </a:extLst>
          </p:cNvPr>
          <p:cNvSpPr txBox="1"/>
          <p:nvPr/>
        </p:nvSpPr>
        <p:spPr>
          <a:xfrm>
            <a:off x="540000" y="2320246"/>
            <a:ext cx="2542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如图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93" name="yt_shape_12893"/>
          <p:cNvSpPr txBox="1"/>
          <p:nvPr/>
        </p:nvSpPr>
        <p:spPr>
          <a:xfrm>
            <a:off x="551384" y="2239406"/>
            <a:ext cx="581409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对位似图形的概念理解不够致错</a:t>
            </a:r>
          </a:p>
        </p:txBody>
      </p:sp>
      <p:sp>
        <p:nvSpPr>
          <p:cNvPr id="12894" name="yt_shape_12894"/>
          <p:cNvSpPr txBox="1"/>
          <p:nvPr/>
        </p:nvSpPr>
        <p:spPr>
          <a:xfrm>
            <a:off x="551384" y="2734611"/>
            <a:ext cx="9541073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两个正方形是位似图形吗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两个半径不相等的圆是位似图形吗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不一定；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shape_1714027721153" title="H_26.259764">
            <a:extLst>
              <a:ext uri="{FF2B5EF4-FFF2-40B4-BE49-F238E27FC236}">
                <a16:creationId xmlns:a16="http://schemas.microsoft.com/office/drawing/2014/main" id="{8C29E47A-5CC9-F44B-ED4C-081D56A799C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292716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03659BF-760A-360F-4B22-31EEB2E8EFAA}"/>
              </a:ext>
            </a:extLst>
          </p:cNvPr>
          <p:cNvSpPr txBox="1"/>
          <p:nvPr/>
        </p:nvSpPr>
        <p:spPr>
          <a:xfrm>
            <a:off x="461373" y="3163293"/>
            <a:ext cx="2389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不一定；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FD395A8-E5F3-9D68-068E-3BB457B9C758}"/>
              </a:ext>
            </a:extLst>
          </p:cNvPr>
          <p:cNvSpPr txBox="1"/>
          <p:nvPr/>
        </p:nvSpPr>
        <p:spPr>
          <a:xfrm>
            <a:off x="461373" y="3638781"/>
            <a:ext cx="865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98" name="yt_shape_12898"/>
          <p:cNvSpPr txBox="1"/>
          <p:nvPr/>
        </p:nvSpPr>
        <p:spPr>
          <a:xfrm>
            <a:off x="540000" y="2017328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897" name="yt_image_12897" title="H_41.85">
            <a:extLst>
              <a:ext uri="">
                <a16:creationId xmlns:mc="http://schemas.openxmlformats.org/markup-compatibility/2006" xmlns:m="http://schemas.openxmlformats.org/officeDocument/2006/math"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17328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900" name="yt_shape_12900"/>
              <p:cNvSpPr txBox="1"/>
              <p:nvPr/>
            </p:nvSpPr>
            <p:spPr>
              <a:xfrm>
                <a:off x="540120" y="2599493"/>
                <a:ext cx="11492915" cy="111363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以点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为位似中心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作四边形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的位似图形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A'B'C'D'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𝑂𝐴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𝑂𝐴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df8df"/>
                  </a:rPr>
                  <a:t>，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若四边形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的面积是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则四边形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A'B'C'D'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的面积是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2900" name="yt_shape_12900" descr="{&quot;rangeId&quot;:1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2599493"/>
                <a:ext cx="11492915" cy="1113638"/>
              </a:xfrm>
              <a:prstGeom prst="rect">
                <a:avLst/>
              </a:prstGeom>
              <a:blipFill>
                <a:blip r:embed="rId3"/>
                <a:stretch>
                  <a:fillRect l="-1645" b="-163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903" name="yt_table_12903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8633173"/>
              </p:ext>
            </p:extLst>
          </p:nvPr>
        </p:nvGraphicFramePr>
        <p:xfrm>
          <a:off x="540047" y="3763919"/>
          <a:ext cx="75050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442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443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444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4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0"/>
                  </a:ext>
                </a:extLst>
              </a:tr>
            </a:tbl>
          </a:graphicData>
        </a:graphic>
      </p:graphicFrame>
      <p:pic>
        <p:nvPicPr>
          <p:cNvPr id="12902" name="yt_image_12902_skip" title="H_113.13">
            <a:extLst>
              <a:ext uri="">
                <a16:creationId xmlns:m="http://schemas.openxmlformats.org/officeDocument/2006/math"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814344" y="3763919"/>
            <a:ext cx="1835544" cy="143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ACC1A22-35C8-DF5D-78DF-4DA2F4EB4647}"/>
              </a:ext>
            </a:extLst>
          </p:cNvPr>
          <p:cNvSpPr txBox="1"/>
          <p:nvPr/>
        </p:nvSpPr>
        <p:spPr>
          <a:xfrm>
            <a:off x="8339983" y="3231185"/>
            <a:ext cx="400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1518</Words>
  <Application>Microsoft Office PowerPoint</Application>
  <PresentationFormat>宽屏</PresentationFormat>
  <Paragraphs>127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等线</vt:lpstr>
      <vt:lpstr>等线 Light</vt:lpstr>
      <vt:lpstr>黑体</vt:lpstr>
      <vt:lpstr>华文行楷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12</cp:revision>
  <dcterms:created xsi:type="dcterms:W3CDTF">2024-04-25T06:40:28Z</dcterms:created>
  <dcterms:modified xsi:type="dcterms:W3CDTF">2024-04-25T08:52:53Z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