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2" r:id="rId6"/>
    <p:sldId id="314" r:id="rId7"/>
    <p:sldId id="315" r:id="rId8"/>
    <p:sldId id="317" r:id="rId9"/>
    <p:sldId id="322" r:id="rId10"/>
    <p:sldId id="325" r:id="rId11"/>
    <p:sldId id="326" r:id="rId12"/>
    <p:sldId id="328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08" name="yt_image_10908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95431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10" name="yt_shape_10910"/>
          <p:cNvSpPr txBox="1"/>
          <p:nvPr/>
        </p:nvSpPr>
        <p:spPr>
          <a:xfrm>
            <a:off x="540000" y="1977596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二次三项式的配方</a:t>
            </a:r>
          </a:p>
        </p:txBody>
      </p:sp>
      <p:sp>
        <p:nvSpPr>
          <p:cNvPr id="10911" name="yt_shape_10911"/>
          <p:cNvSpPr txBox="1"/>
          <p:nvPr/>
        </p:nvSpPr>
        <p:spPr>
          <a:xfrm>
            <a:off x="540119" y="247280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27e4"/>
              </a:rPr>
              <a:t>的形式是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12" name="yt_table_109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3146"/>
              </p:ext>
            </p:extLst>
          </p:nvPr>
        </p:nvGraphicFramePr>
        <p:xfrm>
          <a:off x="540047" y="3432236"/>
          <a:ext cx="6863080" cy="950976"/>
        </p:xfrm>
        <a:graphic>
          <a:graphicData uri="http://schemas.openxmlformats.org/drawingml/2006/table">
            <a:tbl>
              <a:tblPr/>
              <a:tblGrid>
                <a:gridCol w="3897630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  <a:gridCol w="2965450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</a:tbl>
          </a:graphicData>
        </a:graphic>
      </p:graphicFrame>
      <p:sp>
        <p:nvSpPr>
          <p:cNvPr id="10914" name="yt_shape_10914"/>
          <p:cNvSpPr txBox="1"/>
          <p:nvPr/>
        </p:nvSpPr>
        <p:spPr>
          <a:xfrm>
            <a:off x="540000" y="4433790"/>
            <a:ext cx="608660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完成下列配方过程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418005" title="H_26.259764">
            <a:extLst>
              <a:ext uri="{FF2B5EF4-FFF2-40B4-BE49-F238E27FC236}">
                <a16:creationId xmlns:a16="http://schemas.microsoft.com/office/drawing/2014/main" id="{6468CCE1-E88A-1C7A-9F23-856FAF34BA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3090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2FB539-716D-96CC-78C7-427DAAC6E389}"/>
              </a:ext>
            </a:extLst>
          </p:cNvPr>
          <p:cNvSpPr txBox="1"/>
          <p:nvPr/>
        </p:nvSpPr>
        <p:spPr>
          <a:xfrm>
            <a:off x="1059708" y="29014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8785A0-7CCD-721D-86E0-432B9B96D30C}"/>
              </a:ext>
            </a:extLst>
          </p:cNvPr>
          <p:cNvSpPr txBox="1"/>
          <p:nvPr/>
        </p:nvSpPr>
        <p:spPr>
          <a:xfrm>
            <a:off x="3097939" y="486247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3F8D35-FFFC-8515-1678-451E817C3372}"/>
              </a:ext>
            </a:extLst>
          </p:cNvPr>
          <p:cNvSpPr txBox="1"/>
          <p:nvPr/>
        </p:nvSpPr>
        <p:spPr>
          <a:xfrm>
            <a:off x="5309327" y="486247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E2DE201-AF0A-9055-B049-A1B25C757F03}"/>
              </a:ext>
            </a:extLst>
          </p:cNvPr>
          <p:cNvSpPr txBox="1"/>
          <p:nvPr/>
        </p:nvSpPr>
        <p:spPr>
          <a:xfrm>
            <a:off x="1953352" y="5337960"/>
            <a:ext cx="1324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786543-8DD4-CCD8-7A9F-D5803757EF2C}"/>
              </a:ext>
            </a:extLst>
          </p:cNvPr>
          <p:cNvSpPr txBox="1"/>
          <p:nvPr/>
        </p:nvSpPr>
        <p:spPr>
          <a:xfrm>
            <a:off x="4852127" y="533796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4" name="yt_shape_10974"/>
          <p:cNvSpPr txBox="1"/>
          <p:nvPr/>
        </p:nvSpPr>
        <p:spPr>
          <a:xfrm>
            <a:off x="540000" y="476672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973" name="yt_image_10973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6" name="yt_shape_10976"/>
          <p:cNvSpPr txBox="1"/>
          <p:nvPr/>
        </p:nvSpPr>
        <p:spPr>
          <a:xfrm>
            <a:off x="540119" y="129608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大家知道在用配方法解一般形式的一元二次方程时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a3c2"/>
              </a:rPr>
              <a:t>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要先把二次项系数化为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再进行配方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现请你阅读如下方程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5054"/>
              </a:rPr>
              <a:t>并按照此方法解方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77" name="yt_shape_10977"/>
              <p:cNvSpPr txBox="1"/>
              <p:nvPr/>
            </p:nvSpPr>
            <p:spPr>
              <a:xfrm>
                <a:off x="540000" y="2312319"/>
                <a:ext cx="4478918" cy="4739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977" name="yt_shape_109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12319"/>
                <a:ext cx="4478918" cy="473912"/>
              </a:xfrm>
              <a:prstGeom prst="rect">
                <a:avLst/>
              </a:prstGeom>
              <a:blipFill>
                <a:blip r:embed="rId3"/>
                <a:stretch>
                  <a:fillRect l="-4223" t="-17949" r="-3134" b="-2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79" name="yt_shape_10979"/>
              <p:cNvSpPr txBox="1"/>
              <p:nvPr/>
            </p:nvSpPr>
            <p:spPr>
              <a:xfrm>
                <a:off x="540000" y="2693940"/>
                <a:ext cx="2940036" cy="4739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0979" name="yt_shape_109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93940"/>
                <a:ext cx="2940036" cy="473912"/>
              </a:xfrm>
              <a:prstGeom prst="rect">
                <a:avLst/>
              </a:prstGeom>
              <a:blipFill>
                <a:blip r:embed="rId4"/>
                <a:stretch>
                  <a:fillRect l="-6432" t="-19231" r="-5187" b="-217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81" name="yt_shape_10981"/>
              <p:cNvSpPr txBox="1"/>
              <p:nvPr/>
            </p:nvSpPr>
            <p:spPr>
              <a:xfrm>
                <a:off x="540000" y="3005672"/>
                <a:ext cx="4177682" cy="4739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0981" name="yt_shape_109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05672"/>
                <a:ext cx="4177682" cy="473912"/>
              </a:xfrm>
              <a:prstGeom prst="rect">
                <a:avLst/>
              </a:prstGeom>
              <a:blipFill>
                <a:blip r:embed="rId5"/>
                <a:stretch>
                  <a:fillRect l="-4526" t="-17949" r="-3358" b="-2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83" name="yt_shape_10983"/>
              <p:cNvSpPr txBox="1"/>
              <p:nvPr/>
            </p:nvSpPr>
            <p:spPr>
              <a:xfrm>
                <a:off x="540000" y="3365712"/>
                <a:ext cx="2601803" cy="4739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0983" name="yt_shape_109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65712"/>
                <a:ext cx="2601803" cy="473912"/>
              </a:xfrm>
              <a:prstGeom prst="rect">
                <a:avLst/>
              </a:prstGeom>
              <a:blipFill>
                <a:blip r:embed="rId6"/>
                <a:stretch>
                  <a:fillRect l="-7277" t="-17949" r="-6338" b="-2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85" name="yt_shape_10985"/>
              <p:cNvSpPr txBox="1"/>
              <p:nvPr/>
            </p:nvSpPr>
            <p:spPr>
              <a:xfrm>
                <a:off x="540000" y="3725752"/>
                <a:ext cx="2191434" cy="4739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0985" name="yt_shape_109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25752"/>
                <a:ext cx="2191434" cy="473912"/>
              </a:xfrm>
              <a:prstGeom prst="rect">
                <a:avLst/>
              </a:prstGeom>
              <a:blipFill>
                <a:blip r:embed="rId7"/>
                <a:stretch>
                  <a:fillRect t="-17949" r="-7521" b="-2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87" name="yt_shape_10987"/>
              <p:cNvSpPr txBox="1"/>
              <p:nvPr/>
            </p:nvSpPr>
            <p:spPr>
              <a:xfrm>
                <a:off x="540000" y="4085792"/>
                <a:ext cx="2758897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987" name="yt_shape_109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85792"/>
                <a:ext cx="2758897" cy="720903"/>
              </a:xfrm>
              <a:prstGeom prst="rect">
                <a:avLst/>
              </a:prstGeom>
              <a:blipFill>
                <a:blip r:embed="rId8"/>
                <a:stretch>
                  <a:fillRect l="-5088" r="-5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89" name="yt_shape_10989"/>
              <p:cNvSpPr txBox="1"/>
              <p:nvPr/>
            </p:nvSpPr>
            <p:spPr>
              <a:xfrm>
                <a:off x="540000" y="4661856"/>
                <a:ext cx="378642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10989" name="yt_shape_109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61856"/>
                <a:ext cx="3786421" cy="465577"/>
              </a:xfrm>
              <a:prstGeom prst="rect">
                <a:avLst/>
              </a:prstGeom>
              <a:blipFill>
                <a:blip r:embed="rId9"/>
                <a:stretch>
                  <a:fillRect l="-4992" t="-18421" r="-3865" b="-263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91" name="yt_shape_10991"/>
              <p:cNvSpPr txBox="1"/>
              <p:nvPr/>
            </p:nvSpPr>
            <p:spPr>
              <a:xfrm>
                <a:off x="540000" y="5011736"/>
                <a:ext cx="7941918" cy="17758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991" name="yt_shape_109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11736"/>
                <a:ext cx="7941918" cy="1775807"/>
              </a:xfrm>
              <a:prstGeom prst="rect">
                <a:avLst/>
              </a:prstGeom>
              <a:blipFill>
                <a:blip r:embed="rId10"/>
                <a:stretch>
                  <a:fillRect l="-2381" t="-4811" r="-12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A7BCC4B-1B4C-F060-E9A1-B621F9125800}"/>
                  </a:ext>
                </a:extLst>
              </p:cNvPr>
              <p:cNvSpPr txBox="1"/>
              <p:nvPr/>
            </p:nvSpPr>
            <p:spPr>
              <a:xfrm>
                <a:off x="449989" y="4964930"/>
                <a:ext cx="804519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A7BCC4B-1B4C-F060-E9A1-B621F91258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64930"/>
                <a:ext cx="8045197" cy="615392"/>
              </a:xfrm>
              <a:prstGeom prst="rect">
                <a:avLst/>
              </a:prstGeom>
              <a:blipFill>
                <a:blip r:embed="rId11"/>
                <a:stretch>
                  <a:fillRect l="-1212" r="-985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1C19769-EB76-D148-856D-31DAE6630ADE}"/>
                  </a:ext>
                </a:extLst>
              </p:cNvPr>
              <p:cNvSpPr txBox="1"/>
              <p:nvPr/>
            </p:nvSpPr>
            <p:spPr>
              <a:xfrm>
                <a:off x="449989" y="5486710"/>
                <a:ext cx="5549519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1C19769-EB76-D148-856D-31DAE6630A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86710"/>
                <a:ext cx="5549519" cy="615391"/>
              </a:xfrm>
              <a:prstGeom prst="rect">
                <a:avLst/>
              </a:prstGeom>
              <a:blipFill>
                <a:blip r:embed="rId12"/>
                <a:stretch>
                  <a:fillRect l="-1758" r="-153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F9A75D-7D5E-2FCA-9641-FEE8C12787DF}"/>
                  </a:ext>
                </a:extLst>
              </p:cNvPr>
              <p:cNvSpPr txBox="1"/>
              <p:nvPr/>
            </p:nvSpPr>
            <p:spPr>
              <a:xfrm>
                <a:off x="497614" y="6008489"/>
                <a:ext cx="3561715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F9A75D-7D5E-2FCA-9641-FEE8C12787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6008489"/>
                <a:ext cx="3561715" cy="808686"/>
              </a:xfrm>
              <a:prstGeom prst="rect">
                <a:avLst/>
              </a:prstGeom>
              <a:blipFill>
                <a:blip r:embed="rId13"/>
                <a:stretch>
                  <a:fillRect l="-2740" r="-2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3" name="yt_shape_10993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利用配方法求二次三项式的最值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【方法指导】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用配方法求二次三项式的最值，需要把二次三项式配方成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b728,isEnd"/>
              </a:rPr>
              <a:t>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的形式，当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时，该二次三项式有最大值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8f40,isEn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时，该二次三项式有最小值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【例】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5c00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da41,isEnd"/>
              </a:rPr>
              <a:t>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5d92,isEnd"/>
              </a:rPr>
              <a:t>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已知实数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D34B9E6-61A9-1289-46FA-521906A5AA4E}"/>
              </a:ext>
            </a:extLst>
          </p:cNvPr>
          <p:cNvSpPr txBox="1"/>
          <p:nvPr/>
        </p:nvSpPr>
        <p:spPr>
          <a:xfrm>
            <a:off x="2509096" y="275514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E9B3AB-C7FC-1ABB-A436-F2BB9FB41AE2}"/>
              </a:ext>
            </a:extLst>
          </p:cNvPr>
          <p:cNvSpPr txBox="1"/>
          <p:nvPr/>
        </p:nvSpPr>
        <p:spPr>
          <a:xfrm>
            <a:off x="6833446" y="275514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2A391C-A6D5-7B87-7562-AB04B1540990}"/>
              </a:ext>
            </a:extLst>
          </p:cNvPr>
          <p:cNvSpPr txBox="1"/>
          <p:nvPr/>
        </p:nvSpPr>
        <p:spPr>
          <a:xfrm>
            <a:off x="1059708" y="323063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F242A2-78BD-AE3F-4BEB-CBD2739951C8}"/>
              </a:ext>
            </a:extLst>
          </p:cNvPr>
          <p:cNvSpPr txBox="1"/>
          <p:nvPr/>
        </p:nvSpPr>
        <p:spPr>
          <a:xfrm>
            <a:off x="3052021" y="370612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5D75BF-A47A-4122-1EC9-921077D73CA0}"/>
              </a:ext>
            </a:extLst>
          </p:cNvPr>
          <p:cNvSpPr txBox="1"/>
          <p:nvPr/>
        </p:nvSpPr>
        <p:spPr>
          <a:xfrm>
            <a:off x="7700221" y="3706122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DEF008-B635-A674-A8DF-0C27B206DD60}"/>
              </a:ext>
            </a:extLst>
          </p:cNvPr>
          <p:cNvSpPr txBox="1"/>
          <p:nvPr/>
        </p:nvSpPr>
        <p:spPr>
          <a:xfrm>
            <a:off x="1669308" y="418161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04D7138-2E02-8E3C-51B4-D6F455055F67}"/>
              </a:ext>
            </a:extLst>
          </p:cNvPr>
          <p:cNvSpPr txBox="1"/>
          <p:nvPr/>
        </p:nvSpPr>
        <p:spPr>
          <a:xfrm>
            <a:off x="2966296" y="465709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ABFE40-2DE4-88C5-30D1-4A0F27401A35}"/>
              </a:ext>
            </a:extLst>
          </p:cNvPr>
          <p:cNvSpPr txBox="1"/>
          <p:nvPr/>
        </p:nvSpPr>
        <p:spPr>
          <a:xfrm>
            <a:off x="7900246" y="465709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C57AAC1-A375-47C3-9AF5-BFAAA1FCED01}"/>
              </a:ext>
            </a:extLst>
          </p:cNvPr>
          <p:cNvSpPr txBox="1"/>
          <p:nvPr/>
        </p:nvSpPr>
        <p:spPr>
          <a:xfrm>
            <a:off x="1669308" y="513258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381020D-9C5A-BB02-E5D5-5621C06ECFEB}"/>
              </a:ext>
            </a:extLst>
          </p:cNvPr>
          <p:cNvSpPr txBox="1"/>
          <p:nvPr/>
        </p:nvSpPr>
        <p:spPr>
          <a:xfrm>
            <a:off x="10416480" y="560807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1eb75"/>
              </a:rPr>
              <a:t>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14367C3-AD2C-A7BB-1B3B-1A16121E063F}"/>
              </a:ext>
            </a:extLst>
          </p:cNvPr>
          <p:cNvSpPr txBox="1"/>
          <p:nvPr/>
        </p:nvSpPr>
        <p:spPr>
          <a:xfrm>
            <a:off x="10748975" y="560807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17" name="yt_shape_10917"/>
              <p:cNvSpPr txBox="1"/>
              <p:nvPr/>
            </p:nvSpPr>
            <p:spPr>
              <a:xfrm>
                <a:off x="540000" y="900000"/>
                <a:ext cx="5059077" cy="56005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用配方法求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的最大值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6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6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的最大值为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17" name="yt_shape_10917" descr="{&quot;rangeId&quot;:22,&quot;hasSerialNum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59077" cy="5600572"/>
              </a:xfrm>
              <a:prstGeom prst="rect">
                <a:avLst/>
              </a:prstGeom>
              <a:blipFill>
                <a:blip r:embed="rId2"/>
                <a:stretch>
                  <a:fillRect l="-3739" t="-980" r="-2774" b="-9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F9CC2F4-9BC9-3FED-5166-DEFFD861748E}"/>
              </a:ext>
            </a:extLst>
          </p:cNvPr>
          <p:cNvSpPr txBox="1"/>
          <p:nvPr/>
        </p:nvSpPr>
        <p:spPr>
          <a:xfrm>
            <a:off x="449989" y="1328682"/>
            <a:ext cx="298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E3282A-D695-8B61-74AB-1FEA0543BF60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4604576" cy="9664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6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6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hasSerialNum': 1, 'NoSplit': 1}">
                <a:extLst>
                  <a:ext uri="{FF2B5EF4-FFF2-40B4-BE49-F238E27FC236}">
                    <a16:creationId xmlns:a16="http://schemas.microsoft.com/office/drawing/2014/main" id="{92E3282A-D695-8B61-74AB-1FEA0543BF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4604576" cy="966420"/>
              </a:xfrm>
              <a:prstGeom prst="rect">
                <a:avLst/>
              </a:prstGeom>
              <a:blipFill>
                <a:blip r:embed="rId3"/>
                <a:stretch>
                  <a:fillRect l="-2119" r="-21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6037322-1D9E-9D96-F3EF-65A19AAC7D6F}"/>
                  </a:ext>
                </a:extLst>
              </p:cNvPr>
              <p:cNvSpPr txBox="1"/>
              <p:nvPr/>
            </p:nvSpPr>
            <p:spPr>
              <a:xfrm>
                <a:off x="449989" y="2676978"/>
                <a:ext cx="3254058" cy="899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hasSerialNum': 1, 'NoSplit': 1}">
                <a:extLst>
                  <a:ext uri="{FF2B5EF4-FFF2-40B4-BE49-F238E27FC236}">
                    <a16:creationId xmlns:a16="http://schemas.microsoft.com/office/drawing/2014/main" id="{C6037322-1D9E-9D96-F3EF-65A19AAC7D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6978"/>
                <a:ext cx="3254058" cy="899109"/>
              </a:xfrm>
              <a:prstGeom prst="rect">
                <a:avLst/>
              </a:prstGeom>
              <a:blipFill>
                <a:blip r:embed="rId4"/>
                <a:stretch>
                  <a:fillRect l="-2996" r="-2809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D2B517E-97A2-A511-7304-A264FCE40D22}"/>
                  </a:ext>
                </a:extLst>
              </p:cNvPr>
              <p:cNvSpPr txBox="1"/>
              <p:nvPr/>
            </p:nvSpPr>
            <p:spPr>
              <a:xfrm>
                <a:off x="449989" y="3482475"/>
                <a:ext cx="3101658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, 'hasSerialNum': 1, 'NoSplit': 1}">
                <a:extLst>
                  <a:ext uri="{FF2B5EF4-FFF2-40B4-BE49-F238E27FC236}">
                    <a16:creationId xmlns:a16="http://schemas.microsoft.com/office/drawing/2014/main" id="{4D2B517E-97A2-A511-7304-A264FCE40D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82475"/>
                <a:ext cx="3101658" cy="899110"/>
              </a:xfrm>
              <a:prstGeom prst="rect">
                <a:avLst/>
              </a:prstGeom>
              <a:blipFill>
                <a:blip r:embed="rId5"/>
                <a:stretch>
                  <a:fillRect l="-3143" r="-2947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93FA1BB-A722-51EB-1FF4-05FD5C20B2B1}"/>
                  </a:ext>
                </a:extLst>
              </p:cNvPr>
              <p:cNvSpPr txBox="1"/>
              <p:nvPr/>
            </p:nvSpPr>
            <p:spPr>
              <a:xfrm>
                <a:off x="449989" y="4287973"/>
                <a:ext cx="2901633" cy="899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2, 'hasSerialNum': 1, 'NoSplit': 1}">
                <a:extLst>
                  <a:ext uri="{FF2B5EF4-FFF2-40B4-BE49-F238E27FC236}">
                    <a16:creationId xmlns:a16="http://schemas.microsoft.com/office/drawing/2014/main" id="{C93FA1BB-A722-51EB-1FF4-05FD5C20B2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87973"/>
                <a:ext cx="2901633" cy="899109"/>
              </a:xfrm>
              <a:prstGeom prst="rect">
                <a:avLst/>
              </a:prstGeom>
              <a:blipFill>
                <a:blip r:embed="rId6"/>
                <a:stretch>
                  <a:fillRect l="-3361" r="-3361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8880547-0D97-B4A0-68A1-E817A4479A52}"/>
                  </a:ext>
                </a:extLst>
              </p:cNvPr>
              <p:cNvSpPr txBox="1"/>
              <p:nvPr/>
            </p:nvSpPr>
            <p:spPr>
              <a:xfrm>
                <a:off x="449989" y="5093470"/>
                <a:ext cx="33328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2, 'hasSerialNum': 1, 'NoSplit': 1}">
                <a:extLst>
                  <a:ext uri="{FF2B5EF4-FFF2-40B4-BE49-F238E27FC236}">
                    <a16:creationId xmlns:a16="http://schemas.microsoft.com/office/drawing/2014/main" id="{98880547-0D97-B4A0-68A1-E817A4479A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93470"/>
                <a:ext cx="3332861" cy="766077"/>
              </a:xfrm>
              <a:prstGeom prst="rect">
                <a:avLst/>
              </a:prstGeom>
              <a:blipFill>
                <a:blip r:embed="rId7"/>
                <a:stretch>
                  <a:fillRect l="-2925" r="-274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7CD5047-E495-53D3-4B63-CB4F64408416}"/>
                  </a:ext>
                </a:extLst>
              </p:cNvPr>
              <p:cNvSpPr txBox="1"/>
              <p:nvPr/>
            </p:nvSpPr>
            <p:spPr>
              <a:xfrm>
                <a:off x="449989" y="5765935"/>
                <a:ext cx="43234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的最大值为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2, 'hasSerialNum': 1, 'NoSplit': 1}">
                <a:extLst>
                  <a:ext uri="{FF2B5EF4-FFF2-40B4-BE49-F238E27FC236}">
                    <a16:creationId xmlns:a16="http://schemas.microsoft.com/office/drawing/2014/main" id="{F7CD5047-E495-53D3-4B63-CB4F644084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65935"/>
                <a:ext cx="4323461" cy="727279"/>
              </a:xfrm>
              <a:prstGeom prst="rect">
                <a:avLst/>
              </a:prstGeom>
              <a:blipFill>
                <a:blip r:embed="rId8"/>
                <a:stretch>
                  <a:fillRect l="-2257" r="-225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0" name="yt_shape_10920"/>
          <p:cNvSpPr txBox="1"/>
          <p:nvPr/>
        </p:nvSpPr>
        <p:spPr>
          <a:xfrm>
            <a:off x="540000" y="900000"/>
            <a:ext cx="750686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用配方法解二次项系数不为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的一元二次方程</a:t>
            </a:r>
          </a:p>
        </p:txBody>
      </p:sp>
      <p:sp>
        <p:nvSpPr>
          <p:cNvPr id="10921" name="yt_shape_10921"/>
          <p:cNvSpPr txBox="1"/>
          <p:nvPr/>
        </p:nvSpPr>
        <p:spPr>
          <a:xfrm>
            <a:off x="540119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先把二次项系数化为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50dd"/>
              </a:rPr>
              <a:t>然后方程的两边都应加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22" name="yt_table_1092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584087"/>
              </p:ext>
            </p:extLst>
          </p:nvPr>
        </p:nvGraphicFramePr>
        <p:xfrm>
          <a:off x="540047" y="2354640"/>
          <a:ext cx="7295516" cy="475488"/>
        </p:xfrm>
        <a:graphic>
          <a:graphicData uri="http://schemas.openxmlformats.org/drawingml/2006/table">
            <a:tbl>
              <a:tblPr/>
              <a:tblGrid>
                <a:gridCol w="2137093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</a:tbl>
          </a:graphicData>
        </a:graphic>
      </p:graphicFrame>
      <p:sp>
        <p:nvSpPr>
          <p:cNvPr id="10924" name="yt_shape_10924"/>
          <p:cNvSpPr txBox="1"/>
          <p:nvPr/>
        </p:nvSpPr>
        <p:spPr>
          <a:xfrm>
            <a:off x="540120" y="28808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将它化为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7fec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25" name="yt_table_10925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5608472"/>
                  </p:ext>
                </p:extLst>
              </p:nvPr>
            </p:nvGraphicFramePr>
            <p:xfrm>
              <a:off x="540047" y="3840246"/>
              <a:ext cx="7262178" cy="635953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16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166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16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1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925" name="yt_table_10925" descr="{&quot;rangeId&quot;:7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5608472"/>
                  </p:ext>
                </p:extLst>
              </p:nvPr>
            </p:nvGraphicFramePr>
            <p:xfrm>
              <a:off x="540047" y="3840246"/>
              <a:ext cx="7262178" cy="635953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16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166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16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168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9601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5723" r="-15331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3446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26" name="yt_shape_10926"/>
              <p:cNvSpPr txBox="1"/>
              <p:nvPr/>
            </p:nvSpPr>
            <p:spPr>
              <a:xfrm>
                <a:off x="540119" y="4526846"/>
                <a:ext cx="11492915" cy="17947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把方程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左边配成一个完全平方式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得到的方程是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x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en-US" altLang="zh-CN" sz="2400" b="0" i="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08643IsAddLine,isEnd"/>
                  </a:rPr>
                  <a:t> </a:t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</a:b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</a:t>
                </a:r>
                <a:r>
                  <a:rPr sz="1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926" name="yt_shape_109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26846"/>
                <a:ext cx="11492915" cy="1794787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418087" title="H_26.259764">
            <a:extLst>
              <a:ext uri="{FF2B5EF4-FFF2-40B4-BE49-F238E27FC236}">
                <a16:creationId xmlns:a16="http://schemas.microsoft.com/office/drawing/2014/main" id="{5A55B52E-98A0-0DB3-150F-00F7CFBC78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7C82CC-AF45-D2DB-B979-013B4F620462}"/>
              </a:ext>
            </a:extLst>
          </p:cNvPr>
          <p:cNvSpPr txBox="1"/>
          <p:nvPr/>
        </p:nvSpPr>
        <p:spPr>
          <a:xfrm>
            <a:off x="1364508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7572B2-23FE-BBF2-2383-5115833B1747}"/>
              </a:ext>
            </a:extLst>
          </p:cNvPr>
          <p:cNvSpPr txBox="1"/>
          <p:nvPr/>
        </p:nvSpPr>
        <p:spPr>
          <a:xfrm>
            <a:off x="2726584" y="33094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D89E927-B59D-1139-39B9-F1B7E0653694}"/>
                  </a:ext>
                </a:extLst>
              </p:cNvPr>
              <p:cNvSpPr txBox="1"/>
              <p:nvPr/>
            </p:nvSpPr>
            <p:spPr>
              <a:xfrm>
                <a:off x="9370271" y="4480040"/>
                <a:ext cx="20501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08643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8, 'hasSerialNum': 1, 'mathAnswerShape': 1}">
                <a:extLst>
                  <a:ext uri="{FF2B5EF4-FFF2-40B4-BE49-F238E27FC236}">
                    <a16:creationId xmlns:a16="http://schemas.microsoft.com/office/drawing/2014/main" id="{4D89E927-B59D-1139-39B9-F1B7E06536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0271" y="4480040"/>
                <a:ext cx="2050161" cy="767474"/>
              </a:xfrm>
              <a:prstGeom prst="rect">
                <a:avLst/>
              </a:prstGeom>
              <a:blipFill>
                <a:blip r:embed="rId5"/>
                <a:stretch>
                  <a:fillRect l="-4464" t="-7937" r="-2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E39F0C0-D8DB-0CD9-178C-792CAEB1B57A}"/>
              </a:ext>
            </a:extLst>
          </p:cNvPr>
          <p:cNvCxnSpPr/>
          <p:nvPr/>
        </p:nvCxnSpPr>
        <p:spPr>
          <a:xfrm>
            <a:off x="9155482" y="5219758"/>
            <a:ext cx="217493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771FFD2-0013-0825-01C3-E259A9043F42}"/>
                  </a:ext>
                </a:extLst>
              </p:cNvPr>
              <p:cNvSpPr txBox="1"/>
              <p:nvPr/>
            </p:nvSpPr>
            <p:spPr>
              <a:xfrm>
                <a:off x="450108" y="5072952"/>
                <a:ext cx="7896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7" name="文本框 6" descr="{'rangeId': 8, 'hasSerialNum': 1, 'mathAnswerShape': 1}">
                <a:extLst>
                  <a:ext uri="{FF2B5EF4-FFF2-40B4-BE49-F238E27FC236}">
                    <a16:creationId xmlns:a16="http://schemas.microsoft.com/office/drawing/2014/main" id="{E771FFD2-0013-0825-01C3-E259A9043F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72952"/>
                <a:ext cx="789686" cy="77280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9" name="yt_shape_10929"/>
          <p:cNvSpPr txBox="1"/>
          <p:nvPr/>
        </p:nvSpPr>
        <p:spPr>
          <a:xfrm>
            <a:off x="540000" y="1565260"/>
            <a:ext cx="83676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0.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为了便于配方，我们将常数项移到右边，得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30" name="yt_shape_10930"/>
              <p:cNvSpPr txBox="1"/>
              <p:nvPr/>
            </p:nvSpPr>
            <p:spPr>
              <a:xfrm>
                <a:off x="540000" y="2494397"/>
                <a:ext cx="6593152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再把二次项系数化为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30" name="yt_shape_109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4397"/>
                <a:ext cx="6593152" cy="639855"/>
              </a:xfrm>
              <a:prstGeom prst="rect">
                <a:avLst/>
              </a:prstGeom>
              <a:blipFill>
                <a:blip r:embed="rId2"/>
                <a:stretch>
                  <a:fillRect l="-2868" r="-185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32" name="yt_shape_10932"/>
              <p:cNvSpPr txBox="1"/>
              <p:nvPr/>
            </p:nvSpPr>
            <p:spPr>
              <a:xfrm>
                <a:off x="540119" y="3185040"/>
                <a:ext cx="11492915" cy="13281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然后配方，得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进一步得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ac733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32" name="yt_shape_10932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85040"/>
                <a:ext cx="11492915" cy="1328184"/>
              </a:xfrm>
              <a:prstGeom prst="rect">
                <a:avLst/>
              </a:prstGeom>
              <a:blipFill>
                <a:blip r:embed="rId3"/>
                <a:stretch>
                  <a:fillRect l="-1645" b="-6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34" name="yt_shape_10934"/>
              <p:cNvSpPr txBox="1"/>
              <p:nvPr/>
            </p:nvSpPr>
            <p:spPr>
              <a:xfrm>
                <a:off x="540000" y="4564012"/>
                <a:ext cx="564738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解得方程的两个根为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34" name="yt_shape_109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64012"/>
                <a:ext cx="5647380" cy="638893"/>
              </a:xfrm>
              <a:prstGeom prst="rect">
                <a:avLst/>
              </a:prstGeom>
              <a:blipFill>
                <a:blip r:embed="rId4"/>
                <a:stretch>
                  <a:fillRect l="-3348" r="-2376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4D55636-2C27-0114-1BEB-63B9A19C35E7}"/>
              </a:ext>
            </a:extLst>
          </p:cNvPr>
          <p:cNvSpPr txBox="1"/>
          <p:nvPr/>
        </p:nvSpPr>
        <p:spPr>
          <a:xfrm>
            <a:off x="7974739" y="196828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5A99E1-00B4-61A3-3FD5-7F46DF9417FA}"/>
                  </a:ext>
                </a:extLst>
              </p:cNvPr>
              <p:cNvSpPr txBox="1"/>
              <p:nvPr/>
            </p:nvSpPr>
            <p:spPr>
              <a:xfrm>
                <a:off x="4896577" y="2276872"/>
                <a:ext cx="66109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5A99E1-00B4-61A3-3FD5-7F46DF9417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6577" y="2276872"/>
                <a:ext cx="661099" cy="7272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C090803-39FA-1107-503E-2B907F8898D0}"/>
              </a:ext>
            </a:extLst>
          </p:cNvPr>
          <p:cNvSpPr txBox="1"/>
          <p:nvPr/>
        </p:nvSpPr>
        <p:spPr>
          <a:xfrm>
            <a:off x="6217377" y="2357822"/>
            <a:ext cx="637285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D175FC2-B473-520F-48E9-BD19AD0A6380}"/>
                  </a:ext>
                </a:extLst>
              </p:cNvPr>
              <p:cNvSpPr txBox="1"/>
              <p:nvPr/>
            </p:nvSpPr>
            <p:spPr>
              <a:xfrm>
                <a:off x="3220296" y="3138234"/>
                <a:ext cx="6610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8, 'mathAnswerShape': 1}">
                <a:extLst>
                  <a:ext uri="{FF2B5EF4-FFF2-40B4-BE49-F238E27FC236}">
                    <a16:creationId xmlns:a16="http://schemas.microsoft.com/office/drawing/2014/main" id="{5D175FC2-B473-520F-48E9-BD19AD0A63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0296" y="3138234"/>
                <a:ext cx="661099" cy="7660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04D1DB8-580D-E81E-340C-EA58F8D4921F}"/>
              </a:ext>
            </a:extLst>
          </p:cNvPr>
          <p:cNvCxnSpPr/>
          <p:nvPr/>
        </p:nvCxnSpPr>
        <p:spPr>
          <a:xfrm>
            <a:off x="2957882" y="3876555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BD1993C-8867-18E2-49E7-D42B17CF7435}"/>
                  </a:ext>
                </a:extLst>
              </p:cNvPr>
              <p:cNvSpPr txBox="1"/>
              <p:nvPr/>
            </p:nvSpPr>
            <p:spPr>
              <a:xfrm>
                <a:off x="4541096" y="3138234"/>
                <a:ext cx="17247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8, 'mathAnswerShape': 1}">
                <a:extLst>
                  <a:ext uri="{FF2B5EF4-FFF2-40B4-BE49-F238E27FC236}">
                    <a16:creationId xmlns:a16="http://schemas.microsoft.com/office/drawing/2014/main" id="{0BD1993C-8867-18E2-49E7-D42B17CF74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1096" y="3138234"/>
                <a:ext cx="1724723" cy="766077"/>
              </a:xfrm>
              <a:prstGeom prst="rect">
                <a:avLst/>
              </a:prstGeom>
              <a:blipFill>
                <a:blip r:embed="rId7"/>
                <a:stretch>
                  <a:fillRect l="-5654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6A9A050-CF07-02A1-9AD5-4206815D83FD}"/>
              </a:ext>
            </a:extLst>
          </p:cNvPr>
          <p:cNvCxnSpPr/>
          <p:nvPr/>
        </p:nvCxnSpPr>
        <p:spPr>
          <a:xfrm>
            <a:off x="4326307" y="3876555"/>
            <a:ext cx="1849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455FD9A-61E2-1A4E-18A1-63CB7C834829}"/>
                  </a:ext>
                </a:extLst>
              </p:cNvPr>
              <p:cNvSpPr txBox="1"/>
              <p:nvPr/>
            </p:nvSpPr>
            <p:spPr>
              <a:xfrm>
                <a:off x="7152532" y="3138234"/>
                <a:ext cx="17247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8, 'mathAnswerShape': 1}">
                <a:extLst>
                  <a:ext uri="{FF2B5EF4-FFF2-40B4-BE49-F238E27FC236}">
                    <a16:creationId xmlns:a16="http://schemas.microsoft.com/office/drawing/2014/main" id="{1455FD9A-61E2-1A4E-18A1-63CB7C8348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2532" y="3138234"/>
                <a:ext cx="1724723" cy="766077"/>
              </a:xfrm>
              <a:prstGeom prst="rect">
                <a:avLst/>
              </a:prstGeom>
              <a:blipFill>
                <a:blip r:embed="rId8"/>
                <a:stretch>
                  <a:fillRect l="-5300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752352F-B0DF-B3FC-A286-D4623502237A}"/>
              </a:ext>
            </a:extLst>
          </p:cNvPr>
          <p:cNvCxnSpPr/>
          <p:nvPr/>
        </p:nvCxnSpPr>
        <p:spPr>
          <a:xfrm>
            <a:off x="6937744" y="3876555"/>
            <a:ext cx="1849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58EA26F-232F-1E58-89E6-D31C0C3FEE33}"/>
                  </a:ext>
                </a:extLst>
              </p:cNvPr>
              <p:cNvSpPr txBox="1"/>
              <p:nvPr/>
            </p:nvSpPr>
            <p:spPr>
              <a:xfrm>
                <a:off x="3545614" y="4293096"/>
                <a:ext cx="26010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58EA26F-232F-1E58-89E6-D31C0C3FEE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5614" y="4293096"/>
                <a:ext cx="2601024" cy="726326"/>
              </a:xfrm>
              <a:prstGeom prst="rect">
                <a:avLst/>
              </a:prstGeom>
              <a:blipFill>
                <a:blip r:embed="rId9"/>
                <a:stretch>
                  <a:fillRect l="-375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9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6" name="yt_shape_10936"/>
          <p:cNvSpPr txBox="1"/>
          <p:nvPr/>
        </p:nvSpPr>
        <p:spPr>
          <a:xfrm>
            <a:off x="540000" y="1412394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937" name="yt_shape_10937"/>
          <p:cNvSpPr txBox="1"/>
          <p:nvPr/>
        </p:nvSpPr>
        <p:spPr>
          <a:xfrm>
            <a:off x="540000" y="1891697"/>
            <a:ext cx="29815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38" name="yt_shape_10938"/>
              <p:cNvSpPr txBox="1"/>
              <p:nvPr/>
            </p:nvSpPr>
            <p:spPr>
              <a:xfrm>
                <a:off x="540000" y="2371000"/>
                <a:ext cx="2877391" cy="14522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38" name="yt_shape_10938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1000"/>
                <a:ext cx="2877391" cy="1452257"/>
              </a:xfrm>
              <a:prstGeom prst="rect">
                <a:avLst/>
              </a:prstGeom>
              <a:blipFill>
                <a:blip r:embed="rId2"/>
                <a:stretch>
                  <a:fillRect l="-6568" r="-2542" b="-6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40" name="yt_shape_10940"/>
          <p:cNvSpPr txBox="1"/>
          <p:nvPr/>
        </p:nvSpPr>
        <p:spPr>
          <a:xfrm>
            <a:off x="540000" y="3874045"/>
            <a:ext cx="24429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41" name="yt_shape_10941"/>
              <p:cNvSpPr txBox="1"/>
              <p:nvPr/>
            </p:nvSpPr>
            <p:spPr>
              <a:xfrm>
                <a:off x="540000" y="4353348"/>
                <a:ext cx="2796215" cy="14522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41" name="yt_shape_10941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53348"/>
                <a:ext cx="2796215" cy="1452257"/>
              </a:xfrm>
              <a:prstGeom prst="rect">
                <a:avLst/>
              </a:prstGeom>
              <a:blipFill>
                <a:blip r:embed="rId3"/>
                <a:stretch>
                  <a:fillRect l="-6769" r="-5677" b="-6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21298EB-26B2-69AF-C80F-E43EF3FCDF97}"/>
                  </a:ext>
                </a:extLst>
              </p:cNvPr>
              <p:cNvSpPr txBox="1"/>
              <p:nvPr/>
            </p:nvSpPr>
            <p:spPr>
              <a:xfrm>
                <a:off x="449989" y="2324194"/>
                <a:ext cx="2953195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mathAnswerShape': 1}">
                <a:extLst>
                  <a:ext uri="{FF2B5EF4-FFF2-40B4-BE49-F238E27FC236}">
                    <a16:creationId xmlns:a16="http://schemas.microsoft.com/office/drawing/2014/main" id="{A21298EB-26B2-69AF-C80F-E43EF3FCDF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24194"/>
                <a:ext cx="2953195" cy="899110"/>
              </a:xfrm>
              <a:prstGeom prst="rect">
                <a:avLst/>
              </a:prstGeom>
              <a:blipFill>
                <a:blip r:embed="rId4"/>
                <a:stretch>
                  <a:fillRect l="-3306" r="-30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6A09910-3B8D-91A0-C0D9-3C908784DFC9}"/>
                  </a:ext>
                </a:extLst>
              </p:cNvPr>
              <p:cNvSpPr txBox="1"/>
              <p:nvPr/>
            </p:nvSpPr>
            <p:spPr>
              <a:xfrm>
                <a:off x="497614" y="3129692"/>
                <a:ext cx="23724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mathAnswerShape': 1}">
                <a:extLst>
                  <a:ext uri="{FF2B5EF4-FFF2-40B4-BE49-F238E27FC236}">
                    <a16:creationId xmlns:a16="http://schemas.microsoft.com/office/drawing/2014/main" id="{16A09910-3B8D-91A0-C0D9-3C908784DF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129692"/>
                <a:ext cx="2372424" cy="726326"/>
              </a:xfrm>
              <a:prstGeom prst="rect">
                <a:avLst/>
              </a:prstGeom>
              <a:blipFill>
                <a:blip r:embed="rId5"/>
                <a:stretch>
                  <a:fillRect l="-4113" r="-411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8992DEF-47EB-B725-72D9-3E3828C8D031}"/>
                  </a:ext>
                </a:extLst>
              </p:cNvPr>
              <p:cNvSpPr txBox="1"/>
              <p:nvPr/>
            </p:nvSpPr>
            <p:spPr>
              <a:xfrm>
                <a:off x="449989" y="4306542"/>
                <a:ext cx="2949258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mathAnswerShape': 1}">
                <a:extLst>
                  <a:ext uri="{FF2B5EF4-FFF2-40B4-BE49-F238E27FC236}">
                    <a16:creationId xmlns:a16="http://schemas.microsoft.com/office/drawing/2014/main" id="{28992DEF-47EB-B725-72D9-3E3828C8D0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06542"/>
                <a:ext cx="2949258" cy="899110"/>
              </a:xfrm>
              <a:prstGeom prst="rect">
                <a:avLst/>
              </a:prstGeom>
              <a:blipFill>
                <a:blip r:embed="rId6"/>
                <a:stretch>
                  <a:fillRect l="-3306" r="-30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BE9DBE0-FEA9-B00E-2FF7-D8890443A98D}"/>
                  </a:ext>
                </a:extLst>
              </p:cNvPr>
              <p:cNvSpPr txBox="1"/>
              <p:nvPr/>
            </p:nvSpPr>
            <p:spPr>
              <a:xfrm>
                <a:off x="497614" y="5112040"/>
                <a:ext cx="20676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9, 'mathAnswerShape': 1}">
                <a:extLst>
                  <a:ext uri="{FF2B5EF4-FFF2-40B4-BE49-F238E27FC236}">
                    <a16:creationId xmlns:a16="http://schemas.microsoft.com/office/drawing/2014/main" id="{3BE9DBE0-FEA9-B00E-2FF7-D8890443A9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112040"/>
                <a:ext cx="2067624" cy="726326"/>
              </a:xfrm>
              <a:prstGeom prst="rect">
                <a:avLst/>
              </a:prstGeom>
              <a:blipFill>
                <a:blip r:embed="rId7"/>
                <a:stretch>
                  <a:fillRect l="-4720" r="-472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3" name="yt_shape_10943"/>
          <p:cNvSpPr txBox="1"/>
          <p:nvPr/>
        </p:nvSpPr>
        <p:spPr>
          <a:xfrm>
            <a:off x="519800" y="1031546"/>
            <a:ext cx="1058462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忽视配方时加上一次项系数一半的平方的必备条件是二次项系数为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</p:txBody>
      </p:sp>
      <p:sp>
        <p:nvSpPr>
          <p:cNvPr id="10944" name="yt_shape_10944"/>
          <p:cNvSpPr txBox="1"/>
          <p:nvPr/>
        </p:nvSpPr>
        <p:spPr>
          <a:xfrm>
            <a:off x="519919" y="152098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在解方程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对方程进行配方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是嘉嘉做的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0f74"/>
              </a:rPr>
              <a:t>是琪琪做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对于两人的做法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45" name="yt_shape_10945"/>
              <p:cNvSpPr txBox="1"/>
              <p:nvPr/>
            </p:nvSpPr>
            <p:spPr>
              <a:xfrm>
                <a:off x="2763432" y="2583240"/>
                <a:ext cx="3199127" cy="2547740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>
          <p:sp>
            <p:nvSpPr>
              <p:cNvPr id="10945" name="yt_shape_109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3432" y="2583240"/>
                <a:ext cx="3199127" cy="2547740"/>
              </a:xfrm>
              <a:prstGeom prst="rect">
                <a:avLst/>
              </a:prstGeom>
              <a:blipFill>
                <a:blip r:embed="rId2"/>
                <a:stretch>
                  <a:fillRect l="-3226" t="-1905" r="-2467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47" name="yt_shape_10947"/>
          <p:cNvSpPr txBox="1"/>
          <p:nvPr/>
        </p:nvSpPr>
        <p:spPr>
          <a:xfrm>
            <a:off x="3854936" y="5233805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</p:txBody>
      </p:sp>
      <p:pic>
        <p:nvPicPr>
          <p:cNvPr id="3" name="yt_shape_1714027418175">
            <a:extLst>
              <a:ext uri="{FF2B5EF4-FFF2-40B4-BE49-F238E27FC236}">
                <a16:creationId xmlns:a16="http://schemas.microsoft.com/office/drawing/2014/main" id="{27BE4505-B148-788D-7613-34F32BECC6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00" y="1081999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BA5F14-EE79-BDF7-9F65-59A07C616785}"/>
              </a:ext>
            </a:extLst>
          </p:cNvPr>
          <p:cNvSpPr txBox="1"/>
          <p:nvPr/>
        </p:nvSpPr>
        <p:spPr>
          <a:xfrm>
            <a:off x="6525907" y="19496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948" name="yt_shape_10948"/>
          <p:cNvSpPr txBox="1"/>
          <p:nvPr/>
        </p:nvSpPr>
        <p:spPr>
          <a:xfrm>
            <a:off x="6219816" y="3189367"/>
            <a:ext cx="2511439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0949" name="yt_shape_10949"/>
          <p:cNvSpPr txBox="1"/>
          <p:nvPr/>
        </p:nvSpPr>
        <p:spPr>
          <a:xfrm>
            <a:off x="1919536" y="5229200"/>
            <a:ext cx="584775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　　　　　　　　　　　　　　　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</p:txBody>
      </p:sp>
      <p:graphicFrame>
        <p:nvGraphicFramePr>
          <p:cNvPr id="10950" name="yt_table_1095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919174"/>
              </p:ext>
            </p:extLst>
          </p:nvPr>
        </p:nvGraphicFramePr>
        <p:xfrm>
          <a:off x="519800" y="5545431"/>
          <a:ext cx="8907780" cy="950976"/>
        </p:xfrm>
        <a:graphic>
          <a:graphicData uri="http://schemas.openxmlformats.org/drawingml/2006/table">
            <a:tbl>
              <a:tblPr/>
              <a:tblGrid>
                <a:gridCol w="4919980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  <a:gridCol w="3987800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两人都正确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嘉嘉正确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琪琪不正确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嘉嘉不正确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琪琪正确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两人都不正确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3" name="yt_shape_10953"/>
          <p:cNvSpPr txBox="1"/>
          <p:nvPr/>
        </p:nvSpPr>
        <p:spPr>
          <a:xfrm>
            <a:off x="540000" y="965028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952" name="yt_image_10952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6502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55" name="yt_shape_10955"/>
          <p:cNvSpPr txBox="1"/>
          <p:nvPr/>
        </p:nvSpPr>
        <p:spPr>
          <a:xfrm>
            <a:off x="540000" y="1547193"/>
            <a:ext cx="108058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用配方法可以求得无论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取任何实数时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56" name="yt_table_109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533495"/>
              </p:ext>
            </p:extLst>
          </p:nvPr>
        </p:nvGraphicFramePr>
        <p:xfrm>
          <a:off x="540047" y="2026496"/>
          <a:ext cx="5589906" cy="950976"/>
        </p:xfrm>
        <a:graphic>
          <a:graphicData uri="http://schemas.openxmlformats.org/drawingml/2006/table">
            <a:tbl>
              <a:tblPr/>
              <a:tblGrid>
                <a:gridCol w="3261043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  <a:gridCol w="2328863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总不小于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总不大于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总不大于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总不大于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958" name="yt_shape_10958"/>
              <p:cNvSpPr txBox="1"/>
              <p:nvPr/>
            </p:nvSpPr>
            <p:spPr>
              <a:xfrm>
                <a:off x="540119" y="3028050"/>
                <a:ext cx="11492915" cy="32249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的根是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3.754961,H:52.87,isEnd"/>
                  </a:rPr>
                </a:b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若一元二次方程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b75b,isEnd"/>
                  </a:rPr>
                  <a:t>的值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能配成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7ecc,isEnd"/>
                  </a:rPr>
                  <a:t>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经过第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958" name="yt_shape_109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28050"/>
                <a:ext cx="11492915" cy="3224922"/>
              </a:xfrm>
              <a:prstGeom prst="rect">
                <a:avLst/>
              </a:prstGeom>
              <a:blipFill>
                <a:blip r:embed="rId3"/>
                <a:stretch>
                  <a:fillRect l="-1645" b="-4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1311892-9BEC-7703-D0CE-0A2B7E1A7941}"/>
              </a:ext>
            </a:extLst>
          </p:cNvPr>
          <p:cNvSpPr txBox="1"/>
          <p:nvPr/>
        </p:nvSpPr>
        <p:spPr>
          <a:xfrm>
            <a:off x="10338526" y="15003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6623A1-31BB-5133-8BEB-64E3FE690E60}"/>
              </a:ext>
            </a:extLst>
          </p:cNvPr>
          <p:cNvSpPr txBox="1"/>
          <p:nvPr/>
        </p:nvSpPr>
        <p:spPr>
          <a:xfrm>
            <a:off x="10982979" y="3212976"/>
            <a:ext cx="816674" cy="4841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ab45e"/>
              </a:rPr>
              <a:t> </a:t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94FC94-6975-E039-C851-77540FBD92DA}"/>
                  </a:ext>
                </a:extLst>
              </p:cNvPr>
              <p:cNvSpPr txBox="1"/>
              <p:nvPr/>
            </p:nvSpPr>
            <p:spPr>
              <a:xfrm>
                <a:off x="450108" y="3571743"/>
                <a:ext cx="15548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4" name="文本框 3" descr="{'rangeId': 14, 'hasSerialNum': 1, 'mathAnswerShape': 1}">
                <a:extLst>
                  <a:ext uri="{FF2B5EF4-FFF2-40B4-BE49-F238E27FC236}">
                    <a16:creationId xmlns:a16="http://schemas.microsoft.com/office/drawing/2014/main" id="{D294FC94-6975-E039-C851-77540FBD92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71743"/>
                <a:ext cx="1554862" cy="765061"/>
              </a:xfrm>
              <a:prstGeom prst="rect">
                <a:avLst/>
              </a:prstGeom>
              <a:blipFill>
                <a:blip r:embed="rId4"/>
                <a:stretch>
                  <a:fillRect l="-627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FFCBABB-BCBF-164A-8DB7-85DA487D887A}"/>
              </a:ext>
            </a:extLst>
          </p:cNvPr>
          <p:cNvSpPr txBox="1"/>
          <p:nvPr/>
        </p:nvSpPr>
        <p:spPr>
          <a:xfrm>
            <a:off x="1059708" y="479963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D27B04-BA3B-CCB1-6358-51F5E8A98710}"/>
              </a:ext>
            </a:extLst>
          </p:cNvPr>
          <p:cNvSpPr txBox="1"/>
          <p:nvPr/>
        </p:nvSpPr>
        <p:spPr>
          <a:xfrm>
            <a:off x="1669308" y="575060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62" name="yt_shape_10962"/>
              <p:cNvSpPr txBox="1"/>
              <p:nvPr/>
            </p:nvSpPr>
            <p:spPr>
              <a:xfrm>
                <a:off x="540000" y="900000"/>
                <a:ext cx="6924973" cy="56913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页练习变式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用配方法解下列方程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62" name="yt_shape_10962" descr="{&quot;rangeId&quot;:1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24973" cy="5691302"/>
              </a:xfrm>
              <a:prstGeom prst="rect">
                <a:avLst/>
              </a:prstGeom>
              <a:blipFill>
                <a:blip r:embed="rId2"/>
                <a:stretch>
                  <a:fillRect l="-2729" t="-965" r="-1673" b="-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546E10C-4EAB-94C9-A21B-48D77C81FB14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322173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}">
                <a:extLst>
                  <a:ext uri="{FF2B5EF4-FFF2-40B4-BE49-F238E27FC236}">
                    <a16:creationId xmlns:a16="http://schemas.microsoft.com/office/drawing/2014/main" id="{9546E10C-4EAB-94C9-A21B-48D77C81FB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3221736" cy="772808"/>
              </a:xfrm>
              <a:prstGeom prst="rect">
                <a:avLst/>
              </a:prstGeom>
              <a:blipFill>
                <a:blip r:embed="rId3"/>
                <a:stretch>
                  <a:fillRect l="-3030" r="-303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D6A8BC5-307D-F742-CBA4-605F14F85201}"/>
                  </a:ext>
                </a:extLst>
              </p:cNvPr>
              <p:cNvSpPr txBox="1"/>
              <p:nvPr/>
            </p:nvSpPr>
            <p:spPr>
              <a:xfrm>
                <a:off x="449989" y="2483366"/>
                <a:ext cx="238194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hasSerialNum': 1}">
                <a:extLst>
                  <a:ext uri="{FF2B5EF4-FFF2-40B4-BE49-F238E27FC236}">
                    <a16:creationId xmlns:a16="http://schemas.microsoft.com/office/drawing/2014/main" id="{4D6A8BC5-307D-F742-CBA4-605F14F852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83366"/>
                <a:ext cx="2381949" cy="772808"/>
              </a:xfrm>
              <a:prstGeom prst="rect">
                <a:avLst/>
              </a:prstGeom>
              <a:blipFill>
                <a:blip r:embed="rId4"/>
                <a:stretch>
                  <a:fillRect l="-4092" r="-3836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A15685-CA22-C42D-9808-DD6C89BA9E54}"/>
                  </a:ext>
                </a:extLst>
              </p:cNvPr>
              <p:cNvSpPr txBox="1"/>
              <p:nvPr/>
            </p:nvSpPr>
            <p:spPr>
              <a:xfrm>
                <a:off x="449989" y="3162562"/>
                <a:ext cx="24200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hasSerialNum': 1}">
                <a:extLst>
                  <a:ext uri="{FF2B5EF4-FFF2-40B4-BE49-F238E27FC236}">
                    <a16:creationId xmlns:a16="http://schemas.microsoft.com/office/drawing/2014/main" id="{38A15685-CA22-C42D-9808-DD6C89BA9E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62562"/>
                <a:ext cx="2420049" cy="765061"/>
              </a:xfrm>
              <a:prstGeom prst="rect">
                <a:avLst/>
              </a:prstGeom>
              <a:blipFill>
                <a:blip r:embed="rId5"/>
                <a:stretch>
                  <a:fillRect l="-4030" r="-403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779174-6700-53B1-76C2-36DF219825ED}"/>
                  </a:ext>
                </a:extLst>
              </p:cNvPr>
              <p:cNvSpPr txBox="1"/>
              <p:nvPr/>
            </p:nvSpPr>
            <p:spPr>
              <a:xfrm>
                <a:off x="449989" y="4508890"/>
                <a:ext cx="32217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, 'hasSerialNum': 1}">
                <a:extLst>
                  <a:ext uri="{FF2B5EF4-FFF2-40B4-BE49-F238E27FC236}">
                    <a16:creationId xmlns:a16="http://schemas.microsoft.com/office/drawing/2014/main" id="{EA779174-6700-53B1-76C2-36DF219825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08890"/>
                <a:ext cx="3221736" cy="769062"/>
              </a:xfrm>
              <a:prstGeom prst="rect">
                <a:avLst/>
              </a:prstGeom>
              <a:blipFill>
                <a:blip r:embed="rId6"/>
                <a:stretch>
                  <a:fillRect l="-3030" r="-303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F456481-28D4-87C1-4CD7-DABEC8F70EA2}"/>
                  </a:ext>
                </a:extLst>
              </p:cNvPr>
              <p:cNvSpPr txBox="1"/>
              <p:nvPr/>
            </p:nvSpPr>
            <p:spPr>
              <a:xfrm>
                <a:off x="449989" y="5184339"/>
                <a:ext cx="23819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4, 'hasSerialNum': 1}">
                <a:extLst>
                  <a:ext uri="{FF2B5EF4-FFF2-40B4-BE49-F238E27FC236}">
                    <a16:creationId xmlns:a16="http://schemas.microsoft.com/office/drawing/2014/main" id="{6F456481-28D4-87C1-4CD7-DABEC8F70E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84339"/>
                <a:ext cx="2381949" cy="765061"/>
              </a:xfrm>
              <a:prstGeom prst="rect">
                <a:avLst/>
              </a:prstGeom>
              <a:blipFill>
                <a:blip r:embed="rId7"/>
                <a:stretch>
                  <a:fillRect l="-4092" r="-383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6F6783D-2809-A9AB-E636-3F818D36715F}"/>
                  </a:ext>
                </a:extLst>
              </p:cNvPr>
              <p:cNvSpPr txBox="1"/>
              <p:nvPr/>
            </p:nvSpPr>
            <p:spPr>
              <a:xfrm>
                <a:off x="449989" y="5855788"/>
                <a:ext cx="2724849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4, 'hasSerialNum': 1}">
                <a:extLst>
                  <a:ext uri="{FF2B5EF4-FFF2-40B4-BE49-F238E27FC236}">
                    <a16:creationId xmlns:a16="http://schemas.microsoft.com/office/drawing/2014/main" id="{56F6783D-2809-A9AB-E636-3F818D3671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55788"/>
                <a:ext cx="2724849" cy="727278"/>
              </a:xfrm>
              <a:prstGeom prst="rect">
                <a:avLst/>
              </a:prstGeom>
              <a:blipFill>
                <a:blip r:embed="rId8"/>
                <a:stretch>
                  <a:fillRect l="-3579" r="-357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70" name="yt_shape_10970"/>
              <p:cNvSpPr txBox="1"/>
              <p:nvPr/>
            </p:nvSpPr>
            <p:spPr>
              <a:xfrm>
                <a:off x="540119" y="2222754"/>
                <a:ext cx="11492915" cy="27724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若一个三角形的两边长分别为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第三边长是方程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8b85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求这个三角形的周长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解：解方程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不合题意，舍去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故这个三角形的周长为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70" name="yt_shape_10970" descr="{&quot;rangeId&quot;:1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22754"/>
                <a:ext cx="11492915" cy="2772490"/>
              </a:xfrm>
              <a:prstGeom prst="rect">
                <a:avLst/>
              </a:prstGeom>
              <a:blipFill>
                <a:blip r:embed="rId2"/>
                <a:stretch>
                  <a:fillRect l="-1645" t="-1982" b="-2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A87CA8-6E38-9ED2-2533-F425C470AAAC}"/>
              </a:ext>
            </a:extLst>
          </p:cNvPr>
          <p:cNvSpPr txBox="1"/>
          <p:nvPr/>
        </p:nvSpPr>
        <p:spPr>
          <a:xfrm>
            <a:off x="450108" y="3126924"/>
            <a:ext cx="404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解：解方程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44BFD32-A676-6D7A-6170-2FB9978714AE}"/>
                  </a:ext>
                </a:extLst>
              </p:cNvPr>
              <p:cNvSpPr txBox="1"/>
              <p:nvPr/>
            </p:nvSpPr>
            <p:spPr>
              <a:xfrm>
                <a:off x="450108" y="3602412"/>
                <a:ext cx="53600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不合题意，舍去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, 'pageBreak': True}">
                <a:extLst>
                  <a:ext uri="{FF2B5EF4-FFF2-40B4-BE49-F238E27FC236}">
                    <a16:creationId xmlns:a16="http://schemas.microsoft.com/office/drawing/2014/main" id="{844BFD32-A676-6D7A-6170-2FB9978714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02412"/>
                <a:ext cx="5360098" cy="772808"/>
              </a:xfrm>
              <a:prstGeom prst="rect">
                <a:avLst/>
              </a:prstGeom>
              <a:blipFill>
                <a:blip r:embed="rId3"/>
                <a:stretch>
                  <a:fillRect l="-1820" r="-182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F8F1B4-8B4D-2C93-6783-0C834C64C6F3}"/>
                  </a:ext>
                </a:extLst>
              </p:cNvPr>
              <p:cNvSpPr txBox="1"/>
              <p:nvPr/>
            </p:nvSpPr>
            <p:spPr>
              <a:xfrm>
                <a:off x="450108" y="4281608"/>
                <a:ext cx="5099748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故这个三角形的周长为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, 'hasSerialNum': 1, 'pageBreak': True}">
                <a:extLst>
                  <a:ext uri="{FF2B5EF4-FFF2-40B4-BE49-F238E27FC236}">
                    <a16:creationId xmlns:a16="http://schemas.microsoft.com/office/drawing/2014/main" id="{4DF8F1B4-8B4D-2C93-6783-0C834C64C6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81608"/>
                <a:ext cx="5099748" cy="733629"/>
              </a:xfrm>
              <a:prstGeom prst="rect">
                <a:avLst/>
              </a:prstGeom>
              <a:blipFill>
                <a:blip r:embed="rId4"/>
                <a:stretch>
                  <a:fillRect l="-1914" r="-1914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1887</Words>
  <Application>Microsoft Office PowerPoint</Application>
  <PresentationFormat>宽屏</PresentationFormat>
  <Paragraphs>159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2024-04-25T08:33:40Z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