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23" r:id="rId5"/>
    <p:sldId id="307" r:id="rId6"/>
    <p:sldId id="308" r:id="rId7"/>
    <p:sldId id="324" r:id="rId8"/>
    <p:sldId id="309" r:id="rId9"/>
    <p:sldId id="310" r:id="rId10"/>
    <p:sldId id="312" r:id="rId11"/>
    <p:sldId id="318" r:id="rId12"/>
    <p:sldId id="320" r:id="rId13"/>
    <p:sldId id="321" r:id="rId14"/>
    <p:sldId id="326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472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67" name="yt_image_11167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69" name="yt_shape_11169"/>
          <p:cNvSpPr txBox="1"/>
          <p:nvPr/>
        </p:nvSpPr>
        <p:spPr>
          <a:xfrm>
            <a:off x="540000" y="1482165"/>
            <a:ext cx="550631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用适当的方法解一元二次方程</a:t>
            </a:r>
          </a:p>
        </p:txBody>
      </p:sp>
      <p:sp>
        <p:nvSpPr>
          <p:cNvPr id="11170" name="yt_shape_11170"/>
          <p:cNvSpPr txBox="1"/>
          <p:nvPr/>
        </p:nvSpPr>
        <p:spPr>
          <a:xfrm>
            <a:off x="540000" y="1977370"/>
            <a:ext cx="812882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解一元二次方程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最合适的方法是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171" name="yt_table_1117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7772689"/>
              </p:ext>
            </p:extLst>
          </p:nvPr>
        </p:nvGraphicFramePr>
        <p:xfrm>
          <a:off x="540047" y="2456673"/>
          <a:ext cx="6182043" cy="950976"/>
        </p:xfrm>
        <a:graphic>
          <a:graphicData uri="http://schemas.openxmlformats.org/drawingml/2006/table">
            <a:tbl>
              <a:tblPr/>
              <a:tblGrid>
                <a:gridCol w="3718243">
                  <a:extLst>
                    <a:ext uri="{9D8B030D-6E8A-4147-A177-3AD203B41FA5}">
                      <a16:colId xmlns:a16="http://schemas.microsoft.com/office/drawing/2014/main" val="10196"/>
                    </a:ext>
                  </a:extLst>
                </a:gridCol>
                <a:gridCol w="2463800">
                  <a:extLst>
                    <a:ext uri="{9D8B030D-6E8A-4147-A177-3AD203B41FA5}">
                      <a16:colId xmlns:a16="http://schemas.microsoft.com/office/drawing/2014/main" val="1019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直接开平方法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因式分解法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配方法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公式法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0"/>
                  </a:ext>
                </a:extLst>
              </a:tr>
            </a:tbl>
          </a:graphicData>
        </a:graphic>
      </p:graphicFrame>
      <p:sp>
        <p:nvSpPr>
          <p:cNvPr id="11173" name="yt_shape_11173"/>
          <p:cNvSpPr txBox="1"/>
          <p:nvPr/>
        </p:nvSpPr>
        <p:spPr>
          <a:xfrm>
            <a:off x="540119" y="3458227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04015"/>
              </a:rPr>
              <a:t>较简捷的方法分别是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174" name="yt_table_11174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4100020"/>
              </p:ext>
            </p:extLst>
          </p:nvPr>
        </p:nvGraphicFramePr>
        <p:xfrm>
          <a:off x="540047" y="4417662"/>
          <a:ext cx="5986463" cy="1901952"/>
        </p:xfrm>
        <a:graphic>
          <a:graphicData uri="http://schemas.openxmlformats.org/drawingml/2006/table">
            <a:tbl>
              <a:tblPr/>
              <a:tblGrid>
                <a:gridCol w="5986463">
                  <a:extLst>
                    <a:ext uri="{9D8B030D-6E8A-4147-A177-3AD203B41FA5}">
                      <a16:colId xmlns:a16="http://schemas.microsoft.com/office/drawing/2014/main" val="1019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直接开平方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公式法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③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因式分解法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因式分解法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因式分解法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③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公式法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因式分解法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公式法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③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因式分解法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直接开平方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因式分解法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③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公式法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4"/>
                  </a:ext>
                </a:extLst>
              </a:tr>
            </a:tbl>
          </a:graphicData>
        </a:graphic>
      </p:graphicFrame>
      <p:pic>
        <p:nvPicPr>
          <p:cNvPr id="3" name="yt_shape_1714027455447" title="H_26.259764">
            <a:extLst>
              <a:ext uri="{FF2B5EF4-FFF2-40B4-BE49-F238E27FC236}">
                <a16:creationId xmlns:a16="http://schemas.microsoft.com/office/drawing/2014/main" id="{838E0A0F-39F3-1512-19C9-678D02A4A6A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09CE07E-7388-07A5-A99E-D338AF273044}"/>
              </a:ext>
            </a:extLst>
          </p:cNvPr>
          <p:cNvSpPr txBox="1"/>
          <p:nvPr/>
        </p:nvSpPr>
        <p:spPr>
          <a:xfrm>
            <a:off x="7669939" y="193056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73B6BA8-0502-998C-A2E3-DA9C76CC2EB3}"/>
              </a:ext>
            </a:extLst>
          </p:cNvPr>
          <p:cNvSpPr txBox="1"/>
          <p:nvPr/>
        </p:nvSpPr>
        <p:spPr>
          <a:xfrm>
            <a:off x="1059708" y="388690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18" name="yt_shape_11218"/>
          <p:cNvSpPr txBox="1"/>
          <p:nvPr/>
        </p:nvSpPr>
        <p:spPr>
          <a:xfrm>
            <a:off x="540000" y="1954348"/>
            <a:ext cx="5463034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解：将已知等式配方，得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120C890-80B0-8282-DF03-7263C03CB06F}"/>
              </a:ext>
            </a:extLst>
          </p:cNvPr>
          <p:cNvSpPr txBox="1"/>
          <p:nvPr/>
        </p:nvSpPr>
        <p:spPr>
          <a:xfrm>
            <a:off x="449989" y="1907542"/>
            <a:ext cx="3532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解：将已知等式配方，得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193FBB7-A68F-1603-1156-E96C4C7CEE59}"/>
              </a:ext>
            </a:extLst>
          </p:cNvPr>
          <p:cNvSpPr txBox="1"/>
          <p:nvPr/>
        </p:nvSpPr>
        <p:spPr>
          <a:xfrm>
            <a:off x="449989" y="2383030"/>
            <a:ext cx="5590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E67E089-5C3E-BF68-6381-CD26DBA5DEC3}"/>
              </a:ext>
            </a:extLst>
          </p:cNvPr>
          <p:cNvSpPr txBox="1"/>
          <p:nvPr/>
        </p:nvSpPr>
        <p:spPr>
          <a:xfrm>
            <a:off x="449989" y="2858518"/>
            <a:ext cx="4198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0A19682-F5B1-BECF-4537-BC4336416739}"/>
              </a:ext>
            </a:extLst>
          </p:cNvPr>
          <p:cNvSpPr txBox="1"/>
          <p:nvPr/>
        </p:nvSpPr>
        <p:spPr>
          <a:xfrm>
            <a:off x="449989" y="3334006"/>
            <a:ext cx="4883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D2EB697-0AC2-B829-C836-FD76E866496F}"/>
              </a:ext>
            </a:extLst>
          </p:cNvPr>
          <p:cNvSpPr txBox="1"/>
          <p:nvPr/>
        </p:nvSpPr>
        <p:spPr>
          <a:xfrm>
            <a:off x="449989" y="3809494"/>
            <a:ext cx="32328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CB2EC28-4F91-8E77-99BA-FF31170D61BD}"/>
              </a:ext>
            </a:extLst>
          </p:cNvPr>
          <p:cNvSpPr txBox="1"/>
          <p:nvPr/>
        </p:nvSpPr>
        <p:spPr>
          <a:xfrm>
            <a:off x="449989" y="4284982"/>
            <a:ext cx="2088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0A61D60-148C-B6ED-7541-1D5AF6ACCADF}"/>
              </a:ext>
            </a:extLst>
          </p:cNvPr>
          <p:cNvSpPr txBox="1"/>
          <p:nvPr/>
        </p:nvSpPr>
        <p:spPr>
          <a:xfrm>
            <a:off x="449989" y="4760470"/>
            <a:ext cx="33074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217" name="yt_shape_11217"/>
          <p:cNvSpPr txBox="1"/>
          <p:nvPr/>
        </p:nvSpPr>
        <p:spPr>
          <a:xfrm>
            <a:off x="449989" y="1479027"/>
            <a:ext cx="679513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3000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20" name="yt_shape_11220"/>
          <p:cNvSpPr txBox="1"/>
          <p:nvPr/>
        </p:nvSpPr>
        <p:spPr>
          <a:xfrm>
            <a:off x="540119" y="1661952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新考法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6_ae363"/>
              </a:rPr>
              <a:t>用两段等长的铁丝恰好可以分别围成一个正五边形和一个正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六边形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其中正五边形的边长为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正六边形的边长为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2_bbcca"/>
              </a:rPr>
              <a:t>cm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求这两段铁丝的总长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221" name="yt_image_11221" title="H_105.7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16280" y="2924944"/>
            <a:ext cx="2661481" cy="1343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23" name="yt_shape_11223"/>
          <p:cNvSpPr txBox="1"/>
          <p:nvPr/>
        </p:nvSpPr>
        <p:spPr>
          <a:xfrm>
            <a:off x="449989" y="4661326"/>
            <a:ext cx="6192401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解：由题意，得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CBDF23F-5DA4-02E0-6F1E-354B03F29E3F}"/>
              </a:ext>
            </a:extLst>
          </p:cNvPr>
          <p:cNvSpPr txBox="1"/>
          <p:nvPr/>
        </p:nvSpPr>
        <p:spPr>
          <a:xfrm>
            <a:off x="449989" y="3104974"/>
            <a:ext cx="63125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解：由题意，得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17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70DBB15-2C36-A9C8-F8C0-0DA6917E4207}"/>
              </a:ext>
            </a:extLst>
          </p:cNvPr>
          <p:cNvSpPr txBox="1"/>
          <p:nvPr/>
        </p:nvSpPr>
        <p:spPr>
          <a:xfrm>
            <a:off x="449989" y="3580462"/>
            <a:ext cx="27518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224" name="yt_shape_11224"/>
          <p:cNvSpPr txBox="1"/>
          <p:nvPr/>
        </p:nvSpPr>
        <p:spPr>
          <a:xfrm>
            <a:off x="540000" y="4065566"/>
            <a:ext cx="6556282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舍去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故正五边形的周长为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又因为两段铁丝等长，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所以这两段铁丝的总长为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420cm.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F807590-FB61-8202-5371-018F2DD82466}"/>
              </a:ext>
            </a:extLst>
          </p:cNvPr>
          <p:cNvSpPr txBox="1"/>
          <p:nvPr/>
        </p:nvSpPr>
        <p:spPr>
          <a:xfrm>
            <a:off x="449989" y="4018760"/>
            <a:ext cx="4329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舍去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688C895-7EA6-8DDB-76C9-54B3B90B860A}"/>
              </a:ext>
            </a:extLst>
          </p:cNvPr>
          <p:cNvSpPr txBox="1"/>
          <p:nvPr/>
        </p:nvSpPr>
        <p:spPr>
          <a:xfrm>
            <a:off x="449989" y="4494248"/>
            <a:ext cx="66729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故正五边形的周长为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FD2F576-8050-51B2-17F1-25A232DDB439}"/>
              </a:ext>
            </a:extLst>
          </p:cNvPr>
          <p:cNvSpPr txBox="1"/>
          <p:nvPr/>
        </p:nvSpPr>
        <p:spPr>
          <a:xfrm>
            <a:off x="449989" y="4969737"/>
            <a:ext cx="3228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又因为两段铁丝等长，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AC182DE-B7F0-B3A4-C08F-B916E19D842A}"/>
              </a:ext>
            </a:extLst>
          </p:cNvPr>
          <p:cNvSpPr txBox="1"/>
          <p:nvPr/>
        </p:nvSpPr>
        <p:spPr>
          <a:xfrm>
            <a:off x="449989" y="5445224"/>
            <a:ext cx="4437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所以这两段铁丝的总长为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420cm.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26" name="yt_shape_11226"/>
          <p:cNvSpPr txBox="1"/>
          <p:nvPr/>
        </p:nvSpPr>
        <p:spPr>
          <a:xfrm>
            <a:off x="551384" y="833385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/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225" name="yt_image_11225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1384" y="833385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28" name="yt_shape_11228"/>
          <p:cNvSpPr txBox="1"/>
          <p:nvPr/>
        </p:nvSpPr>
        <p:spPr>
          <a:xfrm>
            <a:off x="551384" y="1415550"/>
            <a:ext cx="754052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邵阳县德望中学月考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阅读下列材料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解答问题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1229" name="yt_shape_11229"/>
          <p:cNvSpPr txBox="1"/>
          <p:nvPr/>
        </p:nvSpPr>
        <p:spPr>
          <a:xfrm>
            <a:off x="551384" y="1700808"/>
            <a:ext cx="66220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解方程：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230" name="yt_shape_11230"/>
          <p:cNvSpPr txBox="1"/>
          <p:nvPr/>
        </p:nvSpPr>
        <p:spPr>
          <a:xfrm>
            <a:off x="551384" y="1988840"/>
            <a:ext cx="683680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解：设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</a:p>
        </p:txBody>
      </p:sp>
      <p:sp>
        <p:nvSpPr>
          <p:cNvPr id="11231" name="yt_shape_11231"/>
          <p:cNvSpPr txBox="1"/>
          <p:nvPr/>
        </p:nvSpPr>
        <p:spPr>
          <a:xfrm>
            <a:off x="551384" y="2276872"/>
            <a:ext cx="511999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/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原方程可化为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2400" b="0" i="0" u="none" baseline="3000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232" name="yt_shape_11232"/>
          <p:cNvSpPr txBox="1"/>
          <p:nvPr/>
        </p:nvSpPr>
        <p:spPr>
          <a:xfrm>
            <a:off x="551384" y="2564904"/>
            <a:ext cx="532357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233" name="yt_shape_11233"/>
              <p:cNvSpPr txBox="1"/>
              <p:nvPr/>
            </p:nvSpPr>
            <p:spPr>
              <a:xfrm>
                <a:off x="551384" y="2852936"/>
                <a:ext cx="2949525" cy="6462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1233" name="yt_shape_112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2852936"/>
                <a:ext cx="2949525" cy="646267"/>
              </a:xfrm>
              <a:prstGeom prst="rect">
                <a:avLst/>
              </a:prstGeom>
              <a:blipFill>
                <a:blip r:embed="rId3"/>
                <a:stretch>
                  <a:fillRect l="-6198" t="-6604" r="-53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235" name="yt_shape_11235"/>
          <p:cNvSpPr txBox="1"/>
          <p:nvPr/>
        </p:nvSpPr>
        <p:spPr>
          <a:xfrm>
            <a:off x="551384" y="3356992"/>
            <a:ext cx="862255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请利用上述方法解方程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236" name="yt_shape_11236"/>
          <p:cNvSpPr txBox="1"/>
          <p:nvPr/>
        </p:nvSpPr>
        <p:spPr>
          <a:xfrm>
            <a:off x="641395" y="3696020"/>
            <a:ext cx="6036909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解：设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/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则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/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原方程化为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2400" b="0" i="0" u="none" baseline="30000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/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整理，得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/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即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  <a:p>
            <a:pPr algn="l" eaLnBrk="1" latinLnBrk="0" hangingPunct="0"/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或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237" name="yt_shape_11237"/>
              <p:cNvSpPr txBox="1"/>
              <p:nvPr/>
            </p:nvSpPr>
            <p:spPr>
              <a:xfrm>
                <a:off x="641395" y="5636046"/>
                <a:ext cx="2641749" cy="6462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1237" name="yt_shape_112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1395" y="5636046"/>
                <a:ext cx="2641749" cy="646267"/>
              </a:xfrm>
              <a:prstGeom prst="rect">
                <a:avLst/>
              </a:prstGeom>
              <a:blipFill>
                <a:blip r:embed="rId4"/>
                <a:stretch>
                  <a:fillRect l="-6912" t="-7547" r="-59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BE4B77B-F2E0-3BB7-656E-2D961BE82E52}"/>
              </a:ext>
            </a:extLst>
          </p:cNvPr>
          <p:cNvSpPr txBox="1"/>
          <p:nvPr/>
        </p:nvSpPr>
        <p:spPr>
          <a:xfrm>
            <a:off x="551384" y="3649214"/>
            <a:ext cx="4556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解：设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C362568-E961-F499-674A-6CFACCDB73B7}"/>
              </a:ext>
            </a:extLst>
          </p:cNvPr>
          <p:cNvSpPr txBox="1"/>
          <p:nvPr/>
        </p:nvSpPr>
        <p:spPr>
          <a:xfrm>
            <a:off x="551384" y="4005064"/>
            <a:ext cx="6158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D3585DD-31D2-1835-2B28-8FBEA56C0CDE}"/>
              </a:ext>
            </a:extLst>
          </p:cNvPr>
          <p:cNvSpPr txBox="1"/>
          <p:nvPr/>
        </p:nvSpPr>
        <p:spPr>
          <a:xfrm>
            <a:off x="551384" y="4293096"/>
            <a:ext cx="4869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原方程化为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D179D47-D692-BD3E-5178-828942C8DBE7}"/>
              </a:ext>
            </a:extLst>
          </p:cNvPr>
          <p:cNvSpPr txBox="1"/>
          <p:nvPr/>
        </p:nvSpPr>
        <p:spPr>
          <a:xfrm>
            <a:off x="551384" y="4581128"/>
            <a:ext cx="26295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整理，得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3751D36-753D-CD41-F905-F5EFB95991F4}"/>
              </a:ext>
            </a:extLst>
          </p:cNvPr>
          <p:cNvSpPr txBox="1"/>
          <p:nvPr/>
        </p:nvSpPr>
        <p:spPr>
          <a:xfrm>
            <a:off x="551384" y="4885715"/>
            <a:ext cx="3917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DAAC93C-176D-93E1-36B2-A58AE00FB1CA}"/>
              </a:ext>
            </a:extLst>
          </p:cNvPr>
          <p:cNvSpPr txBox="1"/>
          <p:nvPr/>
        </p:nvSpPr>
        <p:spPr>
          <a:xfrm>
            <a:off x="551384" y="5229200"/>
            <a:ext cx="31550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4D331C30-27BD-4C51-A69D-F399FC60E1CB}"/>
                  </a:ext>
                </a:extLst>
              </p:cNvPr>
              <p:cNvSpPr txBox="1"/>
              <p:nvPr/>
            </p:nvSpPr>
            <p:spPr>
              <a:xfrm>
                <a:off x="551384" y="5589240"/>
                <a:ext cx="2796286" cy="7336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4D331C30-27BD-4C51-A69D-F399FC60E1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5589240"/>
                <a:ext cx="2796286" cy="733629"/>
              </a:xfrm>
              <a:prstGeom prst="rect">
                <a:avLst/>
              </a:prstGeom>
              <a:blipFill>
                <a:blip r:embed="rId5"/>
                <a:stretch>
                  <a:fillRect l="-3268" r="-34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39" name="yt_shape_11239"/>
          <p:cNvSpPr txBox="1"/>
          <p:nvPr/>
        </p:nvSpPr>
        <p:spPr>
          <a:xfrm>
            <a:off x="551265" y="2279467"/>
            <a:ext cx="1231106" cy="43537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名师点睛</a:t>
            </a:r>
          </a:p>
        </p:txBody>
      </p:sp>
      <p:sp>
        <p:nvSpPr>
          <p:cNvPr id="11240" name="yt_shape_11240"/>
          <p:cNvSpPr txBox="1"/>
          <p:nvPr/>
        </p:nvSpPr>
        <p:spPr>
          <a:xfrm>
            <a:off x="551384" y="2765631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解一元二次方程需根据方程特点选用适当方法，一般情况下：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4_f6d03"/>
              </a:rPr>
              <a:t>首先看能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否用直接开平方法或因式分解法；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不能用以上方法的可考虑公式法；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1_9a493"/>
              </a:rPr>
              <a:t>若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二次项系数为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，一次项系数为偶数时，可用配方法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F53E7B10-79EB-08F0-C2D8-CBF88345F08B}"/>
              </a:ext>
            </a:extLst>
          </p:cNvPr>
          <p:cNvSpPr/>
          <p:nvPr/>
        </p:nvSpPr>
        <p:spPr>
          <a:xfrm>
            <a:off x="407368" y="2045551"/>
            <a:ext cx="11161240" cy="235563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176" name="yt_shape_11176"/>
              <p:cNvSpPr txBox="1"/>
              <p:nvPr/>
            </p:nvSpPr>
            <p:spPr>
              <a:xfrm>
                <a:off x="540000" y="1889778"/>
                <a:ext cx="8906284" cy="343844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一题多法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用下列方法解方程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并完成解题过程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配方法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解：配方，得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</a:t>
                </a:r>
                <a:r>
                  <a:rPr sz="1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开平方，得</a:t>
                </a:r>
                <a:r>
                  <a:rPr sz="3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</a:t>
                </a:r>
                <a:r>
                  <a:rPr sz="1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176" name="yt_shape_1117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89778"/>
                <a:ext cx="8906284" cy="3438442"/>
              </a:xfrm>
              <a:prstGeom prst="rect">
                <a:avLst/>
              </a:prstGeom>
              <a:blipFill>
                <a:blip r:embed="rId2"/>
                <a:stretch>
                  <a:fillRect l="-2122" t="-1418" r="-1095" b="-46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533DBB8-758F-189B-4872-777F90EB59C0}"/>
                  </a:ext>
                </a:extLst>
              </p:cNvPr>
              <p:cNvSpPr txBox="1"/>
              <p:nvPr/>
            </p:nvSpPr>
            <p:spPr>
              <a:xfrm>
                <a:off x="2631214" y="2636912"/>
                <a:ext cx="277088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533DBB8-758F-189B-4872-777F90EB59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31214" y="2636912"/>
                <a:ext cx="2770886" cy="765061"/>
              </a:xfrm>
              <a:prstGeom prst="rect">
                <a:avLst/>
              </a:prstGeom>
              <a:blipFill>
                <a:blip r:embed="rId3"/>
                <a:stretch>
                  <a:fillRect l="-3524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56C026B-32B6-F301-9786-036ED246CC21}"/>
                  </a:ext>
                </a:extLst>
              </p:cNvPr>
              <p:cNvSpPr txBox="1"/>
              <p:nvPr/>
            </p:nvSpPr>
            <p:spPr>
              <a:xfrm>
                <a:off x="2882039" y="3465397"/>
                <a:ext cx="789686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3, 'hasSerialNum': 1, 'pageBreak': True}">
                <a:extLst>
                  <a:ext uri="{FF2B5EF4-FFF2-40B4-BE49-F238E27FC236}">
                    <a16:creationId xmlns:a16="http://schemas.microsoft.com/office/drawing/2014/main" id="{356C026B-32B6-F301-9786-036ED246CC2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82039" y="3465397"/>
                <a:ext cx="789686" cy="772808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0D88FD03-3BFF-8B79-F0E1-377A9B324AFC}"/>
              </a:ext>
            </a:extLst>
          </p:cNvPr>
          <p:cNvCxnSpPr/>
          <p:nvPr/>
        </p:nvCxnSpPr>
        <p:spPr>
          <a:xfrm>
            <a:off x="2619625" y="4210449"/>
            <a:ext cx="962089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0E5EE7F-3453-B2CC-97EA-CA181C0DA344}"/>
                  </a:ext>
                </a:extLst>
              </p:cNvPr>
              <p:cNvSpPr txBox="1"/>
              <p:nvPr/>
            </p:nvSpPr>
            <p:spPr>
              <a:xfrm>
                <a:off x="2289552" y="4005064"/>
                <a:ext cx="2029524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±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0E5EE7F-3453-B2CC-97EA-CA181C0DA34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9552" y="4005064"/>
                <a:ext cx="2029524" cy="772808"/>
              </a:xfrm>
              <a:prstGeom prst="rect">
                <a:avLst/>
              </a:prstGeom>
              <a:blipFill>
                <a:blip r:embed="rId5"/>
                <a:stretch>
                  <a:fillRect l="-4805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020C37C5-0333-2AAE-E6A6-B5E0990342F9}"/>
              </a:ext>
            </a:extLst>
          </p:cNvPr>
          <p:cNvSpPr txBox="1"/>
          <p:nvPr/>
        </p:nvSpPr>
        <p:spPr>
          <a:xfrm>
            <a:off x="1648552" y="4823789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F2435BE-2B8E-C84A-167D-CE4BE8470920}"/>
              </a:ext>
            </a:extLst>
          </p:cNvPr>
          <p:cNvSpPr txBox="1"/>
          <p:nvPr/>
        </p:nvSpPr>
        <p:spPr>
          <a:xfrm>
            <a:off x="3304314" y="4823789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  <p:bldP spid="6" grpId="0" build="allAtOnce"/>
      <p:bldP spid="7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80" name="yt_shape_11180"/>
          <p:cNvSpPr txBox="1"/>
          <p:nvPr/>
        </p:nvSpPr>
        <p:spPr>
          <a:xfrm>
            <a:off x="540000" y="1555256"/>
            <a:ext cx="200054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公式法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181" name="yt_shape_11181"/>
              <p:cNvSpPr txBox="1"/>
              <p:nvPr/>
            </p:nvSpPr>
            <p:spPr>
              <a:xfrm>
                <a:off x="540000" y="2034559"/>
                <a:ext cx="8887048" cy="170931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𝑏</m:t>
                                </m:r>
                              </m:e>
                              <m:sup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𝑎𝑐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−(−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）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  <a:sym typeface="IsAddLine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"/>
                              </a:rPr>
                              <m:t>25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1±5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181" name="yt_shape_1118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34559"/>
                <a:ext cx="8887048" cy="1709314"/>
              </a:xfrm>
              <a:prstGeom prst="rect">
                <a:avLst/>
              </a:prstGeom>
              <a:blipFill>
                <a:blip r:embed="rId2"/>
                <a:stretch>
                  <a:fillRect l="-2128" t="-3214" r="-1167" b="-103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183" name="yt_shape_11183"/>
          <p:cNvSpPr txBox="1"/>
          <p:nvPr/>
        </p:nvSpPr>
        <p:spPr>
          <a:xfrm>
            <a:off x="540000" y="3794661"/>
            <a:ext cx="261610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因式分解法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1184" name="yt_shape_11184"/>
          <p:cNvSpPr txBox="1"/>
          <p:nvPr/>
        </p:nvSpPr>
        <p:spPr>
          <a:xfrm>
            <a:off x="540000" y="4273964"/>
            <a:ext cx="6235681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解：因式分解，得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</a:t>
            </a:r>
            <a:r>
              <a:rPr sz="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</a:t>
            </a:r>
            <a:r>
              <a:rPr sz="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或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</a:t>
            </a:r>
            <a:r>
              <a:rPr sz="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F33A167-41DB-FC79-C4F1-22C6027840F7}"/>
              </a:ext>
            </a:extLst>
          </p:cNvPr>
          <p:cNvSpPr txBox="1"/>
          <p:nvPr/>
        </p:nvSpPr>
        <p:spPr>
          <a:xfrm>
            <a:off x="2221639" y="1987753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CC4BFE9-DC63-8AA6-36A1-5702397C78E0}"/>
              </a:ext>
            </a:extLst>
          </p:cNvPr>
          <p:cNvSpPr txBox="1"/>
          <p:nvPr/>
        </p:nvSpPr>
        <p:spPr>
          <a:xfrm>
            <a:off x="3840889" y="1987753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55E17EB-4747-CF0D-205B-B6100EF611DD}"/>
              </a:ext>
            </a:extLst>
          </p:cNvPr>
          <p:cNvSpPr txBox="1"/>
          <p:nvPr/>
        </p:nvSpPr>
        <p:spPr>
          <a:xfrm>
            <a:off x="5747477" y="1987753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D867B54-EED8-1672-D9CE-FA06E876A469}"/>
              </a:ext>
            </a:extLst>
          </p:cNvPr>
          <p:cNvSpPr txBox="1"/>
          <p:nvPr/>
        </p:nvSpPr>
        <p:spPr>
          <a:xfrm>
            <a:off x="8565289" y="1987753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CFAC983-62C0-B7CD-2CB4-D1AD32640952}"/>
                  </a:ext>
                </a:extLst>
              </p:cNvPr>
              <p:cNvSpPr txBox="1"/>
              <p:nvPr/>
            </p:nvSpPr>
            <p:spPr>
              <a:xfrm>
                <a:off x="3464334" y="2435494"/>
                <a:ext cx="1951799" cy="88653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−(−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4, 'mathAnswerShape': 1}">
                <a:extLst>
                  <a:ext uri="{FF2B5EF4-FFF2-40B4-BE49-F238E27FC236}">
                    <a16:creationId xmlns:a16="http://schemas.microsoft.com/office/drawing/2014/main" id="{6CFAC983-62C0-B7CD-2CB4-D1AD326409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64334" y="2435494"/>
                <a:ext cx="1951799" cy="88653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CC173771-BE95-753B-12AC-DDF8AE551998}"/>
              </a:ext>
            </a:extLst>
          </p:cNvPr>
          <p:cNvCxnSpPr/>
          <p:nvPr/>
        </p:nvCxnSpPr>
        <p:spPr>
          <a:xfrm>
            <a:off x="3201920" y="3322022"/>
            <a:ext cx="2124202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0071FDB0-0118-49E2-9F2C-AA8D3D6B0974}"/>
                  </a:ext>
                </a:extLst>
              </p:cNvPr>
              <p:cNvSpPr txBox="1"/>
              <p:nvPr/>
            </p:nvSpPr>
            <p:spPr>
              <a:xfrm>
                <a:off x="5893273" y="2463241"/>
                <a:ext cx="956374" cy="88653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1±5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8" name="文本框 7" descr="{'rangeId': 24, 'mathAnswerShape': 1}">
                <a:extLst>
                  <a:ext uri="{FF2B5EF4-FFF2-40B4-BE49-F238E27FC236}">
                    <a16:creationId xmlns:a16="http://schemas.microsoft.com/office/drawing/2014/main" id="{0071FDB0-0118-49E2-9F2C-AA8D3D6B097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93273" y="2463241"/>
                <a:ext cx="956374" cy="88653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A6663B52-B895-7B79-FEDE-40082E1C69DC}"/>
              </a:ext>
            </a:extLst>
          </p:cNvPr>
          <p:cNvCxnSpPr/>
          <p:nvPr/>
        </p:nvCxnSpPr>
        <p:spPr>
          <a:xfrm>
            <a:off x="5630859" y="3322022"/>
            <a:ext cx="1128776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>
            <a:extLst>
              <a:ext uri="{FF2B5EF4-FFF2-40B4-BE49-F238E27FC236}">
                <a16:creationId xmlns:a16="http://schemas.microsoft.com/office/drawing/2014/main" id="{BB5ABD3B-B240-114F-4A30-0A03B54AC0D9}"/>
              </a:ext>
            </a:extLst>
          </p:cNvPr>
          <p:cNvSpPr txBox="1"/>
          <p:nvPr/>
        </p:nvSpPr>
        <p:spPr>
          <a:xfrm>
            <a:off x="1648552" y="3256166"/>
            <a:ext cx="637285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E9E3534-8ED6-7FBA-F5C1-7FC98FBB4EA2}"/>
              </a:ext>
            </a:extLst>
          </p:cNvPr>
          <p:cNvSpPr txBox="1"/>
          <p:nvPr/>
        </p:nvSpPr>
        <p:spPr>
          <a:xfrm>
            <a:off x="3304314" y="3256166"/>
            <a:ext cx="9420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8D861C9-56CD-857E-288E-E6AEF1A75847}"/>
              </a:ext>
            </a:extLst>
          </p:cNvPr>
          <p:cNvSpPr txBox="1"/>
          <p:nvPr/>
        </p:nvSpPr>
        <p:spPr>
          <a:xfrm>
            <a:off x="3193189" y="4227158"/>
            <a:ext cx="3536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CC5F269-FB06-0E79-AFC2-E9FB611B5C8E}"/>
              </a:ext>
            </a:extLst>
          </p:cNvPr>
          <p:cNvSpPr txBox="1"/>
          <p:nvPr/>
        </p:nvSpPr>
        <p:spPr>
          <a:xfrm>
            <a:off x="1107214" y="4702646"/>
            <a:ext cx="15818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28B40879-23D5-830F-5C23-8AC709D2FD8D}"/>
              </a:ext>
            </a:extLst>
          </p:cNvPr>
          <p:cNvSpPr txBox="1"/>
          <p:nvPr/>
        </p:nvSpPr>
        <p:spPr>
          <a:xfrm>
            <a:off x="3166202" y="4702646"/>
            <a:ext cx="15818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1E6C6053-9F50-9FA8-159F-36955E87DE16}"/>
              </a:ext>
            </a:extLst>
          </p:cNvPr>
          <p:cNvSpPr txBox="1"/>
          <p:nvPr/>
        </p:nvSpPr>
        <p:spPr>
          <a:xfrm>
            <a:off x="1648552" y="5178134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AFEAA00E-9602-A684-ADCE-D46D80259DA0}"/>
              </a:ext>
            </a:extLst>
          </p:cNvPr>
          <p:cNvSpPr txBox="1"/>
          <p:nvPr/>
        </p:nvSpPr>
        <p:spPr>
          <a:xfrm>
            <a:off x="3304314" y="5178134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8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85" name="yt_shape_11185"/>
          <p:cNvSpPr txBox="1"/>
          <p:nvPr/>
        </p:nvSpPr>
        <p:spPr>
          <a:xfrm>
            <a:off x="540119" y="229357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若一元二次方程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的两个根分别是矩形的相邻两边长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45d08,isEnd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则矩形的对角线长为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,isEnd"/>
              </a:rPr>
              <a:t> </a:t>
            </a:r>
          </a:p>
        </p:txBody>
      </p:sp>
      <p:pic>
        <p:nvPicPr>
          <p:cNvPr id="11186" name="yt_image_11186" title="H_119.6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9208" y="3405375"/>
            <a:ext cx="1813582" cy="1519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5422BFD-C0A3-EE4C-D2EC-87EC52C5E492}"/>
              </a:ext>
            </a:extLst>
          </p:cNvPr>
          <p:cNvSpPr txBox="1"/>
          <p:nvPr/>
        </p:nvSpPr>
        <p:spPr>
          <a:xfrm>
            <a:off x="3498108" y="2722258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188" name="yt_shape_11188"/>
              <p:cNvSpPr txBox="1"/>
              <p:nvPr/>
            </p:nvSpPr>
            <p:spPr>
              <a:xfrm>
                <a:off x="540000" y="1138836"/>
                <a:ext cx="5262787" cy="494032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选用合适的方法解下列方程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16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188" name="yt_shape_11188" descr="{&quot;rangeId&quot;:16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138836"/>
                <a:ext cx="5262787" cy="4940327"/>
              </a:xfrm>
              <a:prstGeom prst="rect">
                <a:avLst/>
              </a:prstGeom>
              <a:blipFill>
                <a:blip r:embed="rId2"/>
                <a:stretch>
                  <a:fillRect l="-3592" t="-1111" r="-2549" b="-11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C52654F-5423-C46F-3DC1-70321E9A5951}"/>
              </a:ext>
            </a:extLst>
          </p:cNvPr>
          <p:cNvSpPr txBox="1"/>
          <p:nvPr/>
        </p:nvSpPr>
        <p:spPr>
          <a:xfrm>
            <a:off x="449989" y="2043006"/>
            <a:ext cx="2950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ECD7A6A-D794-C344-A01A-10111FC3189A}"/>
              </a:ext>
            </a:extLst>
          </p:cNvPr>
          <p:cNvSpPr txBox="1"/>
          <p:nvPr/>
        </p:nvSpPr>
        <p:spPr>
          <a:xfrm>
            <a:off x="497614" y="2518494"/>
            <a:ext cx="18866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A2EE7F9-EA1F-CC9D-3050-B17CD19E1219}"/>
              </a:ext>
            </a:extLst>
          </p:cNvPr>
          <p:cNvSpPr txBox="1"/>
          <p:nvPr/>
        </p:nvSpPr>
        <p:spPr>
          <a:xfrm>
            <a:off x="449989" y="2993982"/>
            <a:ext cx="2958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367A4F4-D231-9430-D624-B8539B1711F2}"/>
                  </a:ext>
                </a:extLst>
              </p:cNvPr>
              <p:cNvSpPr txBox="1"/>
              <p:nvPr/>
            </p:nvSpPr>
            <p:spPr>
              <a:xfrm>
                <a:off x="449989" y="3991250"/>
                <a:ext cx="5391976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6, 'hasSerialNum': 1}">
                <a:extLst>
                  <a:ext uri="{FF2B5EF4-FFF2-40B4-BE49-F238E27FC236}">
                    <a16:creationId xmlns:a16="http://schemas.microsoft.com/office/drawing/2014/main" id="{5367A4F4-D231-9430-D624-B8539B1711F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91250"/>
                <a:ext cx="5391976" cy="615391"/>
              </a:xfrm>
              <a:prstGeom prst="rect">
                <a:avLst/>
              </a:prstGeom>
              <a:blipFill>
                <a:blip r:embed="rId3"/>
                <a:stretch>
                  <a:fillRect l="-1810" r="-1810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500DAA4-4059-67A8-A3B1-E615628966CF}"/>
                  </a:ext>
                </a:extLst>
              </p:cNvPr>
              <p:cNvSpPr txBox="1"/>
              <p:nvPr/>
            </p:nvSpPr>
            <p:spPr>
              <a:xfrm>
                <a:off x="497614" y="4513029"/>
                <a:ext cx="2040764" cy="8512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16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6, 'hasSerialNum': 1}">
                <a:extLst>
                  <a:ext uri="{FF2B5EF4-FFF2-40B4-BE49-F238E27FC236}">
                    <a16:creationId xmlns:a16="http://schemas.microsoft.com/office/drawing/2014/main" id="{6500DAA4-4059-67A8-A3B1-E615628966C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4513029"/>
                <a:ext cx="2040764" cy="851231"/>
              </a:xfrm>
              <a:prstGeom prst="rect">
                <a:avLst/>
              </a:prstGeom>
              <a:blipFill>
                <a:blip r:embed="rId4"/>
                <a:stretch>
                  <a:fillRect l="-4790" r="-5090" b="-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65139F4D-9719-02EB-564E-FE3C597B38C0}"/>
                  </a:ext>
                </a:extLst>
              </p:cNvPr>
              <p:cNvSpPr txBox="1"/>
              <p:nvPr/>
            </p:nvSpPr>
            <p:spPr>
              <a:xfrm>
                <a:off x="449989" y="5270648"/>
                <a:ext cx="3364738" cy="80754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16, 'hasSerialNum': 1}">
                <a:extLst>
                  <a:ext uri="{FF2B5EF4-FFF2-40B4-BE49-F238E27FC236}">
                    <a16:creationId xmlns:a16="http://schemas.microsoft.com/office/drawing/2014/main" id="{65139F4D-9719-02EB-564E-FE3C597B38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270648"/>
                <a:ext cx="3364738" cy="807542"/>
              </a:xfrm>
              <a:prstGeom prst="rect">
                <a:avLst/>
              </a:prstGeom>
              <a:blipFill>
                <a:blip r:embed="rId5"/>
                <a:stretch>
                  <a:fillRect l="-2899" r="-2899" b="-75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195" name="yt_shape_11195"/>
              <p:cNvSpPr txBox="1"/>
              <p:nvPr/>
            </p:nvSpPr>
            <p:spPr>
              <a:xfrm>
                <a:off x="540000" y="1027684"/>
                <a:ext cx="7957307" cy="516263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[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][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]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或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[2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]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[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][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]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或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195" name="yt_shape_11195" descr="{&quot;rangeId&quot;:18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027684"/>
                <a:ext cx="7957307" cy="5162632"/>
              </a:xfrm>
              <a:prstGeom prst="rect">
                <a:avLst/>
              </a:prstGeom>
              <a:blipFill>
                <a:blip r:embed="rId2"/>
                <a:stretch>
                  <a:fillRect l="-2375" t="-1064" r="-1379" b="-10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A290C12-9324-FEBA-BFB2-98C0BD6CE2B9}"/>
              </a:ext>
            </a:extLst>
          </p:cNvPr>
          <p:cNvSpPr txBox="1"/>
          <p:nvPr/>
        </p:nvSpPr>
        <p:spPr>
          <a:xfrm>
            <a:off x="449989" y="1456366"/>
            <a:ext cx="4806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2823D6D-8982-FD2C-F51D-49C210B3FD18}"/>
              </a:ext>
            </a:extLst>
          </p:cNvPr>
          <p:cNvSpPr txBox="1"/>
          <p:nvPr/>
        </p:nvSpPr>
        <p:spPr>
          <a:xfrm>
            <a:off x="449989" y="1931854"/>
            <a:ext cx="74508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][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]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6DF8759-82DE-DF80-03DB-BD53567E2ADB}"/>
              </a:ext>
            </a:extLst>
          </p:cNvPr>
          <p:cNvSpPr txBox="1"/>
          <p:nvPr/>
        </p:nvSpPr>
        <p:spPr>
          <a:xfrm>
            <a:off x="449989" y="2407342"/>
            <a:ext cx="3840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156C51A-D551-840D-21B6-02F9D84761A2}"/>
                  </a:ext>
                </a:extLst>
              </p:cNvPr>
              <p:cNvSpPr txBox="1"/>
              <p:nvPr/>
            </p:nvSpPr>
            <p:spPr>
              <a:xfrm>
                <a:off x="449989" y="2882830"/>
                <a:ext cx="2420049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8}">
                <a:extLst>
                  <a:ext uri="{FF2B5EF4-FFF2-40B4-BE49-F238E27FC236}">
                    <a16:creationId xmlns:a16="http://schemas.microsoft.com/office/drawing/2014/main" id="{9156C51A-D551-840D-21B6-02F9D84761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882830"/>
                <a:ext cx="2420049" cy="768490"/>
              </a:xfrm>
              <a:prstGeom prst="rect">
                <a:avLst/>
              </a:prstGeom>
              <a:blipFill>
                <a:blip r:embed="rId3"/>
                <a:stretch>
                  <a:fillRect l="-4030" r="-4030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A1475F62-7FAE-1C5A-E255-4022455C2605}"/>
              </a:ext>
            </a:extLst>
          </p:cNvPr>
          <p:cNvSpPr txBox="1"/>
          <p:nvPr/>
        </p:nvSpPr>
        <p:spPr>
          <a:xfrm>
            <a:off x="449989" y="4033196"/>
            <a:ext cx="5314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[2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]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4EFDB52-0431-3F8F-0A0B-BF5F4DC29442}"/>
              </a:ext>
            </a:extLst>
          </p:cNvPr>
          <p:cNvSpPr txBox="1"/>
          <p:nvPr/>
        </p:nvSpPr>
        <p:spPr>
          <a:xfrm>
            <a:off x="449989" y="4508684"/>
            <a:ext cx="80604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][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]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FF283A6-8DE0-92B9-A32C-C60E59B75799}"/>
              </a:ext>
            </a:extLst>
          </p:cNvPr>
          <p:cNvSpPr txBox="1"/>
          <p:nvPr/>
        </p:nvSpPr>
        <p:spPr>
          <a:xfrm>
            <a:off x="449989" y="4984173"/>
            <a:ext cx="4145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E1ED0CA2-FBB3-42DC-3A0F-C57C01609EAA}"/>
                  </a:ext>
                </a:extLst>
              </p:cNvPr>
              <p:cNvSpPr txBox="1"/>
              <p:nvPr/>
            </p:nvSpPr>
            <p:spPr>
              <a:xfrm>
                <a:off x="449989" y="5459660"/>
                <a:ext cx="2620074" cy="72753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9" name="文本框 8" descr="{'rangeId': 18}">
                <a:extLst>
                  <a:ext uri="{FF2B5EF4-FFF2-40B4-BE49-F238E27FC236}">
                    <a16:creationId xmlns:a16="http://schemas.microsoft.com/office/drawing/2014/main" id="{E1ED0CA2-FBB3-42DC-3A0F-C57C01609EA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459660"/>
                <a:ext cx="2620074" cy="727533"/>
              </a:xfrm>
              <a:prstGeom prst="rect">
                <a:avLst/>
              </a:prstGeom>
              <a:blipFill>
                <a:blip r:embed="rId4"/>
                <a:stretch>
                  <a:fillRect l="-3721" r="-3488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01" name="yt_shape_11201"/>
          <p:cNvSpPr txBox="1"/>
          <p:nvPr/>
        </p:nvSpPr>
        <p:spPr>
          <a:xfrm>
            <a:off x="540000" y="2194414"/>
            <a:ext cx="9294211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取何值时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多项式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的值互为相反数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解：由题意，得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整理，得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因式分解，得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或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E6411D1-948F-A2B7-4147-1558AC8F6FEE}"/>
              </a:ext>
            </a:extLst>
          </p:cNvPr>
          <p:cNvSpPr txBox="1"/>
          <p:nvPr/>
        </p:nvSpPr>
        <p:spPr>
          <a:xfrm>
            <a:off x="449989" y="2623096"/>
            <a:ext cx="7173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解：由题意，得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E862905-CE8E-22BF-049E-F87C73217BCC}"/>
              </a:ext>
            </a:extLst>
          </p:cNvPr>
          <p:cNvSpPr txBox="1"/>
          <p:nvPr/>
        </p:nvSpPr>
        <p:spPr>
          <a:xfrm>
            <a:off x="449989" y="3098584"/>
            <a:ext cx="3132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整理，得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B2FFD25-073E-0FA5-5344-4DDE3FA7CDBD}"/>
              </a:ext>
            </a:extLst>
          </p:cNvPr>
          <p:cNvSpPr txBox="1"/>
          <p:nvPr/>
        </p:nvSpPr>
        <p:spPr>
          <a:xfrm>
            <a:off x="449989" y="3574072"/>
            <a:ext cx="4298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因式分解，得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2035669-1573-6EE1-EF5E-23AE94D6F53A}"/>
              </a:ext>
            </a:extLst>
          </p:cNvPr>
          <p:cNvSpPr txBox="1"/>
          <p:nvPr/>
        </p:nvSpPr>
        <p:spPr>
          <a:xfrm>
            <a:off x="449989" y="4049560"/>
            <a:ext cx="2926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CAEA49F-D3A5-2A18-9427-947F5F5DD0D5}"/>
              </a:ext>
            </a:extLst>
          </p:cNvPr>
          <p:cNvSpPr txBox="1"/>
          <p:nvPr/>
        </p:nvSpPr>
        <p:spPr>
          <a:xfrm>
            <a:off x="449989" y="4525048"/>
            <a:ext cx="23486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03" name="yt_shape_11203"/>
          <p:cNvSpPr txBox="1"/>
          <p:nvPr/>
        </p:nvSpPr>
        <p:spPr>
          <a:xfrm>
            <a:off x="540000" y="2646362"/>
            <a:ext cx="612186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不考虑代数式有意义的条件而出错</a:t>
            </a:r>
          </a:p>
        </p:txBody>
      </p:sp>
      <p:sp>
        <p:nvSpPr>
          <p:cNvPr id="11204" name="yt_shape_11204"/>
          <p:cNvSpPr txBox="1"/>
          <p:nvPr/>
        </p:nvSpPr>
        <p:spPr>
          <a:xfrm>
            <a:off x="540000" y="3141567"/>
            <a:ext cx="744755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205" name="yt_table_1120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8517062"/>
              </p:ext>
            </p:extLst>
          </p:nvPr>
        </p:nvGraphicFramePr>
        <p:xfrm>
          <a:off x="540047" y="3620870"/>
          <a:ext cx="4353243" cy="950976"/>
        </p:xfrm>
        <a:graphic>
          <a:graphicData uri="http://schemas.openxmlformats.org/drawingml/2006/table">
            <a:tbl>
              <a:tblPr/>
              <a:tblGrid>
                <a:gridCol w="2803843">
                  <a:extLst>
                    <a:ext uri="{9D8B030D-6E8A-4147-A177-3AD203B41FA5}">
                      <a16:colId xmlns:a16="http://schemas.microsoft.com/office/drawing/2014/main" val="10199"/>
                    </a:ext>
                  </a:extLst>
                </a:gridCol>
                <a:gridCol w="1549400">
                  <a:extLst>
                    <a:ext uri="{9D8B030D-6E8A-4147-A177-3AD203B41FA5}">
                      <a16:colId xmlns:a16="http://schemas.microsoft.com/office/drawing/2014/main" val="102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6"/>
                  </a:ext>
                </a:extLst>
              </a:tr>
            </a:tbl>
          </a:graphicData>
        </a:graphic>
      </p:graphicFrame>
      <p:pic>
        <p:nvPicPr>
          <p:cNvPr id="3" name="yt_shape_1714027455546" title="H_26.259764">
            <a:extLst>
              <a:ext uri="{FF2B5EF4-FFF2-40B4-BE49-F238E27FC236}">
                <a16:creationId xmlns:a16="http://schemas.microsoft.com/office/drawing/2014/main" id="{64C377FA-4781-DDC8-93D3-898D89B54E9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699672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FC2EB62-9AD1-6B3B-11CD-883F849A6BE1}"/>
              </a:ext>
            </a:extLst>
          </p:cNvPr>
          <p:cNvSpPr txBox="1"/>
          <p:nvPr/>
        </p:nvSpPr>
        <p:spPr>
          <a:xfrm>
            <a:off x="7012714" y="309476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08" name="yt_shape_11208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207" name="yt_image_11207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10" name="yt_shape_11210"/>
          <p:cNvSpPr txBox="1"/>
          <p:nvPr/>
        </p:nvSpPr>
        <p:spPr>
          <a:xfrm>
            <a:off x="540119" y="14821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三角形两边长分别为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第三边是方程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c31b8"/>
              </a:rPr>
              <a:t>则这个三角形的周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211" name="yt_table_1121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5981420"/>
              </p:ext>
            </p:extLst>
          </p:nvPr>
        </p:nvGraphicFramePr>
        <p:xfrm>
          <a:off x="540047" y="2441600"/>
          <a:ext cx="85718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201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202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203"/>
                    </a:ext>
                  </a:extLst>
                </a:gridCol>
                <a:gridCol w="1719263">
                  <a:extLst>
                    <a:ext uri="{9D8B030D-6E8A-4147-A177-3AD203B41FA5}">
                      <a16:colId xmlns:a16="http://schemas.microsoft.com/office/drawing/2014/main" val="102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7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213" name="yt_shape_11213"/>
              <p:cNvSpPr txBox="1"/>
              <p:nvPr/>
            </p:nvSpPr>
            <p:spPr>
              <a:xfrm>
                <a:off x="540119" y="2967771"/>
                <a:ext cx="11111999" cy="11065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的一元二次方程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的两根为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那么多项式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682ec,isEnd"/>
                  </a:rPr>
                  <a:t> </a:t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可分解为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     </a:t>
                </a:r>
                <a:r>
                  <a:rPr sz="1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11213" name="yt_shape_112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967771"/>
                <a:ext cx="11111999" cy="1106521"/>
              </a:xfrm>
              <a:prstGeom prst="rect">
                <a:avLst/>
              </a:prstGeom>
              <a:blipFill>
                <a:blip r:embed="rId3"/>
                <a:stretch>
                  <a:fillRect l="-1701" b="-16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215" name="yt_shape_11215"/>
          <p:cNvSpPr txBox="1"/>
          <p:nvPr/>
        </p:nvSpPr>
        <p:spPr>
          <a:xfrm>
            <a:off x="540119" y="412508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的左边可分解因式为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26bb1,isEnd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1216" name="yt_shape_11216"/>
          <p:cNvSpPr txBox="1"/>
          <p:nvPr/>
        </p:nvSpPr>
        <p:spPr>
          <a:xfrm>
            <a:off x="540119" y="508451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新定义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定义一种运算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其规则为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※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06d5f,isEnd"/>
              </a:rPr>
              <a:t>根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据这个规则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</a:t>
            </a:r>
            <a:r>
              <a:rPr sz="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914FD90-4213-53B9-D588-A0753779BDDA}"/>
              </a:ext>
            </a:extLst>
          </p:cNvPr>
          <p:cNvSpPr txBox="1"/>
          <p:nvPr/>
        </p:nvSpPr>
        <p:spPr>
          <a:xfrm>
            <a:off x="1669308" y="19108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704B22A-B3F9-98D9-2125-F2FB1D0D8333}"/>
              </a:ext>
            </a:extLst>
          </p:cNvPr>
          <p:cNvSpPr txBox="1"/>
          <p:nvPr/>
        </p:nvSpPr>
        <p:spPr>
          <a:xfrm>
            <a:off x="2431308" y="3592414"/>
            <a:ext cx="32312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CB6B1FF-6A90-20C1-DA01-550DA128564C}"/>
              </a:ext>
            </a:extLst>
          </p:cNvPr>
          <p:cNvSpPr txBox="1"/>
          <p:nvPr/>
        </p:nvSpPr>
        <p:spPr>
          <a:xfrm>
            <a:off x="1794721" y="4553762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1F1AFAF-24D3-D2D6-B2C1-D24415ADD387}"/>
              </a:ext>
            </a:extLst>
          </p:cNvPr>
          <p:cNvSpPr txBox="1"/>
          <p:nvPr/>
        </p:nvSpPr>
        <p:spPr>
          <a:xfrm>
            <a:off x="6444508" y="5463985"/>
            <a:ext cx="28343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2196</Words>
  <Application>Microsoft Office PowerPoint</Application>
  <PresentationFormat>宽屏</PresentationFormat>
  <Paragraphs>169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等线</vt:lpstr>
      <vt:lpstr>等线 Light</vt:lpstr>
      <vt:lpstr>黑体</vt:lpstr>
      <vt:lpstr>华文行楷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9</cp:revision>
  <dcterms:created xsi:type="dcterms:W3CDTF">2024-04-25T06:40:28Z</dcterms:created>
  <dcterms:modified xsi:type="dcterms:W3CDTF">2024-04-25T08:27:49Z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