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10" r:id="rId5"/>
    <p:sldId id="312" r:id="rId6"/>
    <p:sldId id="316" r:id="rId7"/>
    <p:sldId id="337" r:id="rId8"/>
    <p:sldId id="318" r:id="rId9"/>
    <p:sldId id="320" r:id="rId10"/>
    <p:sldId id="326" r:id="rId11"/>
    <p:sldId id="328" r:id="rId12"/>
    <p:sldId id="330" r:id="rId13"/>
    <p:sldId id="332" r:id="rId14"/>
    <p:sldId id="335" r:id="rId15"/>
    <p:sldId id="339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81" name="yt_image_1108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5528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83" name="yt_shape_11083"/>
          <p:cNvSpPr txBox="1"/>
          <p:nvPr/>
        </p:nvSpPr>
        <p:spPr>
          <a:xfrm>
            <a:off x="540000" y="2937445"/>
            <a:ext cx="779540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，则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解一元二次方程</a:t>
            </a:r>
          </a:p>
        </p:txBody>
      </p:sp>
      <p:sp>
        <p:nvSpPr>
          <p:cNvPr id="11084" name="yt_shape_11084"/>
          <p:cNvSpPr txBox="1"/>
          <p:nvPr/>
        </p:nvSpPr>
        <p:spPr>
          <a:xfrm>
            <a:off x="540000" y="3432650"/>
            <a:ext cx="53043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85" name="yt_table_110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327923"/>
              </p:ext>
            </p:extLst>
          </p:nvPr>
        </p:nvGraphicFramePr>
        <p:xfrm>
          <a:off x="540047" y="3911953"/>
          <a:ext cx="6556693" cy="950976"/>
        </p:xfrm>
        <a:graphic>
          <a:graphicData uri="http://schemas.openxmlformats.org/drawingml/2006/table">
            <a:tbl>
              <a:tblPr/>
              <a:tblGrid>
                <a:gridCol w="3583305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  <a:gridCol w="2973388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"/>
                  </a:ext>
                </a:extLst>
              </a:tr>
            </a:tbl>
          </a:graphicData>
        </a:graphic>
      </p:graphicFrame>
      <p:pic>
        <p:nvPicPr>
          <p:cNvPr id="3" name="yt_shape_1714027443633">
            <a:extLst>
              <a:ext uri="{FF2B5EF4-FFF2-40B4-BE49-F238E27FC236}">
                <a16:creationId xmlns:a16="http://schemas.microsoft.com/office/drawing/2014/main" id="{57DBC91D-C642-27AD-17F1-2D5ED63BA3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9075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A55B1E-D55A-1652-0A46-212FAD8E4895}"/>
              </a:ext>
            </a:extLst>
          </p:cNvPr>
          <p:cNvSpPr txBox="1"/>
          <p:nvPr/>
        </p:nvSpPr>
        <p:spPr>
          <a:xfrm>
            <a:off x="4872764" y="33858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33" name="yt_shape_11133"/>
              <p:cNvSpPr txBox="1"/>
              <p:nvPr/>
            </p:nvSpPr>
            <p:spPr>
              <a:xfrm>
                <a:off x="520969" y="831771"/>
                <a:ext cx="5878212" cy="54411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用因式分解法解方程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133" name="yt_shape_111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969" y="831771"/>
                <a:ext cx="5878212" cy="5441170"/>
              </a:xfrm>
              <a:prstGeom prst="rect">
                <a:avLst/>
              </a:prstGeom>
              <a:blipFill>
                <a:blip r:embed="rId2"/>
                <a:stretch>
                  <a:fillRect l="-3109" t="-896" r="-2176" b="-97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FD1DEE5-FD9F-2A4E-15AF-66D49E3037CE}"/>
              </a:ext>
            </a:extLst>
          </p:cNvPr>
          <p:cNvSpPr txBox="1"/>
          <p:nvPr/>
        </p:nvSpPr>
        <p:spPr>
          <a:xfrm>
            <a:off x="479376" y="1556792"/>
            <a:ext cx="6001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411587-09B9-CFA4-BE7A-134DE17B20F0}"/>
              </a:ext>
            </a:extLst>
          </p:cNvPr>
          <p:cNvSpPr txBox="1"/>
          <p:nvPr/>
        </p:nvSpPr>
        <p:spPr>
          <a:xfrm>
            <a:off x="479376" y="2032280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87E2AF-D828-4A65-D53A-6FBA19B076FA}"/>
              </a:ext>
            </a:extLst>
          </p:cNvPr>
          <p:cNvSpPr txBox="1"/>
          <p:nvPr/>
        </p:nvSpPr>
        <p:spPr>
          <a:xfrm>
            <a:off x="527001" y="2507768"/>
            <a:ext cx="303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C3F693-ACEC-A2D9-D080-F9934B0C4EAE}"/>
              </a:ext>
            </a:extLst>
          </p:cNvPr>
          <p:cNvSpPr txBox="1"/>
          <p:nvPr/>
        </p:nvSpPr>
        <p:spPr>
          <a:xfrm>
            <a:off x="527001" y="2983256"/>
            <a:ext cx="199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3C7C919-6C48-EA1A-FEB7-0BA9C67A9511}"/>
              </a:ext>
            </a:extLst>
          </p:cNvPr>
          <p:cNvSpPr txBox="1"/>
          <p:nvPr/>
        </p:nvSpPr>
        <p:spPr>
          <a:xfrm>
            <a:off x="479376" y="3934232"/>
            <a:ext cx="546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3CE97B9-49C5-FEAB-D23F-5459F919D45B}"/>
              </a:ext>
            </a:extLst>
          </p:cNvPr>
          <p:cNvSpPr txBox="1"/>
          <p:nvPr/>
        </p:nvSpPr>
        <p:spPr>
          <a:xfrm>
            <a:off x="479376" y="4409720"/>
            <a:ext cx="2950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B526225-974A-53F9-BC3E-0CCE4309BA89}"/>
              </a:ext>
            </a:extLst>
          </p:cNvPr>
          <p:cNvSpPr txBox="1"/>
          <p:nvPr/>
        </p:nvSpPr>
        <p:spPr>
          <a:xfrm>
            <a:off x="479376" y="4885208"/>
            <a:ext cx="2797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D357970-02E8-5A27-F91F-F66CFFB386FE}"/>
              </a:ext>
            </a:extLst>
          </p:cNvPr>
          <p:cNvSpPr txBox="1"/>
          <p:nvPr/>
        </p:nvSpPr>
        <p:spPr>
          <a:xfrm>
            <a:off x="479376" y="5360696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E7693A1-07AC-BC99-788A-271E9C4446A5}"/>
                  </a:ext>
                </a:extLst>
              </p:cNvPr>
              <p:cNvSpPr txBox="1"/>
              <p:nvPr/>
            </p:nvSpPr>
            <p:spPr>
              <a:xfrm>
                <a:off x="479376" y="5836184"/>
                <a:ext cx="226764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E7693A1-07AC-BC99-788A-271E9C4446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836184"/>
                <a:ext cx="2267649" cy="727279"/>
              </a:xfrm>
              <a:prstGeom prst="rect">
                <a:avLst/>
              </a:prstGeom>
              <a:blipFill>
                <a:blip r:embed="rId3"/>
                <a:stretch>
                  <a:fillRect l="-4301" r="-4301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9" name="yt_shape_1113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138" name="yt_image_1113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41" name="yt_shape_11141"/>
          <p:cNvSpPr txBox="1"/>
          <p:nvPr/>
        </p:nvSpPr>
        <p:spPr>
          <a:xfrm>
            <a:off x="540000" y="1431377"/>
            <a:ext cx="10413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创新意识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先阅读理解下面的例题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再按要求解答下列问题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142" name="yt_shape_11142"/>
          <p:cNvSpPr txBox="1"/>
          <p:nvPr/>
        </p:nvSpPr>
        <p:spPr>
          <a:xfrm>
            <a:off x="540000" y="1772816"/>
            <a:ext cx="44435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例：解方程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1143" name="yt_shape_11143"/>
          <p:cNvSpPr txBox="1"/>
          <p:nvPr/>
        </p:nvSpPr>
        <p:spPr>
          <a:xfrm>
            <a:off x="540119" y="213900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_c0404"/>
              </a:rPr>
              <a:t>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合题设，舍去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</p:txBody>
      </p:sp>
      <p:sp>
        <p:nvSpPr>
          <p:cNvPr id="11144" name="yt_shape_11144"/>
          <p:cNvSpPr txBox="1"/>
          <p:nvPr/>
        </p:nvSpPr>
        <p:spPr>
          <a:xfrm>
            <a:off x="540119" y="288999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_1d987"/>
              </a:rPr>
              <a:t>不合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题设，舍去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1145" name="yt_shape_11145"/>
          <p:cNvSpPr txBox="1"/>
          <p:nvPr/>
        </p:nvSpPr>
        <p:spPr>
          <a:xfrm>
            <a:off x="540000" y="3610787"/>
            <a:ext cx="54662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综上所述，原方程的解是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1146" name="yt_shape_11146"/>
          <p:cNvSpPr txBox="1"/>
          <p:nvPr/>
        </p:nvSpPr>
        <p:spPr>
          <a:xfrm>
            <a:off x="540000" y="3948210"/>
            <a:ext cx="61362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依照上例解法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1147" name="yt_shape_11147"/>
          <p:cNvSpPr txBox="1"/>
          <p:nvPr/>
        </p:nvSpPr>
        <p:spPr>
          <a:xfrm>
            <a:off x="540000" y="5274319"/>
            <a:ext cx="503984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11148" name="yt_shape_11148"/>
          <p:cNvSpPr txBox="1"/>
          <p:nvPr/>
        </p:nvSpPr>
        <p:spPr>
          <a:xfrm>
            <a:off x="540000" y="6233754"/>
            <a:ext cx="28052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B3889DE-5029-6F5C-AF86-4B34158B608C}"/>
              </a:ext>
            </a:extLst>
          </p:cNvPr>
          <p:cNvSpPr txBox="1"/>
          <p:nvPr/>
        </p:nvSpPr>
        <p:spPr>
          <a:xfrm>
            <a:off x="449989" y="4238378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F9AC77-B636-0244-5657-307A465E6B56}"/>
              </a:ext>
            </a:extLst>
          </p:cNvPr>
          <p:cNvSpPr txBox="1"/>
          <p:nvPr/>
        </p:nvSpPr>
        <p:spPr>
          <a:xfrm>
            <a:off x="497614" y="4581128"/>
            <a:ext cx="5123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8206EF-9D36-3964-FDE6-BC430F102B05}"/>
              </a:ext>
            </a:extLst>
          </p:cNvPr>
          <p:cNvSpPr txBox="1"/>
          <p:nvPr/>
        </p:nvSpPr>
        <p:spPr>
          <a:xfrm>
            <a:off x="449989" y="4952445"/>
            <a:ext cx="2958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149" name="yt_shape_11149"/>
          <p:cNvSpPr txBox="1"/>
          <p:nvPr/>
        </p:nvSpPr>
        <p:spPr>
          <a:xfrm>
            <a:off x="5609947" y="4285184"/>
            <a:ext cx="550150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F23E25-D58C-079E-A849-F5AF0638CC19}"/>
              </a:ext>
            </a:extLst>
          </p:cNvPr>
          <p:cNvSpPr txBox="1"/>
          <p:nvPr/>
        </p:nvSpPr>
        <p:spPr>
          <a:xfrm>
            <a:off x="449989" y="5343872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916EEE-04D2-90F8-D3D3-64DFFC5BBE61}"/>
              </a:ext>
            </a:extLst>
          </p:cNvPr>
          <p:cNvSpPr txBox="1"/>
          <p:nvPr/>
        </p:nvSpPr>
        <p:spPr>
          <a:xfrm>
            <a:off x="497614" y="5819360"/>
            <a:ext cx="5580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6292A8-2074-5E8A-C601-2DAD64C6F116}"/>
              </a:ext>
            </a:extLst>
          </p:cNvPr>
          <p:cNvSpPr txBox="1"/>
          <p:nvPr/>
        </p:nvSpPr>
        <p:spPr>
          <a:xfrm>
            <a:off x="449989" y="6303307"/>
            <a:ext cx="8444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不合题设，舍去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不合题设，舍去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0EAE0CF-36B9-E115-7B5C-10FB082DBE29}"/>
              </a:ext>
            </a:extLst>
          </p:cNvPr>
          <p:cNvSpPr txBox="1"/>
          <p:nvPr/>
        </p:nvSpPr>
        <p:spPr>
          <a:xfrm>
            <a:off x="5746553" y="4290633"/>
            <a:ext cx="5593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综上所述，原方程的解是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1" name="yt_shape_11151"/>
          <p:cNvSpPr txBox="1"/>
          <p:nvPr/>
        </p:nvSpPr>
        <p:spPr>
          <a:xfrm>
            <a:off x="540000" y="1818910"/>
            <a:ext cx="8213787" cy="309405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运用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十字相乘法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分解因式解一元二次方程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【注重阅读理解】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阅读下列材料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分解因式，我们可以按下面的方法解答：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竖分二次项与常数项：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交叉相乘，验中项：</a:t>
            </a:r>
            <a:r>
              <a:rPr lang="en-US" altLang="zh-CN" sz="3850" b="0" i="0" u="none" dirty="0">
                <a:solidFill>
                  <a:srgbClr val="1EE3CF"/>
                </a:solidFill>
                <a:effectLst/>
                <a:latin typeface="Times New Roman" pitchFamily="38"/>
                <a:ea typeface="Times New Roman" pitchFamily="38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800" b="0" i="0" u="none" dirty="0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157" name="yt_shape_11157"/>
          <p:cNvSpPr txBox="1"/>
          <p:nvPr/>
        </p:nvSpPr>
        <p:spPr>
          <a:xfrm>
            <a:off x="540000" y="4963712"/>
            <a:ext cx="2769989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横向写出两因式：</a:t>
            </a:r>
          </a:p>
        </p:txBody>
      </p:sp>
      <p:pic>
        <p:nvPicPr>
          <p:cNvPr id="3" name="yt_shape_1714027444107" title="H_40.425434">
            <a:extLst>
              <a:ext uri="{FF2B5EF4-FFF2-40B4-BE49-F238E27FC236}">
                <a16:creationId xmlns:a16="http://schemas.microsoft.com/office/drawing/2014/main" id="{3D318DD8-EBBE-EBFD-0C64-812DA80719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000" y="4306172"/>
            <a:ext cx="528827" cy="51340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8" name="yt_shape_11158"/>
          <p:cNvSpPr txBox="1"/>
          <p:nvPr/>
        </p:nvSpPr>
        <p:spPr>
          <a:xfrm>
            <a:off x="540000" y="1234150"/>
            <a:ext cx="8079135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我们将这种用十字交叉相乘分解因式的方法叫做十字相乘法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根据乘法原理：若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试用上述方法和原理解下列方程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齐齐哈尔市中考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BA35682-9B3C-D6AE-83AC-8CFBAA96A7EE}"/>
              </a:ext>
            </a:extLst>
          </p:cNvPr>
          <p:cNvSpPr txBox="1"/>
          <p:nvPr/>
        </p:nvSpPr>
        <p:spPr>
          <a:xfrm>
            <a:off x="449989" y="3564784"/>
            <a:ext cx="305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930F10-6E38-9DF7-CE4E-A67F541C21FD}"/>
              </a:ext>
            </a:extLst>
          </p:cNvPr>
          <p:cNvSpPr txBox="1"/>
          <p:nvPr/>
        </p:nvSpPr>
        <p:spPr>
          <a:xfrm>
            <a:off x="449989" y="4040272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255623-7573-0561-2061-F2D89008EA6C}"/>
              </a:ext>
            </a:extLst>
          </p:cNvPr>
          <p:cNvSpPr txBox="1"/>
          <p:nvPr/>
        </p:nvSpPr>
        <p:spPr>
          <a:xfrm>
            <a:off x="449989" y="4515760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9A54AD-C33D-36C2-6747-B63961C1DA4F}"/>
              </a:ext>
            </a:extLst>
          </p:cNvPr>
          <p:cNvSpPr txBox="1"/>
          <p:nvPr/>
        </p:nvSpPr>
        <p:spPr>
          <a:xfrm>
            <a:off x="449989" y="4991248"/>
            <a:ext cx="2348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65" name="yt_shape_11165"/>
              <p:cNvSpPr txBox="1"/>
              <p:nvPr/>
            </p:nvSpPr>
            <p:spPr>
              <a:xfrm>
                <a:off x="540000" y="2066878"/>
                <a:ext cx="9942465" cy="30842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0.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2.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【变式应用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【变式应用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65" name="yt_shape_111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6878"/>
                <a:ext cx="9942465" cy="3084242"/>
              </a:xfrm>
              <a:prstGeom prst="rect">
                <a:avLst/>
              </a:prstGeom>
              <a:blipFill>
                <a:blip r:embed="rId2"/>
                <a:stretch>
                  <a:fillRect l="-1901" t="-1581" r="-920" b="-11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BFF0E98-10C7-F8A6-E76B-020417D7CD98}"/>
              </a:ext>
            </a:extLst>
          </p:cNvPr>
          <p:cNvSpPr txBox="1"/>
          <p:nvPr/>
        </p:nvSpPr>
        <p:spPr>
          <a:xfrm>
            <a:off x="449989" y="2020072"/>
            <a:ext cx="406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5A97E6-F8EE-115E-6644-00B62C415298}"/>
              </a:ext>
            </a:extLst>
          </p:cNvPr>
          <p:cNvSpPr txBox="1"/>
          <p:nvPr/>
        </p:nvSpPr>
        <p:spPr>
          <a:xfrm>
            <a:off x="449989" y="2495560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42624F4-2C1F-152A-C904-C651CE9CEDFC}"/>
                  </a:ext>
                </a:extLst>
              </p:cNvPr>
              <p:cNvSpPr txBox="1"/>
              <p:nvPr/>
            </p:nvSpPr>
            <p:spPr>
              <a:xfrm>
                <a:off x="449989" y="2971048"/>
                <a:ext cx="272484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, 'mathAnswerShape': 1}">
                <a:extLst>
                  <a:ext uri="{FF2B5EF4-FFF2-40B4-BE49-F238E27FC236}">
                    <a16:creationId xmlns:a16="http://schemas.microsoft.com/office/drawing/2014/main" id="{D42624F4-2C1F-152A-C904-C651CE9CED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71048"/>
                <a:ext cx="2724849" cy="766077"/>
              </a:xfrm>
              <a:prstGeom prst="rect">
                <a:avLst/>
              </a:prstGeom>
              <a:blipFill>
                <a:blip r:embed="rId3"/>
                <a:stretch>
                  <a:fillRect l="-3579" r="-357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D75548F-78B7-1419-9DC7-AFDEADC884FA}"/>
              </a:ext>
            </a:extLst>
          </p:cNvPr>
          <p:cNvSpPr txBox="1"/>
          <p:nvPr/>
        </p:nvSpPr>
        <p:spPr>
          <a:xfrm>
            <a:off x="7546177" y="3643513"/>
            <a:ext cx="942086" cy="83522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0EBE8E-8608-071A-D0FA-AA17130A6082}"/>
              </a:ext>
            </a:extLst>
          </p:cNvPr>
          <p:cNvSpPr txBox="1"/>
          <p:nvPr/>
        </p:nvSpPr>
        <p:spPr>
          <a:xfrm>
            <a:off x="9153299" y="4385130"/>
            <a:ext cx="1246887" cy="7829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1158">
            <a:extLst>
              <a:ext uri="{FF2B5EF4-FFF2-40B4-BE49-F238E27FC236}">
                <a16:creationId xmlns:a16="http://schemas.microsoft.com/office/drawing/2014/main" id="{168D818D-5D2D-E387-8BDF-5666D900AE33}"/>
              </a:ext>
            </a:extLst>
          </p:cNvPr>
          <p:cNvSpPr txBox="1"/>
          <p:nvPr/>
        </p:nvSpPr>
        <p:spPr>
          <a:xfrm>
            <a:off x="540000" y="979237"/>
            <a:ext cx="8079135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【变式应用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7" name="yt_shape_11087"/>
          <p:cNvSpPr txBox="1"/>
          <p:nvPr/>
        </p:nvSpPr>
        <p:spPr>
          <a:xfrm>
            <a:off x="540000" y="1081376"/>
            <a:ext cx="704519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利用提公因式法分解因式解一元二次方程</a:t>
            </a:r>
          </a:p>
        </p:txBody>
      </p:sp>
      <p:sp>
        <p:nvSpPr>
          <p:cNvPr id="11088" name="yt_shape_11088"/>
          <p:cNvSpPr txBox="1"/>
          <p:nvPr/>
        </p:nvSpPr>
        <p:spPr>
          <a:xfrm>
            <a:off x="540000" y="1576581"/>
            <a:ext cx="47256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89" name="yt_table_1108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811557"/>
              </p:ext>
            </p:extLst>
          </p:nvPr>
        </p:nvGraphicFramePr>
        <p:xfrm>
          <a:off x="540047" y="2055884"/>
          <a:ext cx="7591743" cy="950976"/>
        </p:xfrm>
        <a:graphic>
          <a:graphicData uri="http://schemas.openxmlformats.org/drawingml/2006/table">
            <a:tbl>
              <a:tblPr/>
              <a:tblGrid>
                <a:gridCol w="4618355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  <a:gridCol w="2973388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"/>
                  </a:ext>
                </a:extLst>
              </a:tr>
            </a:tbl>
          </a:graphicData>
        </a:graphic>
      </p:graphicFrame>
      <p:sp>
        <p:nvSpPr>
          <p:cNvPr id="11091" name="yt_shape_11091"/>
          <p:cNvSpPr txBox="1"/>
          <p:nvPr/>
        </p:nvSpPr>
        <p:spPr>
          <a:xfrm>
            <a:off x="540119" y="305743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用因式分解法把方程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分解成两个一元一次方程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4fa1"/>
              </a:rPr>
              <a:t>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92" name="yt_table_1109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336940"/>
              </p:ext>
            </p:extLst>
          </p:nvPr>
        </p:nvGraphicFramePr>
        <p:xfrm>
          <a:off x="540047" y="4016873"/>
          <a:ext cx="7864793" cy="950976"/>
        </p:xfrm>
        <a:graphic>
          <a:graphicData uri="http://schemas.openxmlformats.org/drawingml/2006/table">
            <a:tbl>
              <a:tblPr/>
              <a:tblGrid>
                <a:gridCol w="4618355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  <a:gridCol w="3246438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094" name="yt_shape_11094"/>
              <p:cNvSpPr txBox="1"/>
              <p:nvPr/>
            </p:nvSpPr>
            <p:spPr>
              <a:xfrm>
                <a:off x="540000" y="5018427"/>
                <a:ext cx="834523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一元二次方程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的根是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094" name="yt_shape_110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18427"/>
                <a:ext cx="8345233" cy="638893"/>
              </a:xfrm>
              <a:prstGeom prst="rect">
                <a:avLst/>
              </a:prstGeom>
              <a:blipFill>
                <a:blip r:embed="rId2"/>
                <a:stretch>
                  <a:fillRect l="-2264" r="-124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443750">
            <a:extLst>
              <a:ext uri="{FF2B5EF4-FFF2-40B4-BE49-F238E27FC236}">
                <a16:creationId xmlns:a16="http://schemas.microsoft.com/office/drawing/2014/main" id="{A7D756E5-BFE9-36FB-F567-EFD5CF00B8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3468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A06BC1-F071-0FAB-EC9F-EB17F19F4C7B}"/>
              </a:ext>
            </a:extLst>
          </p:cNvPr>
          <p:cNvSpPr txBox="1"/>
          <p:nvPr/>
        </p:nvSpPr>
        <p:spPr>
          <a:xfrm>
            <a:off x="4317139" y="15297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DD3062-B000-AD99-E606-F7D8DFA0D699}"/>
              </a:ext>
            </a:extLst>
          </p:cNvPr>
          <p:cNvSpPr txBox="1"/>
          <p:nvPr/>
        </p:nvSpPr>
        <p:spPr>
          <a:xfrm>
            <a:off x="1059708" y="34861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6B8E894-6A82-AC9E-4F21-731D1B56CAFF}"/>
                  </a:ext>
                </a:extLst>
              </p:cNvPr>
              <p:cNvSpPr txBox="1"/>
              <p:nvPr/>
            </p:nvSpPr>
            <p:spPr>
              <a:xfrm>
                <a:off x="6522176" y="4890671"/>
                <a:ext cx="22962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5" name="文本框 4" descr="{'rangeId': 6, 'hasSerialNum': 1, 'mathAnswerShape': 1}">
                <a:extLst>
                  <a:ext uri="{FF2B5EF4-FFF2-40B4-BE49-F238E27FC236}">
                    <a16:creationId xmlns:a16="http://schemas.microsoft.com/office/drawing/2014/main" id="{76B8E894-6A82-AC9E-4F21-731D1B56CA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2176" y="4890671"/>
                <a:ext cx="2296224" cy="726326"/>
              </a:xfrm>
              <a:prstGeom prst="rect">
                <a:avLst/>
              </a:prstGeom>
              <a:blipFill>
                <a:blip r:embed="rId4"/>
                <a:stretch>
                  <a:fillRect l="-424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7" name="yt_shape_11097"/>
          <p:cNvSpPr txBox="1"/>
          <p:nvPr/>
        </p:nvSpPr>
        <p:spPr>
          <a:xfrm>
            <a:off x="540000" y="1235807"/>
            <a:ext cx="31595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098" name="yt_shape_11098"/>
          <p:cNvSpPr txBox="1"/>
          <p:nvPr/>
        </p:nvSpPr>
        <p:spPr>
          <a:xfrm>
            <a:off x="540000" y="1715110"/>
            <a:ext cx="469840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解：移项，得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因式分解，得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11099" name="yt_shape_11099"/>
          <p:cNvSpPr txBox="1"/>
          <p:nvPr/>
        </p:nvSpPr>
        <p:spPr>
          <a:xfrm>
            <a:off x="540000" y="3154676"/>
            <a:ext cx="24974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1100" name="yt_shape_11100"/>
          <p:cNvSpPr txBox="1"/>
          <p:nvPr/>
        </p:nvSpPr>
        <p:spPr>
          <a:xfrm>
            <a:off x="540000" y="3633979"/>
            <a:ext cx="43136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101" name="yt_shape_11101"/>
          <p:cNvSpPr txBox="1"/>
          <p:nvPr/>
        </p:nvSpPr>
        <p:spPr>
          <a:xfrm>
            <a:off x="540000" y="4113282"/>
            <a:ext cx="631262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解：移项，得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将左边因式分解，得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由此得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EDA2EC-9491-2581-4AB6-46793C51912B}"/>
              </a:ext>
            </a:extLst>
          </p:cNvPr>
          <p:cNvSpPr txBox="1"/>
          <p:nvPr/>
        </p:nvSpPr>
        <p:spPr>
          <a:xfrm>
            <a:off x="449989" y="1668304"/>
            <a:ext cx="483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解：移项，得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C7007C-816E-9366-4485-4081A207621E}"/>
              </a:ext>
            </a:extLst>
          </p:cNvPr>
          <p:cNvSpPr txBox="1"/>
          <p:nvPr/>
        </p:nvSpPr>
        <p:spPr>
          <a:xfrm>
            <a:off x="449989" y="2143792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因式分解，得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9C1534-24BD-1D7D-27D3-BF704878C7FF}"/>
              </a:ext>
            </a:extLst>
          </p:cNvPr>
          <p:cNvSpPr txBox="1"/>
          <p:nvPr/>
        </p:nvSpPr>
        <p:spPr>
          <a:xfrm>
            <a:off x="449989" y="2619280"/>
            <a:ext cx="2774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BD0986C-6064-02EE-759B-82581BB2BCAC}"/>
              </a:ext>
            </a:extLst>
          </p:cNvPr>
          <p:cNvSpPr txBox="1"/>
          <p:nvPr/>
        </p:nvSpPr>
        <p:spPr>
          <a:xfrm>
            <a:off x="449989" y="3107870"/>
            <a:ext cx="2653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E0720A-E64B-9672-D36B-72E6F3AE438D}"/>
              </a:ext>
            </a:extLst>
          </p:cNvPr>
          <p:cNvSpPr txBox="1"/>
          <p:nvPr/>
        </p:nvSpPr>
        <p:spPr>
          <a:xfrm>
            <a:off x="449989" y="4066476"/>
            <a:ext cx="6204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8B42C85-3561-2370-1F08-3225F1B438ED}"/>
              </a:ext>
            </a:extLst>
          </p:cNvPr>
          <p:cNvSpPr txBox="1"/>
          <p:nvPr/>
        </p:nvSpPr>
        <p:spPr>
          <a:xfrm>
            <a:off x="449989" y="4541964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将左边因式分解，得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CD17F09-3471-5313-37C0-B09A6800AE07}"/>
              </a:ext>
            </a:extLst>
          </p:cNvPr>
          <p:cNvSpPr txBox="1"/>
          <p:nvPr/>
        </p:nvSpPr>
        <p:spPr>
          <a:xfrm>
            <a:off x="449989" y="5017452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由此得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3176AD2-584D-D404-DE5A-DD04E30F85D5}"/>
              </a:ext>
            </a:extLst>
          </p:cNvPr>
          <p:cNvSpPr txBox="1"/>
          <p:nvPr/>
        </p:nvSpPr>
        <p:spPr>
          <a:xfrm>
            <a:off x="449989" y="5492940"/>
            <a:ext cx="2348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096" name="yt_shape_11096"/>
          <p:cNvSpPr txBox="1"/>
          <p:nvPr/>
        </p:nvSpPr>
        <p:spPr>
          <a:xfrm>
            <a:off x="540000" y="841665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2" name="yt_shape_11102"/>
          <p:cNvSpPr txBox="1"/>
          <p:nvPr/>
        </p:nvSpPr>
        <p:spPr>
          <a:xfrm>
            <a:off x="540000" y="2167060"/>
            <a:ext cx="919963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利用完全平方公式或平方差公式分解因式解一元二次方程</a:t>
            </a:r>
          </a:p>
        </p:txBody>
      </p:sp>
      <p:sp>
        <p:nvSpPr>
          <p:cNvPr id="11103" name="yt_shape_11103"/>
          <p:cNvSpPr txBox="1"/>
          <p:nvPr/>
        </p:nvSpPr>
        <p:spPr>
          <a:xfrm>
            <a:off x="540000" y="2662265"/>
            <a:ext cx="85728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04" name="yt_table_1110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24111"/>
              </p:ext>
            </p:extLst>
          </p:nvPr>
        </p:nvGraphicFramePr>
        <p:xfrm>
          <a:off x="540047" y="3141568"/>
          <a:ext cx="7183756" cy="950976"/>
        </p:xfrm>
        <a:graphic>
          <a:graphicData uri="http://schemas.openxmlformats.org/drawingml/2006/table">
            <a:tbl>
              <a:tblPr/>
              <a:tblGrid>
                <a:gridCol w="3905568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  <a:gridCol w="3278188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5"/>
                  </a:ext>
                </a:extLst>
              </a:tr>
            </a:tbl>
          </a:graphicData>
        </a:graphic>
      </p:graphicFrame>
      <p:sp>
        <p:nvSpPr>
          <p:cNvPr id="11106" name="yt_shape_11106"/>
          <p:cNvSpPr txBox="1"/>
          <p:nvPr/>
        </p:nvSpPr>
        <p:spPr>
          <a:xfrm>
            <a:off x="540000" y="4143122"/>
            <a:ext cx="69874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443831">
            <a:extLst>
              <a:ext uri="{FF2B5EF4-FFF2-40B4-BE49-F238E27FC236}">
                <a16:creationId xmlns:a16="http://schemas.microsoft.com/office/drawing/2014/main" id="{50824809-674A-5BC5-0F87-18454DDC54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2037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502121-73E4-DD09-4887-549E44D92A4C}"/>
              </a:ext>
            </a:extLst>
          </p:cNvPr>
          <p:cNvSpPr txBox="1"/>
          <p:nvPr/>
        </p:nvSpPr>
        <p:spPr>
          <a:xfrm>
            <a:off x="8127139" y="26154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F525F8-CC28-E667-9B5C-ECA0524C98AB}"/>
              </a:ext>
            </a:extLst>
          </p:cNvPr>
          <p:cNvSpPr txBox="1"/>
          <p:nvPr/>
        </p:nvSpPr>
        <p:spPr>
          <a:xfrm>
            <a:off x="4944202" y="4047104"/>
            <a:ext cx="2529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8" name="yt_shape_11108"/>
          <p:cNvSpPr txBox="1"/>
          <p:nvPr/>
        </p:nvSpPr>
        <p:spPr>
          <a:xfrm>
            <a:off x="540000" y="1261327"/>
            <a:ext cx="32893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109" name="yt_shape_11109"/>
          <p:cNvSpPr txBox="1"/>
          <p:nvPr/>
        </p:nvSpPr>
        <p:spPr>
          <a:xfrm>
            <a:off x="540000" y="1740630"/>
            <a:ext cx="418223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解：配方，得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10" name="yt_shape_11110"/>
              <p:cNvSpPr txBox="1"/>
              <p:nvPr/>
            </p:nvSpPr>
            <p:spPr>
              <a:xfrm>
                <a:off x="540000" y="2700065"/>
                <a:ext cx="2107949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10" name="yt_shape_11110" descr="{&quot;rangeId&quot;:2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00065"/>
                <a:ext cx="2107949" cy="639855"/>
              </a:xfrm>
              <a:prstGeom prst="rect">
                <a:avLst/>
              </a:prstGeom>
              <a:blipFill>
                <a:blip r:embed="rId2"/>
                <a:stretch>
                  <a:fillRect l="-8986" r="-811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12" name="yt_shape_11112"/>
          <p:cNvSpPr txBox="1"/>
          <p:nvPr/>
        </p:nvSpPr>
        <p:spPr>
          <a:xfrm>
            <a:off x="540000" y="3390708"/>
            <a:ext cx="38744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13" name="yt_shape_11113"/>
              <p:cNvSpPr txBox="1"/>
              <p:nvPr/>
            </p:nvSpPr>
            <p:spPr>
              <a:xfrm>
                <a:off x="540000" y="3870011"/>
                <a:ext cx="4927631" cy="20866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13" name="yt_shape_11113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70011"/>
                <a:ext cx="4927631" cy="2086661"/>
              </a:xfrm>
              <a:prstGeom prst="rect">
                <a:avLst/>
              </a:prstGeom>
              <a:blipFill>
                <a:blip r:embed="rId3"/>
                <a:stretch>
                  <a:fillRect l="-3837" t="-2632" r="-2847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110F6AD-8CD4-D659-A5E7-019C1FB966C0}"/>
              </a:ext>
            </a:extLst>
          </p:cNvPr>
          <p:cNvSpPr txBox="1"/>
          <p:nvPr/>
        </p:nvSpPr>
        <p:spPr>
          <a:xfrm>
            <a:off x="449989" y="1693824"/>
            <a:ext cx="432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解：配方，得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296C19-6C92-B6A1-CF85-C4DAECE038EC}"/>
              </a:ext>
            </a:extLst>
          </p:cNvPr>
          <p:cNvSpPr txBox="1"/>
          <p:nvPr/>
        </p:nvSpPr>
        <p:spPr>
          <a:xfrm>
            <a:off x="449989" y="2169312"/>
            <a:ext cx="2086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1084ABD-A2C8-3DAF-8D3A-01EBB5B5F4DC}"/>
                  </a:ext>
                </a:extLst>
              </p:cNvPr>
              <p:cNvSpPr txBox="1"/>
              <p:nvPr/>
            </p:nvSpPr>
            <p:spPr>
              <a:xfrm>
                <a:off x="449989" y="2653259"/>
                <a:ext cx="226764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9, 'mathAnswerShape': 1}">
                <a:extLst>
                  <a:ext uri="{FF2B5EF4-FFF2-40B4-BE49-F238E27FC236}">
                    <a16:creationId xmlns:a16="http://schemas.microsoft.com/office/drawing/2014/main" id="{91084ABD-A2C8-3DAF-8D3A-01EBB5B5F4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53259"/>
                <a:ext cx="2267649" cy="727279"/>
              </a:xfrm>
              <a:prstGeom prst="rect">
                <a:avLst/>
              </a:prstGeom>
              <a:blipFill>
                <a:blip r:embed="rId4"/>
                <a:stretch>
                  <a:fillRect l="-4301" r="-4301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67AA0A4-15DC-235E-55A5-89A5C7957D5B}"/>
              </a:ext>
            </a:extLst>
          </p:cNvPr>
          <p:cNvSpPr txBox="1"/>
          <p:nvPr/>
        </p:nvSpPr>
        <p:spPr>
          <a:xfrm>
            <a:off x="449989" y="3823205"/>
            <a:ext cx="3864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[4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ED91FA-E0C5-DA61-9DB3-11211C972FFE}"/>
              </a:ext>
            </a:extLst>
          </p:cNvPr>
          <p:cNvSpPr txBox="1"/>
          <p:nvPr/>
        </p:nvSpPr>
        <p:spPr>
          <a:xfrm>
            <a:off x="449989" y="4298693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CC2BC8-A615-940C-4606-D5B65D5945BE}"/>
              </a:ext>
            </a:extLst>
          </p:cNvPr>
          <p:cNvSpPr txBox="1"/>
          <p:nvPr/>
        </p:nvSpPr>
        <p:spPr>
          <a:xfrm>
            <a:off x="449989" y="4774181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4AA3468-2C73-4D32-EF42-EEF437E0BF8D}"/>
                  </a:ext>
                </a:extLst>
              </p:cNvPr>
              <p:cNvSpPr txBox="1"/>
              <p:nvPr/>
            </p:nvSpPr>
            <p:spPr>
              <a:xfrm>
                <a:off x="497614" y="5249669"/>
                <a:ext cx="2396236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30, 'mathAnswerShape': 1}">
                <a:extLst>
                  <a:ext uri="{FF2B5EF4-FFF2-40B4-BE49-F238E27FC236}">
                    <a16:creationId xmlns:a16="http://schemas.microsoft.com/office/drawing/2014/main" id="{D4AA3468-2C73-4D32-EF42-EEF437E0BF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5249669"/>
                <a:ext cx="2396236" cy="733629"/>
              </a:xfrm>
              <a:prstGeom prst="rect">
                <a:avLst/>
              </a:prstGeom>
              <a:blipFill>
                <a:blip r:embed="rId5"/>
                <a:stretch>
                  <a:fillRect l="-4071" r="-4071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07" name="yt_shape_11107"/>
          <p:cNvSpPr txBox="1"/>
          <p:nvPr/>
        </p:nvSpPr>
        <p:spPr>
          <a:xfrm>
            <a:off x="540000" y="839860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15" name="yt_shape_11115"/>
              <p:cNvSpPr txBox="1"/>
              <p:nvPr/>
            </p:nvSpPr>
            <p:spPr>
              <a:xfrm>
                <a:off x="540000" y="2327655"/>
                <a:ext cx="5700278" cy="25626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15" name="yt_shape_11115" descr="{&quot;rangeId&quot;:3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7655"/>
                <a:ext cx="5700278" cy="2562689"/>
              </a:xfrm>
              <a:prstGeom prst="rect">
                <a:avLst/>
              </a:prstGeom>
              <a:blipFill>
                <a:blip r:embed="rId2"/>
                <a:stretch>
                  <a:fillRect l="-3316" t="-2143" r="-2246" b="-3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2411B8C-5BAA-C208-2C4D-70C23701F780}"/>
              </a:ext>
            </a:extLst>
          </p:cNvPr>
          <p:cNvSpPr txBox="1"/>
          <p:nvPr/>
        </p:nvSpPr>
        <p:spPr>
          <a:xfrm>
            <a:off x="449989" y="2756337"/>
            <a:ext cx="480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516303-D50B-D001-DE73-9981A3E10F3A}"/>
              </a:ext>
            </a:extLst>
          </p:cNvPr>
          <p:cNvSpPr txBox="1"/>
          <p:nvPr/>
        </p:nvSpPr>
        <p:spPr>
          <a:xfrm>
            <a:off x="449989" y="3231825"/>
            <a:ext cx="582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C18C02-9859-E039-E4A0-A1433B562DFE}"/>
              </a:ext>
            </a:extLst>
          </p:cNvPr>
          <p:cNvSpPr txBox="1"/>
          <p:nvPr/>
        </p:nvSpPr>
        <p:spPr>
          <a:xfrm>
            <a:off x="449989" y="3707313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FA34F5A-BEE0-7551-CCCF-1877DCD8782B}"/>
                  </a:ext>
                </a:extLst>
              </p:cNvPr>
              <p:cNvSpPr txBox="1"/>
              <p:nvPr/>
            </p:nvSpPr>
            <p:spPr>
              <a:xfrm>
                <a:off x="497614" y="4182801"/>
                <a:ext cx="237242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1}">
                <a:extLst>
                  <a:ext uri="{FF2B5EF4-FFF2-40B4-BE49-F238E27FC236}">
                    <a16:creationId xmlns:a16="http://schemas.microsoft.com/office/drawing/2014/main" id="{4FA34F5A-BEE0-7551-CCCF-1877DCD878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182801"/>
                <a:ext cx="2372424" cy="729565"/>
              </a:xfrm>
              <a:prstGeom prst="rect">
                <a:avLst/>
              </a:prstGeom>
              <a:blipFill>
                <a:blip r:embed="rId3"/>
                <a:stretch>
                  <a:fillRect l="-4113" r="-411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8" name="yt_shape_11118"/>
          <p:cNvSpPr txBox="1"/>
          <p:nvPr/>
        </p:nvSpPr>
        <p:spPr>
          <a:xfrm>
            <a:off x="540000" y="1926165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对因式分解法理解出错导致错误</a:t>
            </a:r>
          </a:p>
        </p:txBody>
      </p:sp>
      <p:sp>
        <p:nvSpPr>
          <p:cNvPr id="11119" name="yt_shape_11119"/>
          <p:cNvSpPr txBox="1"/>
          <p:nvPr/>
        </p:nvSpPr>
        <p:spPr>
          <a:xfrm>
            <a:off x="540119" y="242137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甲同学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8546"/>
              </a:rPr>
              <a:t>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得方程的根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乙同学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把方程右边化为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43d6"/>
              </a:rPr>
              <a:t>再分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得方程的根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a595"/>
              </a:rPr>
              <a:t>乙两名同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学的说法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下列判断正确的是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20" name="yt_table_1112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304113"/>
              </p:ext>
            </p:extLst>
          </p:nvPr>
        </p:nvGraphicFramePr>
        <p:xfrm>
          <a:off x="540047" y="4341068"/>
          <a:ext cx="7096443" cy="950976"/>
        </p:xfrm>
        <a:graphic>
          <a:graphicData uri="http://schemas.openxmlformats.org/drawingml/2006/table">
            <a:tbl>
              <a:tblPr/>
              <a:tblGrid>
                <a:gridCol w="4023043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  <a:gridCol w="3073400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甲错误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甲正确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乙错误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乙都正确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乙都错误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7"/>
                  </a:ext>
                </a:extLst>
              </a:tr>
            </a:tbl>
          </a:graphicData>
        </a:graphic>
      </p:graphicFrame>
      <p:pic>
        <p:nvPicPr>
          <p:cNvPr id="3" name="yt_shape_1714027443910">
            <a:extLst>
              <a:ext uri="{FF2B5EF4-FFF2-40B4-BE49-F238E27FC236}">
                <a16:creationId xmlns:a16="http://schemas.microsoft.com/office/drawing/2014/main" id="{FA8B2071-DF71-99FA-AC08-A0DFBD316A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79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55DEC3-8E1F-6223-765C-C4BC52F4E1EC}"/>
              </a:ext>
            </a:extLst>
          </p:cNvPr>
          <p:cNvSpPr txBox="1"/>
          <p:nvPr/>
        </p:nvSpPr>
        <p:spPr>
          <a:xfrm>
            <a:off x="5022108" y="38010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3" name="yt_shape_11123"/>
          <p:cNvSpPr txBox="1"/>
          <p:nvPr/>
        </p:nvSpPr>
        <p:spPr>
          <a:xfrm>
            <a:off x="540000" y="2256082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122" name="yt_image_11122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25608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25" name="yt_shape_11125"/>
              <p:cNvSpPr txBox="1"/>
              <p:nvPr/>
            </p:nvSpPr>
            <p:spPr>
              <a:xfrm>
                <a:off x="540000" y="2838247"/>
                <a:ext cx="6206827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下列方程能用因式分解法解的有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125" name="yt_shape_11125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38247"/>
                <a:ext cx="6206827" cy="1586653"/>
              </a:xfrm>
              <a:prstGeom prst="rect">
                <a:avLst/>
              </a:prstGeom>
              <a:blipFill>
                <a:blip r:embed="rId3"/>
                <a:stretch>
                  <a:fillRect l="-3045" t="-3462" r="-1965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29" name="yt_table_1112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346722"/>
              </p:ext>
            </p:extLst>
          </p:nvPr>
        </p:nvGraphicFramePr>
        <p:xfrm>
          <a:off x="540047" y="4486534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9846339-1720-F426-601D-BEFD8B24BE91}"/>
              </a:ext>
            </a:extLst>
          </p:cNvPr>
          <p:cNvSpPr txBox="1"/>
          <p:nvPr/>
        </p:nvSpPr>
        <p:spPr>
          <a:xfrm>
            <a:off x="5783989" y="2791441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1" name="yt_shape_11131"/>
          <p:cNvSpPr txBox="1"/>
          <p:nvPr/>
        </p:nvSpPr>
        <p:spPr>
          <a:xfrm>
            <a:off x="540119" y="291461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新定义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对于实数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我们定义一种运算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e889,isEnd"/>
              </a:rPr>
              <a:t>例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E750A8B-EB26-A8A2-8061-A79A156E12BD}"/>
              </a:ext>
            </a:extLst>
          </p:cNvPr>
          <p:cNvSpPr txBox="1"/>
          <p:nvPr/>
        </p:nvSpPr>
        <p:spPr>
          <a:xfrm>
            <a:off x="5812683" y="334329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2341</Words>
  <Application>Microsoft Office PowerPoint</Application>
  <PresentationFormat>宽屏</PresentationFormat>
  <Paragraphs>172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2024-04-25T06:40:28Z</dcterms:created>
  <dcterms:modified xsi:type="dcterms:W3CDTF">2024-04-25T08:25:35Z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