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2" r:id="rId7"/>
    <p:sldId id="314" r:id="rId8"/>
    <p:sldId id="317" r:id="rId9"/>
    <p:sldId id="321" r:id="rId10"/>
    <p:sldId id="325" r:id="rId11"/>
    <p:sldId id="326" r:id="rId12"/>
    <p:sldId id="323" r:id="rId13"/>
    <p:sldId id="327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bin"/><Relationship Id="rId4" Type="http://schemas.openxmlformats.org/officeDocument/2006/relationships/image" Target="../media/image37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bin"/><Relationship Id="rId2" Type="http://schemas.openxmlformats.org/officeDocument/2006/relationships/image" Target="../media/image3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81" name="yt_image_10081" title="H_41.85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83" name="yt_shape_10083"/>
              <p:cNvSpPr txBox="1"/>
              <p:nvPr/>
            </p:nvSpPr>
            <p:spPr>
              <a:xfrm>
                <a:off x="540000" y="1482165"/>
                <a:ext cx="6056338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的图象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083" name="yt_shape_10083" descr="{&quot;rangeId&quot;:1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6056338" cy="651653"/>
              </a:xfrm>
              <a:prstGeom prst="rect">
                <a:avLst/>
              </a:prstGeom>
              <a:blipFill>
                <a:blip r:embed="rId3"/>
                <a:stretch>
                  <a:fillRect r="-2115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85" name="yt_shape_10085"/>
              <p:cNvSpPr txBox="1"/>
              <p:nvPr/>
            </p:nvSpPr>
            <p:spPr>
              <a:xfrm>
                <a:off x="540000" y="2184606"/>
                <a:ext cx="4999382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085" name="yt_shape_10085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84606"/>
                <a:ext cx="4999382" cy="642292"/>
              </a:xfrm>
              <a:prstGeom prst="rect">
                <a:avLst/>
              </a:prstGeom>
              <a:blipFill>
                <a:blip r:embed="rId4"/>
                <a:stretch>
                  <a:fillRect l="-3780" r="-280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87" name="yt_image_10087" title="H_104.49">
            <a:extLst>
              <a:ext uri="">
                <a16:creationId xmlns:m="http://schemas.openxmlformats.org/officeDocument/2006/math"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22617" y="3030050"/>
            <a:ext cx="4746765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89" name="yt_shape_10089"/>
              <p:cNvSpPr txBox="1"/>
              <p:nvPr/>
            </p:nvSpPr>
            <p:spPr>
              <a:xfrm>
                <a:off x="540120" y="4407568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页复习题第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6fa5"/>
                  </a:rPr>
                  <a:t>的图象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下列各点在此函数图象上的是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089" name="yt_shape_10089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407568"/>
                <a:ext cx="11492915" cy="1120050"/>
              </a:xfrm>
              <a:prstGeom prst="rect">
                <a:avLst/>
              </a:prstGeom>
              <a:blipFill>
                <a:blip r:embed="rId6"/>
                <a:stretch>
                  <a:fillRect l="-1645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91" name="yt_table_100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98409"/>
              </p:ext>
            </p:extLst>
          </p:nvPr>
        </p:nvGraphicFramePr>
        <p:xfrm>
          <a:off x="540047" y="5578406"/>
          <a:ext cx="6621780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3" name="yt_shape_1714027292710" title="H_26.259764">
            <a:extLst>
              <a:ext uri="{FF2B5EF4-FFF2-40B4-BE49-F238E27FC236}">
                <a16:creationId xmlns:a16="http://schemas.microsoft.com/office/drawing/2014/main" id="{909AADD4-1118-680F-2E49-5195D0AE0D6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38091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01419B-35FF-375B-9EDF-77572ADAEB25}"/>
              </a:ext>
            </a:extLst>
          </p:cNvPr>
          <p:cNvSpPr txBox="1"/>
          <p:nvPr/>
        </p:nvSpPr>
        <p:spPr>
          <a:xfrm>
            <a:off x="4570758" y="2137800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978724-153A-3CEC-2A56-C054DE793A37}"/>
              </a:ext>
            </a:extLst>
          </p:cNvPr>
          <p:cNvSpPr txBox="1"/>
          <p:nvPr/>
        </p:nvSpPr>
        <p:spPr>
          <a:xfrm>
            <a:off x="5631709" y="5045610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9" name="yt_shape_10149"/>
          <p:cNvSpPr txBox="1"/>
          <p:nvPr/>
        </p:nvSpPr>
        <p:spPr>
          <a:xfrm>
            <a:off x="540119" y="22878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都在该反比例函数的图象上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e7b0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有怎样的大小关系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4" name="yt_shape_10150"/>
          <p:cNvSpPr txBox="1"/>
          <p:nvPr/>
        </p:nvSpPr>
        <p:spPr>
          <a:xfrm>
            <a:off x="540000" y="3399661"/>
            <a:ext cx="538929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两点都在第一象限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在第一象限内，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的增大而减小，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151" name="yt_image_1015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5063" y="3399661"/>
            <a:ext cx="1576936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B5158C-BDE4-A472-5B3D-FB2FAA5D1C92}"/>
              </a:ext>
            </a:extLst>
          </p:cNvPr>
          <p:cNvSpPr txBox="1"/>
          <p:nvPr/>
        </p:nvSpPr>
        <p:spPr>
          <a:xfrm>
            <a:off x="449989" y="3352855"/>
            <a:ext cx="3491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F78BE4-8BDE-018D-4C70-2E4D996C7CD2}"/>
              </a:ext>
            </a:extLst>
          </p:cNvPr>
          <p:cNvSpPr txBox="1"/>
          <p:nvPr/>
        </p:nvSpPr>
        <p:spPr>
          <a:xfrm>
            <a:off x="449989" y="3828343"/>
            <a:ext cx="386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两点都在第一象限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404E7E-DB2A-EF32-3EB9-E683B6D995F8}"/>
              </a:ext>
            </a:extLst>
          </p:cNvPr>
          <p:cNvSpPr txBox="1"/>
          <p:nvPr/>
        </p:nvSpPr>
        <p:spPr>
          <a:xfrm>
            <a:off x="449989" y="4303831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在第一象限内，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C5677-F351-12AB-E5A5-341541FC3A99}"/>
              </a:ext>
            </a:extLst>
          </p:cNvPr>
          <p:cNvSpPr txBox="1"/>
          <p:nvPr/>
        </p:nvSpPr>
        <p:spPr>
          <a:xfrm>
            <a:off x="449989" y="4779320"/>
            <a:ext cx="1434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4" name="yt_shape_10154"/>
          <p:cNvSpPr txBox="1"/>
          <p:nvPr/>
        </p:nvSpPr>
        <p:spPr>
          <a:xfrm>
            <a:off x="540000" y="1028508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153" name="yt_image_10153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2850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156" name="yt_shape_10156"/>
              <p:cNvSpPr txBox="1"/>
              <p:nvPr/>
            </p:nvSpPr>
            <p:spPr>
              <a:xfrm>
                <a:off x="540119" y="1610673"/>
                <a:ext cx="11492915" cy="45788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创新意识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有这样一个问题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探究函数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的图象和性质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4ce7,isEnd"/>
                  </a:rPr>
                  <a:t>小强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根据学习一次函数的经验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的图象和性质进行了探究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下面是小强的探究过程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请补充完整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的自变量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xOy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他通过列表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描点画出了函数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2634,isEnd"/>
                  </a:rPr>
                  <a:t>图象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的一部分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请结合自变量的取值范围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补出函数图象的另一部分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进一步探究发现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该函数图象有一条性质是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在第一象限的部分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bd02,isEnd"/>
                  </a:rPr>
                  <a:t>的增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大而</a:t>
                </a:r>
                <a:r>
                  <a:rPr sz="2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10156" name="yt_shape_101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0673"/>
                <a:ext cx="11492915" cy="4578818"/>
              </a:xfrm>
              <a:prstGeom prst="rect">
                <a:avLst/>
              </a:prstGeom>
              <a:blipFill>
                <a:blip r:embed="rId3"/>
                <a:stretch>
                  <a:fillRect l="-1645" t="-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2549578-7709-0D25-CD3E-395FD3EB2DFF}"/>
              </a:ext>
            </a:extLst>
          </p:cNvPr>
          <p:cNvSpPr txBox="1"/>
          <p:nvPr/>
        </p:nvSpPr>
        <p:spPr>
          <a:xfrm>
            <a:off x="6528048" y="2780928"/>
            <a:ext cx="1124649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DC5029-1BD7-4120-EF1B-189EBE538CBB}"/>
              </a:ext>
            </a:extLst>
          </p:cNvPr>
          <p:cNvSpPr txBox="1"/>
          <p:nvPr/>
        </p:nvSpPr>
        <p:spPr>
          <a:xfrm>
            <a:off x="1267528" y="4653136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减小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0165" title="H_133.55788">
            <a:extLst>
              <a:ext uri="{FF2B5EF4-FFF2-40B4-BE49-F238E27FC236}">
                <a16:creationId xmlns:a16="http://schemas.microsoft.com/office/drawing/2014/main" id="{90670D08-1F73-8781-0276-B667205AD1E7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13360" y="5013176"/>
            <a:ext cx="1731645" cy="169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0166" title="H_133.47">
            <a:extLst>
              <a:ext uri="{FF2B5EF4-FFF2-40B4-BE49-F238E27FC236}">
                <a16:creationId xmlns:a16="http://schemas.microsoft.com/office/drawing/2014/main" id="{B26F699E-AD82-DCA7-D2BF-7225568C4CED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49028" y="5010646"/>
            <a:ext cx="1626829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7CE9F5C-2E07-01EF-D76F-3FC08896C841}"/>
              </a:ext>
            </a:extLst>
          </p:cNvPr>
          <p:cNvSpPr txBox="1"/>
          <p:nvPr/>
        </p:nvSpPr>
        <p:spPr>
          <a:xfrm>
            <a:off x="540000" y="5205469"/>
            <a:ext cx="619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补出函数图象的另一部分，如右图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4" name="yt_shape_10164"/>
          <p:cNvSpPr txBox="1"/>
          <p:nvPr/>
        </p:nvSpPr>
        <p:spPr>
          <a:xfrm>
            <a:off x="540000" y="900000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结合函数图象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写出该函数图象的另外一条性质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167" name="yt_shape_10167"/>
          <p:cNvSpPr txBox="1"/>
          <p:nvPr/>
        </p:nvSpPr>
        <p:spPr>
          <a:xfrm>
            <a:off x="540000" y="1531667"/>
            <a:ext cx="3648563" cy="156312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500" b="0" i="0" u="none" spc="-8500" dirty="0">
                <a:solidFill>
                  <a:srgbClr val="1EE3CF"/>
                </a:solidFill>
                <a:effectLst/>
                <a:latin typeface="宋体/Times New Roman" pitchFamily="85"/>
                <a:ea typeface="宋体" pitchFamily="85"/>
              </a:rPr>
              <a:t> </a:t>
            </a:r>
            <a:r>
              <a:rPr lang="en-US" altLang="zh-CN" sz="8500" b="0" i="0" u="none" spc="11513" dirty="0">
                <a:solidFill>
                  <a:srgbClr val="1EE3CF"/>
                </a:solidFill>
                <a:effectLst/>
                <a:latin typeface="宋体/Times New Roman" pitchFamily="85"/>
                <a:ea typeface="宋体" pitchFamily="85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8500" b="0" i="0" u="none" spc="10688" dirty="0">
                <a:solidFill>
                  <a:srgbClr val="1EE3CF"/>
                </a:solidFill>
                <a:effectLst/>
                <a:latin typeface="宋体/Times New Roman" pitchFamily="85"/>
                <a:ea typeface="宋体" pitchFamily="85"/>
              </a:rPr>
              <a:t> </a:t>
            </a:r>
          </a:p>
        </p:txBody>
      </p:sp>
      <p:pic>
        <p:nvPicPr>
          <p:cNvPr id="10165" name="yt_image_10165" title="H_133.5578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731920"/>
            <a:ext cx="1731645" cy="169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66" name="yt_image_10166" title="H_133.4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2564904"/>
            <a:ext cx="1626829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69" name="yt_shape_10169"/>
              <p:cNvSpPr txBox="1"/>
              <p:nvPr/>
            </p:nvSpPr>
            <p:spPr>
              <a:xfrm>
                <a:off x="540119" y="3278266"/>
                <a:ext cx="11492915" cy="30405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补出函数图象的另一部分，如右图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在第三、四象限的部分，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的增大而减小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名师点睛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时，反比例函数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的图象在第一、三象限内，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的增大而减小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28df"/>
                  </a:rPr>
                  <a:t>.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由于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，函数图象永远不会与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轴、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10_1a051"/>
                  </a:rPr>
                  <a:t>轴相交，只是无限靠近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两坐标轴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69" name="yt_shape_10169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78266"/>
                <a:ext cx="11492915" cy="3040576"/>
              </a:xfrm>
              <a:prstGeom prst="rect">
                <a:avLst/>
              </a:prstGeom>
              <a:blipFill>
                <a:blip r:embed="rId4"/>
                <a:stretch>
                  <a:fillRect l="-1645" t="-1804" b="-52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46FB6CA-3CAB-4BB3-AD30-33DEE37F5D41}"/>
              </a:ext>
            </a:extLst>
          </p:cNvPr>
          <p:cNvSpPr txBox="1"/>
          <p:nvPr/>
        </p:nvSpPr>
        <p:spPr>
          <a:xfrm>
            <a:off x="539296" y="1328515"/>
            <a:ext cx="6965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在第三、四象限的部分，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B62C103-AA00-3A75-9095-7285F948A4F4}"/>
              </a:ext>
            </a:extLst>
          </p:cNvPr>
          <p:cNvSpPr/>
          <p:nvPr/>
        </p:nvSpPr>
        <p:spPr>
          <a:xfrm>
            <a:off x="263352" y="4293096"/>
            <a:ext cx="11388529" cy="23042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93" name="yt_shape_10093"/>
              <p:cNvSpPr txBox="1"/>
              <p:nvPr/>
            </p:nvSpPr>
            <p:spPr>
              <a:xfrm>
                <a:off x="540000" y="2462636"/>
                <a:ext cx="10014601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93" name="yt_shape_100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62636"/>
                <a:ext cx="10014601" cy="641394"/>
              </a:xfrm>
              <a:prstGeom prst="rect">
                <a:avLst/>
              </a:prstGeom>
              <a:blipFill>
                <a:blip r:embed="rId2"/>
                <a:stretch>
                  <a:fillRect l="-1888" r="-91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95" name="yt_image_10095" title="H_114.0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8273" y="3307182"/>
            <a:ext cx="1535452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D9D4FC-FFCB-CEBC-A40F-E2625F51E808}"/>
              </a:ext>
            </a:extLst>
          </p:cNvPr>
          <p:cNvSpPr txBox="1"/>
          <p:nvPr/>
        </p:nvSpPr>
        <p:spPr>
          <a:xfrm>
            <a:off x="9261249" y="2415830"/>
            <a:ext cx="1210374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97" name="yt_shape_10097"/>
              <p:cNvSpPr txBox="1"/>
              <p:nvPr/>
            </p:nvSpPr>
            <p:spPr>
              <a:xfrm>
                <a:off x="540000" y="900000"/>
                <a:ext cx="6671891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图象的性质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097" name="yt_shape_10097" descr="{&quot;rangeId&quot;:5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71891" cy="651653"/>
              </a:xfrm>
              <a:prstGeom prst="rect">
                <a:avLst/>
              </a:prstGeom>
              <a:blipFill>
                <a:blip r:embed="rId2"/>
                <a:stretch>
                  <a:fillRect r="-1828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99" name="yt_shape_10099"/>
              <p:cNvSpPr txBox="1"/>
              <p:nvPr/>
            </p:nvSpPr>
            <p:spPr>
              <a:xfrm>
                <a:off x="540120" y="1602441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衡阳市中考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164bf"/>
                  </a:rPr>
                  <a:t>则下列说法错误的是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099" name="yt_shape_10099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602441"/>
                <a:ext cx="11111999" cy="1120050"/>
              </a:xfrm>
              <a:prstGeom prst="rect">
                <a:avLst/>
              </a:prstGeom>
              <a:blipFill>
                <a:blip r:embed="rId3"/>
                <a:stretch>
                  <a:fillRect l="-1701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01" name="yt_table_1010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474359"/>
              </p:ext>
            </p:extLst>
          </p:nvPr>
        </p:nvGraphicFramePr>
        <p:xfrm>
          <a:off x="540047" y="2773279"/>
          <a:ext cx="5153025" cy="1901952"/>
        </p:xfrm>
        <a:graphic>
          <a:graphicData uri="http://schemas.openxmlformats.org/drawingml/2006/table">
            <a:tbl>
              <a:tblPr/>
              <a:tblGrid>
                <a:gridCol w="5153025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函数图象分布在第一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03" name="yt_shape_10103"/>
              <p:cNvSpPr txBox="1"/>
              <p:nvPr/>
            </p:nvSpPr>
            <p:spPr>
              <a:xfrm>
                <a:off x="540120" y="4725599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的图象在所在的每一象限内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函数值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随自变量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的增大而减小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a647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的值可能为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03" name="yt_shape_10103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725599"/>
                <a:ext cx="11492915" cy="1120050"/>
              </a:xfrm>
              <a:prstGeom prst="rect">
                <a:avLst/>
              </a:prstGeom>
              <a:blipFill>
                <a:blip r:embed="rId4"/>
                <a:stretch>
                  <a:fillRect l="-1645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05" name="yt_table_1010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647180"/>
              </p:ext>
            </p:extLst>
          </p:nvPr>
        </p:nvGraphicFramePr>
        <p:xfrm>
          <a:off x="540047" y="5896437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</a:tbl>
          </a:graphicData>
        </a:graphic>
      </p:graphicFrame>
      <p:pic>
        <p:nvPicPr>
          <p:cNvPr id="3" name="yt_shape_1714027292917" title="H_26.259764">
            <a:extLst>
              <a:ext uri="{FF2B5EF4-FFF2-40B4-BE49-F238E27FC236}">
                <a16:creationId xmlns:a16="http://schemas.microsoft.com/office/drawing/2014/main" id="{E513950D-304D-B3E8-3B59-D35AFA27D8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5592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D61377-69B9-0390-193A-BA625563792B}"/>
              </a:ext>
            </a:extLst>
          </p:cNvPr>
          <p:cNvSpPr txBox="1"/>
          <p:nvPr/>
        </p:nvSpPr>
        <p:spPr>
          <a:xfrm>
            <a:off x="1059709" y="2240483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026293-584A-14DA-19C9-8BD55BE656AB}"/>
              </a:ext>
            </a:extLst>
          </p:cNvPr>
          <p:cNvSpPr txBox="1"/>
          <p:nvPr/>
        </p:nvSpPr>
        <p:spPr>
          <a:xfrm>
            <a:off x="3118697" y="5363641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07" name="yt_shape_10107"/>
              <p:cNvSpPr txBox="1"/>
              <p:nvPr/>
            </p:nvSpPr>
            <p:spPr>
              <a:xfrm>
                <a:off x="580896" y="2783473"/>
                <a:ext cx="9672520" cy="13332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1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107" name="yt_shape_101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896" y="2783473"/>
                <a:ext cx="9672520" cy="1333250"/>
              </a:xfrm>
              <a:prstGeom prst="rect">
                <a:avLst/>
              </a:prstGeom>
              <a:blipFill>
                <a:blip r:embed="rId2"/>
                <a:stretch>
                  <a:fillRect l="-1890" r="-1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3734B13-5CCC-F83A-8EC4-132984164172}"/>
              </a:ext>
            </a:extLst>
          </p:cNvPr>
          <p:cNvSpPr txBox="1"/>
          <p:nvPr/>
        </p:nvSpPr>
        <p:spPr>
          <a:xfrm>
            <a:off x="8544272" y="2708920"/>
            <a:ext cx="1629473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11" name="yt_shape_10111"/>
              <p:cNvSpPr txBox="1"/>
              <p:nvPr/>
            </p:nvSpPr>
            <p:spPr>
              <a:xfrm>
                <a:off x="551384" y="764704"/>
                <a:ext cx="8295733" cy="29854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的图象经过点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求反比例函数的表达式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反比例函数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的图象经过点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即反比例函数的表达式为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111" name="yt_shape_101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764704"/>
                <a:ext cx="8295733" cy="2985433"/>
              </a:xfrm>
              <a:prstGeom prst="rect">
                <a:avLst/>
              </a:prstGeom>
              <a:blipFill>
                <a:blip r:embed="rId2"/>
                <a:stretch>
                  <a:fillRect l="-2204" r="-1249" b="-25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14" name="yt_image_10114" title="H_114.8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50392" y="1996325"/>
            <a:ext cx="1512990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116" name="yt_shape_10116"/>
              <p:cNvSpPr txBox="1"/>
              <p:nvPr/>
            </p:nvSpPr>
            <p:spPr>
              <a:xfrm>
                <a:off x="551502" y="4551861"/>
                <a:ext cx="11492915" cy="15902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在该函数的图象上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试比较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均在反比例函数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8_28f1c"/>
                  </a:rPr>
                  <a:t>位于第一象限的图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象上，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的增大而减小，且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116" name="yt_shape_101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02" y="4551861"/>
                <a:ext cx="11492915" cy="1590244"/>
              </a:xfrm>
              <a:prstGeom prst="rect">
                <a:avLst/>
              </a:prstGeom>
              <a:blipFill>
                <a:blip r:embed="rId4"/>
                <a:stretch>
                  <a:fillRect l="-1591" t="-3448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92B77EE-8DAF-3F1A-1E03-1EEE54862D07}"/>
                  </a:ext>
                </a:extLst>
              </p:cNvPr>
              <p:cNvSpPr txBox="1"/>
              <p:nvPr/>
            </p:nvSpPr>
            <p:spPr>
              <a:xfrm>
                <a:off x="461372" y="1793340"/>
                <a:ext cx="8395589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反比例函数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的图象经过点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92B77EE-8DAF-3F1A-1E03-1EEE54862D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2" y="1793340"/>
                <a:ext cx="8395589" cy="778460"/>
              </a:xfrm>
              <a:prstGeom prst="rect">
                <a:avLst/>
              </a:prstGeom>
              <a:blipFill>
                <a:blip r:embed="rId5"/>
                <a:stretch>
                  <a:fillRect l="-1162" r="-1089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57DC3A2-E597-DE2C-292A-7E08BDB3DF45}"/>
                  </a:ext>
                </a:extLst>
              </p:cNvPr>
              <p:cNvSpPr txBox="1"/>
              <p:nvPr/>
            </p:nvSpPr>
            <p:spPr>
              <a:xfrm>
                <a:off x="461372" y="2478188"/>
                <a:ext cx="1937449" cy="7782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57DC3A2-E597-DE2C-292A-7E08BDB3DF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2" y="2478188"/>
                <a:ext cx="1937449" cy="778269"/>
              </a:xfrm>
              <a:prstGeom prst="rect">
                <a:avLst/>
              </a:prstGeom>
              <a:blipFill>
                <a:blip r:embed="rId6"/>
                <a:stretch>
                  <a:fillRect l="-5031" r="-503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055A289-A24F-E47E-E0C9-61E66C4A7635}"/>
              </a:ext>
            </a:extLst>
          </p:cNvPr>
          <p:cNvSpPr txBox="1"/>
          <p:nvPr/>
        </p:nvSpPr>
        <p:spPr>
          <a:xfrm>
            <a:off x="461372" y="3162845"/>
            <a:ext cx="1248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63ECC96-E763-5B8F-B7F2-B7114E1BC12C}"/>
                  </a:ext>
                </a:extLst>
              </p:cNvPr>
              <p:cNvSpPr txBox="1"/>
              <p:nvPr/>
            </p:nvSpPr>
            <p:spPr>
              <a:xfrm>
                <a:off x="461372" y="3638333"/>
                <a:ext cx="4377055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即反比例函数的表达式为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63ECC96-E763-5B8F-B7F2-B7114E1BC1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2" y="3638333"/>
                <a:ext cx="4377055" cy="729691"/>
              </a:xfrm>
              <a:prstGeom prst="rect">
                <a:avLst/>
              </a:prstGeom>
              <a:blipFill>
                <a:blip r:embed="rId7"/>
                <a:stretch>
                  <a:fillRect l="-2228" r="-222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9492702-55C2-3807-6B65-17D12DBE3DA3}"/>
                  </a:ext>
                </a:extLst>
              </p:cNvPr>
              <p:cNvSpPr txBox="1"/>
              <p:nvPr/>
            </p:nvSpPr>
            <p:spPr>
              <a:xfrm>
                <a:off x="461491" y="4980543"/>
                <a:ext cx="11150854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均在反比例函数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8_28f1c"/>
                  </a:rPr>
                  <a:t>位于第一象限的图</a:t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9492702-55C2-3807-6B65-17D12DBE3D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491" y="4980543"/>
                <a:ext cx="11150854" cy="768617"/>
              </a:xfrm>
              <a:prstGeom prst="rect">
                <a:avLst/>
              </a:prstGeom>
              <a:blipFill>
                <a:blip r:embed="rId8"/>
                <a:stretch>
                  <a:fillRect l="-875" t="-7937" r="-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F7CB5E5-F059-BA0F-C8DB-87ED82C06B5D}"/>
              </a:ext>
            </a:extLst>
          </p:cNvPr>
          <p:cNvSpPr txBox="1"/>
          <p:nvPr/>
        </p:nvSpPr>
        <p:spPr>
          <a:xfrm>
            <a:off x="461491" y="5655548"/>
            <a:ext cx="6461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象上，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的增大而减小，且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1" name="yt_shape_10121"/>
          <p:cNvSpPr txBox="1"/>
          <p:nvPr/>
        </p:nvSpPr>
        <p:spPr>
          <a:xfrm>
            <a:off x="540000" y="1212956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对反比例函数的性质理解不透而出错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22" name="yt_shape_10122"/>
              <p:cNvSpPr txBox="1"/>
              <p:nvPr/>
            </p:nvSpPr>
            <p:spPr>
              <a:xfrm>
                <a:off x="540119" y="1708161"/>
                <a:ext cx="11111999" cy="11205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山西省中考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50d55"/>
                  </a:rPr>
                  <a:t>都在反比例函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的大小关系用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122" name="yt_shape_10122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08161"/>
                <a:ext cx="11111999" cy="1120563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24" name="yt_table_101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1276"/>
              </p:ext>
            </p:extLst>
          </p:nvPr>
        </p:nvGraphicFramePr>
        <p:xfrm>
          <a:off x="540047" y="2879512"/>
          <a:ext cx="5437505" cy="950976"/>
        </p:xfrm>
        <a:graphic>
          <a:graphicData uri="http://schemas.openxmlformats.org/drawingml/2006/table">
            <a:tbl>
              <a:tblPr/>
              <a:tblGrid>
                <a:gridCol w="3249930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  <a:gridCol w="2187575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26" name="yt_shape_10126"/>
              <p:cNvSpPr txBox="1"/>
              <p:nvPr/>
            </p:nvSpPr>
            <p:spPr>
              <a:xfrm>
                <a:off x="540119" y="3881066"/>
                <a:ext cx="11492915" cy="11224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天津市中考改编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0c88"/>
                  </a:rPr>
                  <a:t>都在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的大小关系是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126" name="yt_shape_10126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81066"/>
                <a:ext cx="11492915" cy="1122423"/>
              </a:xfrm>
              <a:prstGeom prst="rect">
                <a:avLst/>
              </a:prstGeom>
              <a:blipFill>
                <a:blip r:embed="rId3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28" name="yt_table_1012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13975"/>
              </p:ext>
            </p:extLst>
          </p:nvPr>
        </p:nvGraphicFramePr>
        <p:xfrm>
          <a:off x="540047" y="5054277"/>
          <a:ext cx="5567680" cy="950976"/>
        </p:xfrm>
        <a:graphic>
          <a:graphicData uri="http://schemas.openxmlformats.org/drawingml/2006/table">
            <a:tbl>
              <a:tblPr/>
              <a:tblGrid>
                <a:gridCol w="3249930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2317750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p:pic>
        <p:nvPicPr>
          <p:cNvPr id="3" name="yt_shape_1714027293242">
            <a:extLst>
              <a:ext uri="{FF2B5EF4-FFF2-40B4-BE49-F238E27FC236}">
                <a16:creationId xmlns:a16="http://schemas.microsoft.com/office/drawing/2014/main" id="{6C54DF52-2D31-7300-549E-5A650AA630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6626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5ECD0D-6830-A147-0866-EFFBF8088366}"/>
              </a:ext>
            </a:extLst>
          </p:cNvPr>
          <p:cNvSpPr txBox="1"/>
          <p:nvPr/>
        </p:nvSpPr>
        <p:spPr>
          <a:xfrm>
            <a:off x="9868364" y="2136843"/>
            <a:ext cx="400748" cy="7278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3101CC-10F4-1146-AC81-55A12F657307}"/>
              </a:ext>
            </a:extLst>
          </p:cNvPr>
          <p:cNvSpPr txBox="1"/>
          <p:nvPr/>
        </p:nvSpPr>
        <p:spPr>
          <a:xfrm>
            <a:off x="8471364" y="4309748"/>
            <a:ext cx="383285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1" name="yt_shape_10131"/>
          <p:cNvSpPr txBox="1"/>
          <p:nvPr/>
        </p:nvSpPr>
        <p:spPr>
          <a:xfrm>
            <a:off x="540000" y="1617034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130" name="yt_image_10130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1703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133" name="yt_shape_10133"/>
              <p:cNvSpPr txBox="1"/>
              <p:nvPr/>
            </p:nvSpPr>
            <p:spPr>
              <a:xfrm>
                <a:off x="540119" y="2199199"/>
                <a:ext cx="11492915" cy="34017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sup>
                    </m:s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是反比例函数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83c75,isEnd"/>
                  </a:rPr>
                  <a:t>的增大而减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交双曲线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b683,isEnd"/>
                  </a:rPr>
                  <a:t>若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轴对称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</a:t>
                </a:r>
                <a:r>
                  <a:rPr sz="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en-US" altLang="zh-CN" sz="15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W:3.755039,H:41.08504,isEnd"/>
                  </a:rPr>
                </a:b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133" name="yt_shape_101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99199"/>
                <a:ext cx="11492915" cy="3401765"/>
              </a:xfrm>
              <a:prstGeom prst="rect">
                <a:avLst/>
              </a:prstGeom>
              <a:blipFill>
                <a:blip r:embed="rId3"/>
                <a:stretch>
                  <a:fillRect l="-1645" t="-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A9CD29E-B889-800D-7425-156DF5046F2F}"/>
              </a:ext>
            </a:extLst>
          </p:cNvPr>
          <p:cNvSpPr txBox="1"/>
          <p:nvPr/>
        </p:nvSpPr>
        <p:spPr>
          <a:xfrm>
            <a:off x="2831358" y="269309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9A7BB8-10F4-0A9E-8F86-F6C6077A71BE}"/>
                  </a:ext>
                </a:extLst>
              </p:cNvPr>
              <p:cNvSpPr txBox="1"/>
              <p:nvPr/>
            </p:nvSpPr>
            <p:spPr>
              <a:xfrm>
                <a:off x="6400058" y="4005064"/>
                <a:ext cx="4409567" cy="3709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c2ab0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9A7BB8-10F4-0A9E-8F86-F6C6077A71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0058" y="4005064"/>
                <a:ext cx="4409567" cy="370998"/>
              </a:xfrm>
              <a:prstGeom prst="rect">
                <a:avLst/>
              </a:prstGeom>
              <a:blipFill>
                <a:blip r:embed="rId4"/>
                <a:stretch>
                  <a:fillRect l="-2213" t="-73770" b="-6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7AA047-B26B-3AF8-A970-00E2F2C9D91A}"/>
                  </a:ext>
                </a:extLst>
              </p:cNvPr>
              <p:cNvSpPr txBox="1"/>
              <p:nvPr/>
            </p:nvSpPr>
            <p:spPr>
              <a:xfrm>
                <a:off x="450108" y="4282450"/>
                <a:ext cx="1205739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3, 'hasSerialNum': 1, 'mathAnswerShape': 1}">
                <a:extLst>
                  <a:ext uri="{FF2B5EF4-FFF2-40B4-BE49-F238E27FC236}">
                    <a16:creationId xmlns:a16="http://schemas.microsoft.com/office/drawing/2014/main" id="{097AA047-B26B-3AF8-A970-00E2F2C9D9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82450"/>
                <a:ext cx="1205739" cy="615391"/>
              </a:xfrm>
              <a:prstGeom prst="rect">
                <a:avLst/>
              </a:prstGeom>
              <a:blipFill>
                <a:blip r:embed="rId5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39" name="yt_shape_10139"/>
              <p:cNvSpPr txBox="1"/>
              <p:nvPr/>
            </p:nvSpPr>
            <p:spPr>
              <a:xfrm>
                <a:off x="540001" y="1829844"/>
                <a:ext cx="4320093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为常数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的图象在第一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三象限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139" name="yt_shape_10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1829844"/>
                <a:ext cx="4320093" cy="1599156"/>
              </a:xfrm>
              <a:prstGeom prst="rect">
                <a:avLst/>
              </a:prstGeom>
              <a:blipFill>
                <a:blip r:embed="rId2"/>
                <a:stretch>
                  <a:fillRect l="-4379" r="-108192" b="-47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42" name="yt_image_10142" title="H_120.5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5063" y="3159595"/>
            <a:ext cx="1576936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FEE34D-D1D8-CA54-EADC-1D9E757A9A44}"/>
              </a:ext>
            </a:extLst>
          </p:cNvPr>
          <p:cNvSpPr txBox="1"/>
          <p:nvPr/>
        </p:nvSpPr>
        <p:spPr>
          <a:xfrm>
            <a:off x="449989" y="2956610"/>
            <a:ext cx="4458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37E668-6107-9256-BBFA-353AC7468CEE}"/>
                  </a:ext>
                </a:extLst>
              </p:cNvPr>
              <p:cNvSpPr txBox="1"/>
              <p:nvPr/>
            </p:nvSpPr>
            <p:spPr>
              <a:xfrm>
                <a:off x="449989" y="3432098"/>
                <a:ext cx="17104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7737E668-6107-9256-BBFA-353AC7468C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2098"/>
                <a:ext cx="1710436" cy="726326"/>
              </a:xfrm>
              <a:prstGeom prst="rect">
                <a:avLst/>
              </a:prstGeom>
              <a:blipFill>
                <a:blip r:embed="rId4"/>
                <a:stretch>
                  <a:fillRect l="-5714" r="-571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44" name="yt_shape_10144"/>
              <p:cNvSpPr txBox="1"/>
              <p:nvPr/>
            </p:nvSpPr>
            <p:spPr>
              <a:xfrm>
                <a:off x="521496" y="1741137"/>
                <a:ext cx="11492915" cy="40032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若该反比例函数的图象经过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f4a9"/>
                  </a:rPr>
                  <a:t>的坐标分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别为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求反比例函数的表达式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反比例函数的表达式为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144" name="yt_shape_101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496" y="1741137"/>
                <a:ext cx="11492915" cy="4003212"/>
              </a:xfrm>
              <a:prstGeom prst="rect">
                <a:avLst/>
              </a:prstGeom>
              <a:blipFill>
                <a:blip r:embed="rId2"/>
                <a:stretch>
                  <a:fillRect l="-1645" t="-1372" b="-1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47" name="yt_image_10147" title="H_120.5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2852936"/>
            <a:ext cx="1576936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0DCAB9-86C8-66CE-A760-F51DB874745A}"/>
              </a:ext>
            </a:extLst>
          </p:cNvPr>
          <p:cNvSpPr txBox="1"/>
          <p:nvPr/>
        </p:nvSpPr>
        <p:spPr>
          <a:xfrm>
            <a:off x="431485" y="2645307"/>
            <a:ext cx="581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A5BA1A-DB7F-BB69-C7D0-C7F62089735F}"/>
              </a:ext>
            </a:extLst>
          </p:cNvPr>
          <p:cNvSpPr txBox="1"/>
          <p:nvPr/>
        </p:nvSpPr>
        <p:spPr>
          <a:xfrm>
            <a:off x="431485" y="3120795"/>
            <a:ext cx="416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3795F7-0C81-A035-205B-E85367CBEE0A}"/>
              </a:ext>
            </a:extLst>
          </p:cNvPr>
          <p:cNvSpPr txBox="1"/>
          <p:nvPr/>
        </p:nvSpPr>
        <p:spPr>
          <a:xfrm>
            <a:off x="431485" y="3596283"/>
            <a:ext cx="411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60BDA4-5AF4-BF1D-CFB0-1333F5374B1F}"/>
              </a:ext>
            </a:extLst>
          </p:cNvPr>
          <p:cNvSpPr txBox="1"/>
          <p:nvPr/>
        </p:nvSpPr>
        <p:spPr>
          <a:xfrm>
            <a:off x="431485" y="4071771"/>
            <a:ext cx="3848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E51CE3-A47F-7254-C807-6465619E5700}"/>
              </a:ext>
            </a:extLst>
          </p:cNvPr>
          <p:cNvSpPr txBox="1"/>
          <p:nvPr/>
        </p:nvSpPr>
        <p:spPr>
          <a:xfrm>
            <a:off x="431485" y="4547259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15253C8-62C5-F288-BF10-36EEA2A5FE63}"/>
                  </a:ext>
                </a:extLst>
              </p:cNvPr>
              <p:cNvSpPr txBox="1"/>
              <p:nvPr/>
            </p:nvSpPr>
            <p:spPr>
              <a:xfrm>
                <a:off x="431485" y="5022747"/>
                <a:ext cx="4377055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反比例函数的表达式为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15253C8-62C5-F288-BF10-36EEA2A5FE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485" y="5022747"/>
                <a:ext cx="4377055" cy="729692"/>
              </a:xfrm>
              <a:prstGeom prst="rect">
                <a:avLst/>
              </a:prstGeom>
              <a:blipFill>
                <a:blip r:embed="rId4"/>
                <a:stretch>
                  <a:fillRect l="-2228" r="-222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1647</Words>
  <Application>Microsoft Office PowerPoint</Application>
  <PresentationFormat>宽屏</PresentationFormat>
  <Paragraphs>109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2024-04-25T07:59:57Z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