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5" r:id="rId6"/>
    <p:sldId id="316" r:id="rId7"/>
    <p:sldId id="308" r:id="rId8"/>
    <p:sldId id="310" r:id="rId9"/>
    <p:sldId id="312" r:id="rId10"/>
    <p:sldId id="313" r:id="rId11"/>
    <p:sldId id="321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bin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bin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bin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bin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76" name="yt_image_1367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9144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8" name="yt_shape_13678"/>
          <p:cNvSpPr txBox="1"/>
          <p:nvPr/>
        </p:nvSpPr>
        <p:spPr>
          <a:xfrm>
            <a:off x="540000" y="167360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仰角和俯角</a:t>
            </a:r>
          </a:p>
        </p:txBody>
      </p:sp>
      <p:sp>
        <p:nvSpPr>
          <p:cNvPr id="13679" name="yt_shape_13679"/>
          <p:cNvSpPr txBox="1"/>
          <p:nvPr/>
        </p:nvSpPr>
        <p:spPr>
          <a:xfrm>
            <a:off x="540119" y="21688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从一艘船上测得海岸上高为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米的灯塔顶部的仰角为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e4e1"/>
              </a:rPr>
              <a:t>船离灯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塔的水平距离是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80" name="yt_table_13680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2523651"/>
                  </p:ext>
                </p:extLst>
              </p:nvPr>
            </p:nvGraphicFramePr>
            <p:xfrm>
              <a:off x="540047" y="3128245"/>
              <a:ext cx="9956420" cy="461074"/>
            </p:xfrm>
            <a:graphic>
              <a:graphicData uri="http://schemas.openxmlformats.org/drawingml/2006/table">
                <a:tbl>
                  <a:tblPr/>
                  <a:tblGrid>
                    <a:gridCol w="2962720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  <a:gridCol w="2945257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680" name="yt_table_13680" descr="{&quot;rangeId&quot;:2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2523651"/>
                  </p:ext>
                </p:extLst>
              </p:nvPr>
            </p:nvGraphicFramePr>
            <p:xfrm>
              <a:off x="540047" y="2936805"/>
              <a:ext cx="9956420" cy="461074"/>
            </p:xfrm>
            <a:graphic>
              <a:graphicData uri="http://schemas.openxmlformats.org/drawingml/2006/table">
                <a:tbl>
                  <a:tblPr/>
                  <a:tblGrid>
                    <a:gridCol w="2962720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  <a:gridCol w="2945257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494" r="-23621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13" t="-6494" r="-13719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81" name="yt_shape_13681"/>
          <p:cNvSpPr txBox="1"/>
          <p:nvPr/>
        </p:nvSpPr>
        <p:spPr>
          <a:xfrm>
            <a:off x="540120" y="36400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从热气球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两点的俯角分别为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d0c0"/>
              </a:rPr>
              <a:t>如果此时热气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c947"/>
              </a:rPr>
              <a:t>两点间的距离是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83" name="yt_table_13683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4016040"/>
                  </p:ext>
                </p:extLst>
              </p:nvPr>
            </p:nvGraphicFramePr>
            <p:xfrm>
              <a:off x="540047" y="5079571"/>
              <a:ext cx="9157717" cy="922148"/>
            </p:xfrm>
            <a:graphic>
              <a:graphicData uri="http://schemas.openxmlformats.org/drawingml/2006/table">
                <a:tbl>
                  <a:tblPr/>
                  <a:tblGrid>
                    <a:gridCol w="5907977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324974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200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220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683" name="yt_table_13683_skip" descr="{&quot;rangeId&quot;:3,&quot;type&quot;:&quot;Option&quot;,&quot;drawing&quot;:[&quot;yt_image_13682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4016040"/>
                  </p:ext>
                </p:extLst>
              </p:nvPr>
            </p:nvGraphicFramePr>
            <p:xfrm>
              <a:off x="540047" y="4888131"/>
              <a:ext cx="9157717" cy="922148"/>
            </p:xfrm>
            <a:graphic>
              <a:graphicData uri="http://schemas.openxmlformats.org/drawingml/2006/table">
                <a:tbl>
                  <a:tblPr/>
                  <a:tblGrid>
                    <a:gridCol w="5907977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324974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1989" t="-6494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7895" r="-54948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1989" t="-107895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682" name="yt_image_13682_skip" title="H_82.4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36890" y="5079571"/>
            <a:ext cx="2113059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837627" title="H_26.259764">
            <a:extLst>
              <a:ext uri="{FF2B5EF4-FFF2-40B4-BE49-F238E27FC236}">
                <a16:creationId xmlns:a16="http://schemas.microsoft.com/office/drawing/2014/main" id="{CE766907-A863-7D4D-A817-532AD2CD17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691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4F979C-D9B1-CCAF-92F2-23E41375018D}"/>
              </a:ext>
            </a:extLst>
          </p:cNvPr>
          <p:cNvSpPr txBox="1"/>
          <p:nvPr/>
        </p:nvSpPr>
        <p:spPr>
          <a:xfrm>
            <a:off x="3193308" y="25974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AB81B6-48FE-34D5-EA4D-1A846F4C1965}"/>
              </a:ext>
            </a:extLst>
          </p:cNvPr>
          <p:cNvSpPr txBox="1"/>
          <p:nvPr/>
        </p:nvSpPr>
        <p:spPr>
          <a:xfrm>
            <a:off x="1059709" y="45441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34" name="yt_shape_13734"/>
              <p:cNvSpPr txBox="1"/>
              <p:nvPr/>
            </p:nvSpPr>
            <p:spPr>
              <a:xfrm>
                <a:off x="540000" y="692696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若无人机保持现有高度沿平行于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abffc"/>
                  </a:rPr>
                  <a:t>秒的速度继续向前匀速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飞行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求经过多少秒时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无人机刚好离开圆圆的视线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734" name="yt_shape_137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8974" b="-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37" name="yt_shape_13737"/>
          <p:cNvSpPr txBox="1"/>
          <p:nvPr/>
        </p:nvSpPr>
        <p:spPr>
          <a:xfrm>
            <a:off x="540000" y="3342856"/>
            <a:ext cx="2524217" cy="15539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</a:t>
            </a:r>
            <a:r>
              <a:rPr lang="en-US" altLang="zh-CN" sz="8450" b="0" i="0" u="none" spc="17771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</a:t>
            </a:r>
          </a:p>
        </p:txBody>
      </p:sp>
      <p:pic>
        <p:nvPicPr>
          <p:cNvPr id="13736" name="yt_image_13736" title="H_133.0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4650" y="3644946"/>
            <a:ext cx="2523096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1" name="yt_image_13741" title="H_134.000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4650" y="1660525"/>
            <a:ext cx="2502984" cy="170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D4EFED-2E82-5017-2CA0-4A4E5E78CADD}"/>
              </a:ext>
            </a:extLst>
          </p:cNvPr>
          <p:cNvSpPr txBox="1"/>
          <p:nvPr/>
        </p:nvSpPr>
        <p:spPr>
          <a:xfrm>
            <a:off x="474254" y="1428269"/>
            <a:ext cx="764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6887E6D-E284-3970-8EEA-233A4BF4E0B3}"/>
                  </a:ext>
                </a:extLst>
              </p:cNvPr>
              <p:cNvSpPr txBox="1"/>
              <p:nvPr/>
            </p:nvSpPr>
            <p:spPr>
              <a:xfrm>
                <a:off x="474254" y="1690403"/>
                <a:ext cx="54142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EMB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6887E6D-E284-3970-8EEA-233A4BF4E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54" y="1690403"/>
                <a:ext cx="5414201" cy="613931"/>
              </a:xfrm>
              <a:prstGeom prst="rect">
                <a:avLst/>
              </a:prstGeom>
              <a:blipFill>
                <a:blip r:embed="rId5"/>
                <a:stretch>
                  <a:fillRect l="-1802" r="-168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7A4D274-7992-1921-B4D5-4A061D1C9CEB}"/>
              </a:ext>
            </a:extLst>
          </p:cNvPr>
          <p:cNvSpPr txBox="1"/>
          <p:nvPr/>
        </p:nvSpPr>
        <p:spPr>
          <a:xfrm>
            <a:off x="521879" y="221072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C1D686B-74DF-66C7-3213-F7AC1110488C}"/>
                  </a:ext>
                </a:extLst>
              </p:cNvPr>
              <p:cNvSpPr txBox="1"/>
              <p:nvPr/>
            </p:nvSpPr>
            <p:spPr>
              <a:xfrm>
                <a:off x="474254" y="2686210"/>
                <a:ext cx="4544885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C1D686B-74DF-66C7-3213-F7AC11104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54" y="2686210"/>
                <a:ext cx="4544885" cy="852437"/>
              </a:xfrm>
              <a:prstGeom prst="rect">
                <a:avLst/>
              </a:prstGeom>
              <a:blipFill>
                <a:blip r:embed="rId6"/>
                <a:stretch>
                  <a:fillRect l="-2148" r="-2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951E0AE-15A9-B31A-32CC-33AC3C20FE13}"/>
              </a:ext>
            </a:extLst>
          </p:cNvPr>
          <p:cNvSpPr txBox="1"/>
          <p:nvPr/>
        </p:nvSpPr>
        <p:spPr>
          <a:xfrm>
            <a:off x="474254" y="3445035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BF61D7-DB1D-9C57-08F7-D9FD13C297A6}"/>
              </a:ext>
            </a:extLst>
          </p:cNvPr>
          <p:cNvSpPr txBox="1"/>
          <p:nvPr/>
        </p:nvSpPr>
        <p:spPr>
          <a:xfrm>
            <a:off x="474254" y="3920523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1E5FC0-E186-F6EB-3660-F542AB7B6CDB}"/>
              </a:ext>
            </a:extLst>
          </p:cNvPr>
          <p:cNvSpPr txBox="1"/>
          <p:nvPr/>
        </p:nvSpPr>
        <p:spPr>
          <a:xfrm>
            <a:off x="474254" y="4396011"/>
            <a:ext cx="401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3785A1-FAB0-0349-B6C6-6060E46CC8BE}"/>
              </a:ext>
            </a:extLst>
          </p:cNvPr>
          <p:cNvSpPr txBox="1"/>
          <p:nvPr/>
        </p:nvSpPr>
        <p:spPr>
          <a:xfrm>
            <a:off x="474254" y="4871499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38D4C1-9264-DB8E-9883-85942B6F6853}"/>
                  </a:ext>
                </a:extLst>
              </p:cNvPr>
              <p:cNvSpPr txBox="1"/>
              <p:nvPr/>
            </p:nvSpPr>
            <p:spPr>
              <a:xfrm>
                <a:off x="474254" y="5346987"/>
                <a:ext cx="50205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38D4C1-9264-DB8E-9883-85942B6F6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54" y="5346987"/>
                <a:ext cx="5020501" cy="613931"/>
              </a:xfrm>
              <a:prstGeom prst="rect">
                <a:avLst/>
              </a:prstGeom>
              <a:blipFill>
                <a:blip r:embed="rId7"/>
                <a:stretch>
                  <a:fillRect l="-1944" r="-194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6A585B3-D1CD-75DD-73BB-642C0195B835}"/>
                  </a:ext>
                </a:extLst>
              </p:cNvPr>
              <p:cNvSpPr txBox="1"/>
              <p:nvPr/>
            </p:nvSpPr>
            <p:spPr>
              <a:xfrm>
                <a:off x="474254" y="5867307"/>
                <a:ext cx="40030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秒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6A585B3-D1CD-75DD-73BB-642C0195B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54" y="5867307"/>
                <a:ext cx="4003040" cy="613931"/>
              </a:xfrm>
              <a:prstGeom prst="rect">
                <a:avLst/>
              </a:prstGeom>
              <a:blipFill>
                <a:blip r:embed="rId8"/>
                <a:stretch>
                  <a:fillRect l="-2439" r="-228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765DA25-8E8F-D27C-7E28-9BE88F2CA780}"/>
              </a:ext>
            </a:extLst>
          </p:cNvPr>
          <p:cNvSpPr txBox="1"/>
          <p:nvPr/>
        </p:nvSpPr>
        <p:spPr>
          <a:xfrm>
            <a:off x="474254" y="6322308"/>
            <a:ext cx="6590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秒时，无人机刚好离开圆圆的视线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4" name="yt_shape_13684"/>
          <p:cNvSpPr txBox="1"/>
          <p:nvPr/>
        </p:nvSpPr>
        <p:spPr>
          <a:xfrm>
            <a:off x="540119" y="162252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年岳阳举办以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跃马江湖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为主题的马拉松赛事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0eff,isEnd"/>
              </a:rPr>
              <a:t>某校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数学兴趣小组在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处用仪器测得赛场一宣传气球顶部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21.8°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33ab,isEnd"/>
              </a:rPr>
              <a:t>仪器与气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球的水平距离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且距地面高度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则气球顶部离地面的高度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83f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0.3714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0.9285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e292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685" name="yt_image_13685" title="H_111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3219" y="4174721"/>
            <a:ext cx="1065560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45BCF2-69BE-C0CC-05D7-F9AF6325755B}"/>
              </a:ext>
            </a:extLst>
          </p:cNvPr>
          <p:cNvSpPr txBox="1"/>
          <p:nvPr/>
        </p:nvSpPr>
        <p:spPr>
          <a:xfrm>
            <a:off x="1059708" y="3002186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7" name="yt_shape_13687"/>
          <p:cNvSpPr txBox="1"/>
          <p:nvPr/>
        </p:nvSpPr>
        <p:spPr>
          <a:xfrm>
            <a:off x="540119" y="170253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神舟十六号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7d0a"/>
              </a:rPr>
              <a:t>载人飞船在中国酒泉卫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星发射中心点火发射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成功把景海鹏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桂海潮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f69bf"/>
              </a:rPr>
              <a:t>朱杨柱三名航天员送入到中国空间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在发射的过程中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飞船从地面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处发射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当飞船到达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从位于地面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c1c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处的雷达站测得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后飞船到达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79b3"/>
              </a:rPr>
              <a:t>此时测得仰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pic>
        <p:nvPicPr>
          <p:cNvPr id="13688" name="yt_image_13688" title="H_99.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0780" y="4254731"/>
            <a:ext cx="233043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90" name="yt_shape_13690"/>
              <p:cNvSpPr txBox="1"/>
              <p:nvPr/>
            </p:nvSpPr>
            <p:spPr>
              <a:xfrm>
                <a:off x="479376" y="2204864"/>
                <a:ext cx="11492915" cy="35524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离地面的高度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90" name="yt_shape_136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04864"/>
                <a:ext cx="11492915" cy="3552447"/>
              </a:xfrm>
              <a:prstGeom prst="rect">
                <a:avLst/>
              </a:prstGeom>
              <a:blipFill>
                <a:blip r:embed="rId2"/>
                <a:stretch>
                  <a:fillRect l="-1645" t="-1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B53632-C67B-591D-9FDF-DA8BC8A7904C}"/>
              </a:ext>
            </a:extLst>
          </p:cNvPr>
          <p:cNvSpPr txBox="1"/>
          <p:nvPr/>
        </p:nvSpPr>
        <p:spPr>
          <a:xfrm>
            <a:off x="389365" y="263354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96AF65-9CB4-FBD2-35CD-387782C8BD54}"/>
              </a:ext>
            </a:extLst>
          </p:cNvPr>
          <p:cNvSpPr txBox="1"/>
          <p:nvPr/>
        </p:nvSpPr>
        <p:spPr>
          <a:xfrm>
            <a:off x="389365" y="3109034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668356-AD28-3A07-951D-83CA8BD82A6D}"/>
              </a:ext>
            </a:extLst>
          </p:cNvPr>
          <p:cNvSpPr txBox="1"/>
          <p:nvPr/>
        </p:nvSpPr>
        <p:spPr>
          <a:xfrm>
            <a:off x="436990" y="3584522"/>
            <a:ext cx="176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8BCD24-40A5-9173-9D72-35CA072BCF08}"/>
                  </a:ext>
                </a:extLst>
              </p:cNvPr>
              <p:cNvSpPr txBox="1"/>
              <p:nvPr/>
            </p:nvSpPr>
            <p:spPr>
              <a:xfrm>
                <a:off x="389365" y="4060010"/>
                <a:ext cx="4469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8BCD24-40A5-9173-9D72-35CA072BCF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060010"/>
                <a:ext cx="4469511" cy="765061"/>
              </a:xfrm>
              <a:prstGeom prst="rect">
                <a:avLst/>
              </a:prstGeom>
              <a:blipFill>
                <a:blip r:embed="rId3"/>
                <a:stretch>
                  <a:fillRect l="-2183" r="-19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688" title="H_99.27">
            <a:extLst>
              <a:ext uri="{FF2B5EF4-FFF2-40B4-BE49-F238E27FC236}">
                <a16:creationId xmlns:a16="http://schemas.microsoft.com/office/drawing/2014/main" id="{C341B318-9E7F-BF26-C3C0-CEA9B05BBCE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43569" y="2720358"/>
            <a:ext cx="233043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97" name="yt_shape_13697"/>
              <p:cNvSpPr txBox="1"/>
              <p:nvPr/>
            </p:nvSpPr>
            <p:spPr>
              <a:xfrm>
                <a:off x="497379" y="2092129"/>
                <a:ext cx="7656007" cy="44576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飞船从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处到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处的平均速度为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km/s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97" name="yt_shape_136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092129"/>
                <a:ext cx="7656007" cy="4457695"/>
              </a:xfrm>
              <a:prstGeom prst="rect">
                <a:avLst/>
              </a:prstGeom>
              <a:blipFill>
                <a:blip r:embed="rId2"/>
                <a:stretch>
                  <a:fillRect l="-2470" t="-1094" r="-1434" b="-1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ADEC81-A079-C470-0FB0-49966A438BD0}"/>
              </a:ext>
            </a:extLst>
          </p:cNvPr>
          <p:cNvSpPr txBox="1"/>
          <p:nvPr/>
        </p:nvSpPr>
        <p:spPr>
          <a:xfrm>
            <a:off x="407368" y="2045323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24124C-A7EE-F7AE-949E-F98912D4D69B}"/>
              </a:ext>
            </a:extLst>
          </p:cNvPr>
          <p:cNvSpPr txBox="1"/>
          <p:nvPr/>
        </p:nvSpPr>
        <p:spPr>
          <a:xfrm>
            <a:off x="407368" y="2520811"/>
            <a:ext cx="621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15952D9-F957-9B9B-EED7-90722C67F7FF}"/>
                  </a:ext>
                </a:extLst>
              </p:cNvPr>
              <p:cNvSpPr txBox="1"/>
              <p:nvPr/>
            </p:nvSpPr>
            <p:spPr>
              <a:xfrm>
                <a:off x="407368" y="2996299"/>
                <a:ext cx="4339526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15952D9-F957-9B9B-EED7-90722C67F7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996299"/>
                <a:ext cx="4339526" cy="850024"/>
              </a:xfrm>
              <a:prstGeom prst="rect">
                <a:avLst/>
              </a:prstGeom>
              <a:blipFill>
                <a:blip r:embed="rId3"/>
                <a:stretch>
                  <a:fillRect l="-2247" r="-1826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4EE28AC-6891-CB70-4CE9-9DC413DCD724}"/>
              </a:ext>
            </a:extLst>
          </p:cNvPr>
          <p:cNvSpPr txBox="1"/>
          <p:nvPr/>
        </p:nvSpPr>
        <p:spPr>
          <a:xfrm>
            <a:off x="407368" y="3752711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7A3387-E43B-B142-71CF-786BC4596CD3}"/>
              </a:ext>
            </a:extLst>
          </p:cNvPr>
          <p:cNvSpPr txBox="1"/>
          <p:nvPr/>
        </p:nvSpPr>
        <p:spPr>
          <a:xfrm>
            <a:off x="407368" y="4228199"/>
            <a:ext cx="427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55A57E1-F0FC-21AF-D0B1-F87DCB5C78AF}"/>
                  </a:ext>
                </a:extLst>
              </p:cNvPr>
              <p:cNvSpPr txBox="1"/>
              <p:nvPr/>
            </p:nvSpPr>
            <p:spPr>
              <a:xfrm>
                <a:off x="407368" y="4703687"/>
                <a:ext cx="77002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55A57E1-F0FC-21AF-D0B1-F87DCB5C78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703687"/>
                <a:ext cx="7700201" cy="613931"/>
              </a:xfrm>
              <a:prstGeom prst="rect">
                <a:avLst/>
              </a:prstGeom>
              <a:blipFill>
                <a:blip r:embed="rId4"/>
                <a:stretch>
                  <a:fillRect l="-1267" r="-102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1F367C4-337D-5967-D3BF-038974E30812}"/>
                  </a:ext>
                </a:extLst>
              </p:cNvPr>
              <p:cNvSpPr txBox="1"/>
              <p:nvPr/>
            </p:nvSpPr>
            <p:spPr>
              <a:xfrm>
                <a:off x="407368" y="5224006"/>
                <a:ext cx="52459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1F367C4-337D-5967-D3BF-038974E30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224006"/>
                <a:ext cx="5245926" cy="613931"/>
              </a:xfrm>
              <a:prstGeom prst="rect">
                <a:avLst/>
              </a:prstGeom>
              <a:blipFill>
                <a:blip r:embed="rId5"/>
                <a:stretch>
                  <a:fillRect l="-1860" r="-162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C909E31-F7E4-3DCD-DBA1-6EB312E52A4E}"/>
                  </a:ext>
                </a:extLst>
              </p:cNvPr>
              <p:cNvSpPr txBox="1"/>
              <p:nvPr/>
            </p:nvSpPr>
            <p:spPr>
              <a:xfrm>
                <a:off x="407368" y="5744325"/>
                <a:ext cx="7762049" cy="8091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飞船从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处到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处的平均速度为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km/s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C909E31-F7E4-3DCD-DBA1-6EB312E52A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744325"/>
                <a:ext cx="7762049" cy="809194"/>
              </a:xfrm>
              <a:prstGeom prst="rect">
                <a:avLst/>
              </a:prstGeom>
              <a:blipFill>
                <a:blip r:embed="rId6"/>
                <a:stretch>
                  <a:fillRect l="-1257" r="-1178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690">
                <a:extLst>
                  <a:ext uri="{FF2B5EF4-FFF2-40B4-BE49-F238E27FC236}">
                    <a16:creationId xmlns:a16="http://schemas.microsoft.com/office/drawing/2014/main" id="{7C5603B9-C05F-B8EC-94B2-B9B87F6ACB83}"/>
                  </a:ext>
                </a:extLst>
              </p:cNvPr>
              <p:cNvSpPr txBox="1"/>
              <p:nvPr/>
            </p:nvSpPr>
            <p:spPr>
              <a:xfrm>
                <a:off x="540119" y="900000"/>
                <a:ext cx="11492915" cy="35524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求飞船从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处的平均速度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0.1km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5b33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" name="yt_shape_13690">
                <a:extLst>
                  <a:ext uri="{FF2B5EF4-FFF2-40B4-BE49-F238E27FC236}">
                    <a16:creationId xmlns:a16="http://schemas.microsoft.com/office/drawing/2014/main" id="{7C5603B9-C05F-B8EC-94B2-B9B87F6ACB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52447"/>
              </a:xfrm>
              <a:prstGeom prst="rect">
                <a:avLst/>
              </a:prstGeom>
              <a:blipFill>
                <a:blip r:embed="rId7"/>
                <a:stretch>
                  <a:fillRect l="-1645" t="-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695" title="H_136.08">
            <a:extLst>
              <a:ext uri="{FF2B5EF4-FFF2-40B4-BE49-F238E27FC236}">
                <a16:creationId xmlns:a16="http://schemas.microsoft.com/office/drawing/2014/main" id="{438870A0-CB38-1941-B6F4-CC4DD1B3EC3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2304" y="2045323"/>
            <a:ext cx="165985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9" name="yt_shape_13699"/>
          <p:cNvSpPr txBox="1"/>
          <p:nvPr/>
        </p:nvSpPr>
        <p:spPr>
          <a:xfrm>
            <a:off x="540120" y="1882909"/>
            <a:ext cx="11111999" cy="925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31_b49e0"/>
              </a:rPr>
              <a:t>由于审题不仔细，分析图形有误，不能正确理解俯角、仰角等术语而出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00" name="yt_shape_13700"/>
              <p:cNvSpPr txBox="1"/>
              <p:nvPr/>
            </p:nvSpPr>
            <p:spPr>
              <a:xfrm>
                <a:off x="540120" y="2859207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从山顶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看地面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测得它们的俯角分别为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92b6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则山高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00" name="yt_shape_13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59207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02" name="yt_image_13702" title="H_104.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924" y="4008067"/>
            <a:ext cx="1974151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837714" title="H_26.259764">
            <a:extLst>
              <a:ext uri="{FF2B5EF4-FFF2-40B4-BE49-F238E27FC236}">
                <a16:creationId xmlns:a16="http://schemas.microsoft.com/office/drawing/2014/main" id="{82CDF9B7-ADB3-8A19-0977-F5C0F6644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958857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6D419C-8A87-9926-392B-ADDE6EB56D2F}"/>
                  </a:ext>
                </a:extLst>
              </p:cNvPr>
              <p:cNvSpPr txBox="1"/>
              <p:nvPr/>
            </p:nvSpPr>
            <p:spPr>
              <a:xfrm>
                <a:off x="5831734" y="3206939"/>
                <a:ext cx="24725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7, 'hasSerialNum': 1, 'mathAnswerShape': 1}">
                <a:extLst>
                  <a:ext uri="{FF2B5EF4-FFF2-40B4-BE49-F238E27FC236}">
                    <a16:creationId xmlns:a16="http://schemas.microsoft.com/office/drawing/2014/main" id="{646D419C-8A87-9926-392B-ADDE6EB56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1734" y="3206939"/>
                <a:ext cx="2472564" cy="554686"/>
              </a:xfrm>
              <a:prstGeom prst="rect">
                <a:avLst/>
              </a:prstGeom>
              <a:blipFill>
                <a:blip r:embed="rId5"/>
                <a:stretch>
                  <a:fillRect l="-395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5" name="yt_shape_13705"/>
          <p:cNvSpPr txBox="1"/>
          <p:nvPr/>
        </p:nvSpPr>
        <p:spPr>
          <a:xfrm>
            <a:off x="540000" y="116978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04" name="yt_image_13704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818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7" name="yt_shape_13707"/>
          <p:cNvSpPr txBox="1"/>
          <p:nvPr/>
        </p:nvSpPr>
        <p:spPr>
          <a:xfrm>
            <a:off x="540119" y="137035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某城市在发展规划中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需要移走一棵古树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在地面上事先划定以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c5a7"/>
              </a:rPr>
              <a:t>为圆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半径与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等长的圆形为危险区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现在一名工人站在离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米远的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733f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点测得树的顶端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点的仰角为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树的底部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7f2c"/>
              </a:rPr>
              <a:t>米远的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保护物是否在危险区内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708" name="yt_image_13708" title="H_176.4314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2464" y="3212976"/>
            <a:ext cx="1086069" cy="159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10" name="yt_image_1371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76710" y="4812243"/>
            <a:ext cx="1081823" cy="15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12" name="yt_shape_13712"/>
              <p:cNvSpPr txBox="1"/>
              <p:nvPr/>
            </p:nvSpPr>
            <p:spPr>
              <a:xfrm>
                <a:off x="540000" y="2849622"/>
                <a:ext cx="6806479" cy="39252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解：保护物不在危险区内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6.93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答：距离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米远的保护物不在危险区内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712" name="yt_shape_137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9622"/>
                <a:ext cx="6806479" cy="3925242"/>
              </a:xfrm>
              <a:prstGeom prst="rect">
                <a:avLst/>
              </a:prstGeom>
              <a:blipFill>
                <a:blip r:embed="rId5"/>
                <a:stretch>
                  <a:fillRect l="-2778" t="-2795" r="-1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E891882-F2E9-5939-BA1F-E7F0E502D9E4}"/>
              </a:ext>
            </a:extLst>
          </p:cNvPr>
          <p:cNvSpPr txBox="1"/>
          <p:nvPr/>
        </p:nvSpPr>
        <p:spPr>
          <a:xfrm>
            <a:off x="449989" y="2802816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解：保护物不在危险区内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48E137-E2EB-C9DD-FF74-DFD25F8D3EE5}"/>
              </a:ext>
            </a:extLst>
          </p:cNvPr>
          <p:cNvSpPr txBox="1"/>
          <p:nvPr/>
        </p:nvSpPr>
        <p:spPr>
          <a:xfrm>
            <a:off x="449989" y="3278304"/>
            <a:ext cx="384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36476C-B77B-0F95-B61B-17361DB4D3EE}"/>
              </a:ext>
            </a:extLst>
          </p:cNvPr>
          <p:cNvSpPr txBox="1"/>
          <p:nvPr/>
        </p:nvSpPr>
        <p:spPr>
          <a:xfrm>
            <a:off x="449989" y="3753792"/>
            <a:ext cx="2356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085F67-68D4-607B-9993-06B9DB781B71}"/>
                  </a:ext>
                </a:extLst>
              </p:cNvPr>
              <p:cNvSpPr txBox="1"/>
              <p:nvPr/>
            </p:nvSpPr>
            <p:spPr>
              <a:xfrm>
                <a:off x="497614" y="4229280"/>
                <a:ext cx="35139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085F67-68D4-607B-9993-06B9DB781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229280"/>
                <a:ext cx="3513963" cy="613931"/>
              </a:xfrm>
              <a:prstGeom prst="rect">
                <a:avLst/>
              </a:prstGeom>
              <a:blipFill>
                <a:blip r:embed="rId6"/>
                <a:stretch>
                  <a:fillRect l="-2778" r="-260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310AECD-56AC-EEA6-1119-19C378501944}"/>
              </a:ext>
            </a:extLst>
          </p:cNvPr>
          <p:cNvSpPr txBox="1"/>
          <p:nvPr/>
        </p:nvSpPr>
        <p:spPr>
          <a:xfrm>
            <a:off x="449989" y="4749599"/>
            <a:ext cx="2356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7CEDB78-37EA-770A-DA7A-55D6B106EE95}"/>
                  </a:ext>
                </a:extLst>
              </p:cNvPr>
              <p:cNvSpPr txBox="1"/>
              <p:nvPr/>
            </p:nvSpPr>
            <p:spPr>
              <a:xfrm>
                <a:off x="497614" y="5225087"/>
                <a:ext cx="33615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7CEDB78-37EA-770A-DA7A-55D6B106E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225087"/>
                <a:ext cx="3361563" cy="613931"/>
              </a:xfrm>
              <a:prstGeom prst="rect">
                <a:avLst/>
              </a:prstGeom>
              <a:blipFill>
                <a:blip r:embed="rId7"/>
                <a:stretch>
                  <a:fillRect l="-2904" r="-272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8416E5-BBCB-9F55-26BB-6366C3BCDDCE}"/>
                  </a:ext>
                </a:extLst>
              </p:cNvPr>
              <p:cNvSpPr txBox="1"/>
              <p:nvPr/>
            </p:nvSpPr>
            <p:spPr>
              <a:xfrm>
                <a:off x="449989" y="5745406"/>
                <a:ext cx="69207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6.93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8416E5-BBCB-9F55-26BB-6366C3BCDD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45406"/>
                <a:ext cx="6920738" cy="613931"/>
              </a:xfrm>
              <a:prstGeom prst="rect">
                <a:avLst/>
              </a:prstGeom>
              <a:blipFill>
                <a:blip r:embed="rId8"/>
                <a:stretch>
                  <a:fillRect l="-1410" r="-141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FCBE76F-D4A7-4DDA-C8F1-B552A85C0459}"/>
              </a:ext>
            </a:extLst>
          </p:cNvPr>
          <p:cNvSpPr txBox="1"/>
          <p:nvPr/>
        </p:nvSpPr>
        <p:spPr>
          <a:xfrm>
            <a:off x="449989" y="6265725"/>
            <a:ext cx="5871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米远的保护物不在危险区内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5" name="yt_shape_13715"/>
          <p:cNvSpPr txBox="1"/>
          <p:nvPr/>
        </p:nvSpPr>
        <p:spPr>
          <a:xfrm>
            <a:off x="518400" y="83671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张家界市中考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游张家界山水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逛七十二奇楼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b529"/>
              </a:rPr>
              <a:t>成为今年旅游新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特色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某数学兴趣小组用无人机测量奇楼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测量方案如图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212a"/>
              </a:rPr>
              <a:t>先将无人机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垂直上升至距水平地面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测得奇楼顶端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44b6"/>
              </a:rPr>
              <a:t>再将无人机沿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水平方向飞行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测得奇楼底端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求奇楼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d669"/>
              </a:rPr>
              <a:t>结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果精确到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15°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15°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719" name="yt_shape_13719"/>
          <p:cNvSpPr txBox="1"/>
          <p:nvPr/>
        </p:nvSpPr>
        <p:spPr>
          <a:xfrm>
            <a:off x="5354557" y="3120602"/>
            <a:ext cx="6533392" cy="12504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00" b="0" i="0" u="none" spc="430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700" b="0" i="0" u="none" spc="18884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450" b="0" i="0" u="none" spc="18450">
                <a:solidFill>
                  <a:srgbClr val="1EE3CF"/>
                </a:solidFill>
                <a:effectLst/>
                <a:latin typeface="宋体/Times New Roman" pitchFamily="64"/>
                <a:ea typeface="宋体" pitchFamily="64"/>
              </a:rPr>
              <a:t> </a:t>
            </a:r>
          </a:p>
        </p:txBody>
      </p:sp>
      <p:pic>
        <p:nvPicPr>
          <p:cNvPr id="13716" name="yt_image_13716" title="H_106.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6529" y="3138605"/>
            <a:ext cx="761880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17" name="yt_image_13717" title="H_105.0278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3141" y="3159206"/>
            <a:ext cx="2610459" cy="133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18" name="yt_image_13718" title="H_101.5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31430" y="4699313"/>
            <a:ext cx="254582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21" name="yt_shape_13721"/>
              <p:cNvSpPr txBox="1"/>
              <p:nvPr/>
            </p:nvSpPr>
            <p:spPr>
              <a:xfrm>
                <a:off x="518400" y="1556792"/>
                <a:ext cx="7243971" cy="49546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解：延长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的延长线于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225m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225m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114.75m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114.75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答：奇楼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的高度约为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721" name="yt_shape_137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00" y="1556792"/>
                <a:ext cx="7243971" cy="4954690"/>
              </a:xfrm>
              <a:prstGeom prst="rect">
                <a:avLst/>
              </a:prstGeom>
              <a:blipFill>
                <a:blip r:embed="rId5"/>
                <a:stretch>
                  <a:fillRect l="-2525" t="-2337" r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36F267-B8A9-C686-4511-6633604C3C87}"/>
              </a:ext>
            </a:extLst>
          </p:cNvPr>
          <p:cNvSpPr txBox="1"/>
          <p:nvPr/>
        </p:nvSpPr>
        <p:spPr>
          <a:xfrm>
            <a:off x="428389" y="2590106"/>
            <a:ext cx="479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9C26C0-0523-06FB-6651-B551C064B74A}"/>
              </a:ext>
            </a:extLst>
          </p:cNvPr>
          <p:cNvSpPr txBox="1"/>
          <p:nvPr/>
        </p:nvSpPr>
        <p:spPr>
          <a:xfrm>
            <a:off x="428389" y="2849570"/>
            <a:ext cx="2531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451D77-B194-74DB-6220-6A14C6766E21}"/>
              </a:ext>
            </a:extLst>
          </p:cNvPr>
          <p:cNvSpPr txBox="1"/>
          <p:nvPr/>
        </p:nvSpPr>
        <p:spPr>
          <a:xfrm>
            <a:off x="428389" y="3181042"/>
            <a:ext cx="529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CFB747-0C76-0A9E-0BA9-80D7DA8E6208}"/>
              </a:ext>
            </a:extLst>
          </p:cNvPr>
          <p:cNvSpPr txBox="1"/>
          <p:nvPr/>
        </p:nvSpPr>
        <p:spPr>
          <a:xfrm>
            <a:off x="428389" y="3512514"/>
            <a:ext cx="735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5059FA-B34D-A4BE-D66B-16A45C31E323}"/>
              </a:ext>
            </a:extLst>
          </p:cNvPr>
          <p:cNvSpPr txBox="1"/>
          <p:nvPr/>
        </p:nvSpPr>
        <p:spPr>
          <a:xfrm>
            <a:off x="428389" y="3843986"/>
            <a:ext cx="451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C89A5B-91F5-FF1A-039A-0E2C6FADC644}"/>
              </a:ext>
            </a:extLst>
          </p:cNvPr>
          <p:cNvSpPr txBox="1"/>
          <p:nvPr/>
        </p:nvSpPr>
        <p:spPr>
          <a:xfrm>
            <a:off x="428389" y="4117312"/>
            <a:ext cx="2356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E4DC1BC-FA05-6F5E-30DE-0E3EDF6667E7}"/>
                  </a:ext>
                </a:extLst>
              </p:cNvPr>
              <p:cNvSpPr txBox="1"/>
              <p:nvPr/>
            </p:nvSpPr>
            <p:spPr>
              <a:xfrm>
                <a:off x="428389" y="4362914"/>
                <a:ext cx="525081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E4DC1BC-FA05-6F5E-30DE-0E3EDF6667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89" y="4362914"/>
                <a:ext cx="5250815" cy="772110"/>
              </a:xfrm>
              <a:prstGeom prst="rect">
                <a:avLst/>
              </a:prstGeom>
              <a:blipFill>
                <a:blip r:embed="rId6"/>
                <a:stretch>
                  <a:fillRect l="-1740" r="-1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B616AC4-6C5D-9A3E-50A3-9A93D90EA4C4}"/>
              </a:ext>
            </a:extLst>
          </p:cNvPr>
          <p:cNvSpPr txBox="1"/>
          <p:nvPr/>
        </p:nvSpPr>
        <p:spPr>
          <a:xfrm>
            <a:off x="428389" y="5041412"/>
            <a:ext cx="26421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114.75m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EA70C8-B495-F61C-30D9-D2B8BE793AE3}"/>
              </a:ext>
            </a:extLst>
          </p:cNvPr>
          <p:cNvSpPr txBox="1"/>
          <p:nvPr/>
        </p:nvSpPr>
        <p:spPr>
          <a:xfrm>
            <a:off x="428389" y="5516900"/>
            <a:ext cx="60963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114.75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192417-CF96-AB99-12A7-5C3225847C88}"/>
              </a:ext>
            </a:extLst>
          </p:cNvPr>
          <p:cNvSpPr txBox="1"/>
          <p:nvPr/>
        </p:nvSpPr>
        <p:spPr>
          <a:xfrm>
            <a:off x="428389" y="5992388"/>
            <a:ext cx="414864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答：奇楼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5" name="yt_shape_13725"/>
          <p:cNvSpPr txBox="1"/>
          <p:nvPr/>
        </p:nvSpPr>
        <p:spPr>
          <a:xfrm>
            <a:off x="407249" y="830611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24" name="yt_image_1372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83061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27" name="yt_shape_13727"/>
              <p:cNvSpPr txBox="1"/>
              <p:nvPr/>
            </p:nvSpPr>
            <p:spPr>
              <a:xfrm>
                <a:off x="407368" y="1412776"/>
                <a:ext cx="11492915" cy="2874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随着科技的发展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无人机已广泛应用于生产生活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48204"/>
                  </a:rPr>
                  <a:t>如代替人们在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高空测量距离和高度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圆圆要测量教学楼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f98cb"/>
                  </a:rPr>
                  <a:t>借助无人机设计了如下测量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圆圆在离教学楼底部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遥控无人机旋停在点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7796"/>
                  </a:rPr>
                  <a:t>的正上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方的点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测得教学楼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49.6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已知目高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bf8c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求教学楼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727" name="yt_shape_13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412776"/>
                <a:ext cx="11492915" cy="2874441"/>
              </a:xfrm>
              <a:prstGeom prst="rect">
                <a:avLst/>
              </a:prstGeom>
              <a:blipFill>
                <a:blip r:embed="rId3"/>
                <a:stretch>
                  <a:fillRect l="-1645" t="-4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730"/>
              <p:cNvSpPr txBox="1"/>
              <p:nvPr/>
            </p:nvSpPr>
            <p:spPr>
              <a:xfrm>
                <a:off x="407249" y="3619822"/>
                <a:ext cx="8953931" cy="31605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5fb1f"/>
                  </a:rPr>
                  <a:t>＝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答：教学楼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7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3619822"/>
                <a:ext cx="8953931" cy="3160545"/>
              </a:xfrm>
              <a:prstGeom prst="rect">
                <a:avLst/>
              </a:prstGeom>
              <a:blipFill>
                <a:blip r:embed="rId4"/>
                <a:stretch>
                  <a:fillRect l="-2110" t="-3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32" name="yt_image_13732" title="H_134.000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71484" y="3062764"/>
            <a:ext cx="2502984" cy="170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09DF548-F527-930D-7333-397E8E0913AD}"/>
              </a:ext>
            </a:extLst>
          </p:cNvPr>
          <p:cNvSpPr txBox="1"/>
          <p:nvPr/>
        </p:nvSpPr>
        <p:spPr>
          <a:xfrm>
            <a:off x="317238" y="3573016"/>
            <a:ext cx="850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fb1f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12BDD-8938-38F9-1473-6E59722D73AE}"/>
              </a:ext>
            </a:extLst>
          </p:cNvPr>
          <p:cNvSpPr txBox="1"/>
          <p:nvPr/>
        </p:nvSpPr>
        <p:spPr>
          <a:xfrm>
            <a:off x="317238" y="4048504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F5CA45-ECD6-4B5D-CDE2-8463E325A088}"/>
                  </a:ext>
                </a:extLst>
              </p:cNvPr>
              <p:cNvSpPr txBox="1"/>
              <p:nvPr/>
            </p:nvSpPr>
            <p:spPr>
              <a:xfrm>
                <a:off x="317238" y="4523992"/>
                <a:ext cx="75462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F5CA45-ECD6-4B5D-CDE2-8463E325A0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38" y="4523992"/>
                <a:ext cx="7546213" cy="613931"/>
              </a:xfrm>
              <a:prstGeom prst="rect">
                <a:avLst/>
              </a:prstGeom>
              <a:blipFill>
                <a:blip r:embed="rId6"/>
                <a:stretch>
                  <a:fillRect l="-1212" r="-121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FF28B34-571C-683E-0C42-A6D255346321}"/>
                  </a:ext>
                </a:extLst>
              </p:cNvPr>
              <p:cNvSpPr txBox="1"/>
              <p:nvPr/>
            </p:nvSpPr>
            <p:spPr>
              <a:xfrm>
                <a:off x="317238" y="5044311"/>
                <a:ext cx="700493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FF28B34-571C-683E-0C42-A6D2553463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38" y="5044311"/>
                <a:ext cx="7004939" cy="852437"/>
              </a:xfrm>
              <a:prstGeom prst="rect">
                <a:avLst/>
              </a:prstGeom>
              <a:blipFill>
                <a:blip r:embed="rId7"/>
                <a:stretch>
                  <a:fillRect l="-1305" r="-1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24E2E3C-D420-5216-6E65-DF2C8EBD3806}"/>
              </a:ext>
            </a:extLst>
          </p:cNvPr>
          <p:cNvSpPr txBox="1"/>
          <p:nvPr/>
        </p:nvSpPr>
        <p:spPr>
          <a:xfrm>
            <a:off x="317238" y="5803136"/>
            <a:ext cx="678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DDB6B2-F381-D073-E66C-C84A8CE14683}"/>
              </a:ext>
            </a:extLst>
          </p:cNvPr>
          <p:cNvSpPr txBox="1"/>
          <p:nvPr/>
        </p:nvSpPr>
        <p:spPr>
          <a:xfrm>
            <a:off x="317238" y="6278624"/>
            <a:ext cx="430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答：教学楼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736" title="H_133.02">
            <a:extLst>
              <a:ext uri="{FF2B5EF4-FFF2-40B4-BE49-F238E27FC236}">
                <a16:creationId xmlns:a16="http://schemas.microsoft.com/office/drawing/2014/main" id="{DEC758EE-A5FE-B116-10D5-09F062CA8C1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71484" y="4804909"/>
            <a:ext cx="2523096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2045</Words>
  <Application>Microsoft Office PowerPoint</Application>
  <PresentationFormat>宽屏</PresentationFormat>
  <Paragraphs>118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2024-04-26T01:24:28Z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