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9" r:id="rId6"/>
    <p:sldId id="321" r:id="rId7"/>
    <p:sldId id="310" r:id="rId8"/>
    <p:sldId id="322" r:id="rId9"/>
    <p:sldId id="313" r:id="rId10"/>
    <p:sldId id="314" r:id="rId11"/>
    <p:sldId id="316" r:id="rId12"/>
    <p:sldId id="317" r:id="rId13"/>
    <p:sldId id="319" r:id="rId14"/>
    <p:sldId id="323" r:id="rId15"/>
    <p:sldId id="320" r:id="rId16"/>
    <p:sldId id="324" r:id="rId17"/>
    <p:sldId id="325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3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0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34" name="yt_image_13034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66816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36" name="yt_image_13036" title="H_121.3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2848" y="1910843"/>
            <a:ext cx="4846303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38" name="yt_image_13038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3644921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40" name="yt_shape_13040"/>
          <p:cNvSpPr txBox="1"/>
          <p:nvPr/>
        </p:nvSpPr>
        <p:spPr>
          <a:xfrm>
            <a:off x="540000" y="4227086"/>
            <a:ext cx="499014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比例的基本性质与比例线段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41" name="yt_shape_13041"/>
              <p:cNvSpPr txBox="1"/>
              <p:nvPr/>
            </p:nvSpPr>
            <p:spPr>
              <a:xfrm>
                <a:off x="540000" y="4722291"/>
                <a:ext cx="6338530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金昌市中考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041" name="yt_shape_13041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22291"/>
                <a:ext cx="6338530" cy="642292"/>
              </a:xfrm>
              <a:prstGeom prst="rect">
                <a:avLst/>
              </a:prstGeom>
              <a:blipFill>
                <a:blip r:embed="rId5"/>
                <a:stretch>
                  <a:fillRect l="-2984" r="-202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43" name="yt_table_13043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94989296"/>
                  </p:ext>
                </p:extLst>
              </p:nvPr>
            </p:nvGraphicFramePr>
            <p:xfrm>
              <a:off x="540047" y="5415371"/>
              <a:ext cx="7133591" cy="6359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45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459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60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46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043" name="yt_table_13043" descr="{&quot;rangeId&quot;:2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94989296"/>
                  </p:ext>
                </p:extLst>
              </p:nvPr>
            </p:nvGraphicFramePr>
            <p:xfrm>
              <a:off x="540047" y="5148555"/>
              <a:ext cx="7133591" cy="6359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45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459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60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461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02446" r="-1556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56158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027743661" title="H_25.973701">
            <a:extLst>
              <a:ext uri="{FF2B5EF4-FFF2-40B4-BE49-F238E27FC236}">
                <a16:creationId xmlns:a16="http://schemas.microsoft.com/office/drawing/2014/main" id="{43909A59-2254-7AB8-BD19-D07188E7BBE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282212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832A53-0922-409D-E372-95FF11467E0D}"/>
              </a:ext>
            </a:extLst>
          </p:cNvPr>
          <p:cNvSpPr txBox="1"/>
          <p:nvPr/>
        </p:nvSpPr>
        <p:spPr>
          <a:xfrm>
            <a:off x="5896956" y="4675485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9" name="yt_shape_13089"/>
          <p:cNvSpPr txBox="1"/>
          <p:nvPr/>
        </p:nvSpPr>
        <p:spPr>
          <a:xfrm>
            <a:off x="540119" y="31546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28d2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673D93-2453-58F2-5F27-99C9F97C6FAC}"/>
              </a:ext>
            </a:extLst>
          </p:cNvPr>
          <p:cNvSpPr txBox="1"/>
          <p:nvPr/>
        </p:nvSpPr>
        <p:spPr>
          <a:xfrm>
            <a:off x="5598371" y="3583358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1" name="yt_shape_13091"/>
          <p:cNvSpPr txBox="1"/>
          <p:nvPr/>
        </p:nvSpPr>
        <p:spPr>
          <a:xfrm>
            <a:off x="540000" y="1631834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090" name="yt_image_13090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31834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093" name="yt_shape_13093"/>
              <p:cNvSpPr txBox="1"/>
              <p:nvPr/>
            </p:nvSpPr>
            <p:spPr>
              <a:xfrm>
                <a:off x="540120" y="2213999"/>
                <a:ext cx="11492915" cy="16659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杭州市中考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7f7c"/>
                  </a:rPr>
                  <a:t>分别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5ced0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𝑘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𝑘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结果用含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的代数式表示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093" name="yt_shape_13093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213999"/>
                <a:ext cx="11492915" cy="1665969"/>
              </a:xfrm>
              <a:prstGeom prst="rect">
                <a:avLst/>
              </a:prstGeom>
              <a:blipFill>
                <a:blip r:embed="rId3"/>
                <a:stretch>
                  <a:fillRect l="-1645" t="-2930" b="-54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95" name="yt_image_13095" title="H_118.3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14968" y="4083120"/>
            <a:ext cx="1162063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90A308A-A3A6-DE80-A44E-360BE9BA74FE}"/>
                  </a:ext>
                </a:extLst>
              </p:cNvPr>
              <p:cNvSpPr txBox="1"/>
              <p:nvPr/>
            </p:nvSpPr>
            <p:spPr>
              <a:xfrm>
                <a:off x="4906412" y="3118169"/>
                <a:ext cx="1087565" cy="7924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6, 'hasSerialNum': 1, 'mathAnswerShape': 1}">
                <a:extLst>
                  <a:ext uri="{FF2B5EF4-FFF2-40B4-BE49-F238E27FC236}">
                    <a16:creationId xmlns:a16="http://schemas.microsoft.com/office/drawing/2014/main" id="{690A308A-A3A6-DE80-A44E-360BE9BA74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6412" y="3118169"/>
                <a:ext cx="1087565" cy="79249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4786EB1-BF0A-91B2-1D9F-D1286033C408}"/>
              </a:ext>
            </a:extLst>
          </p:cNvPr>
          <p:cNvCxnSpPr/>
          <p:nvPr/>
        </p:nvCxnSpPr>
        <p:spPr>
          <a:xfrm>
            <a:off x="4643998" y="3882906"/>
            <a:ext cx="1259967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7" name="yt_shape_13097"/>
          <p:cNvSpPr txBox="1"/>
          <p:nvPr/>
        </p:nvSpPr>
        <p:spPr>
          <a:xfrm>
            <a:off x="540000" y="1568978"/>
            <a:ext cx="91563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下面是王倩同学的作业及自主探究笔记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请认真阅读并补充完整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098" name="yt_shape_13098"/>
          <p:cNvSpPr txBox="1"/>
          <p:nvPr/>
        </p:nvSpPr>
        <p:spPr>
          <a:xfrm>
            <a:off x="3460663" y="2088269"/>
            <a:ext cx="5089535" cy="111658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200" b="0" i="0" u="none" dirty="0">
                <a:solidFill>
                  <a:srgbClr val="1EE3CF"/>
                </a:solidFill>
                <a:effectLst/>
                <a:latin typeface="Times New Roman" pitchFamily="62"/>
                <a:ea typeface="Times New Roman" pitchFamily="62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</a:t>
            </a:r>
            <a:r>
              <a:rPr lang="en-US" altLang="zh-CN" sz="700" b="0" i="0" u="none" dirty="0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6150" b="0" i="0" u="none" dirty="0">
                <a:solidFill>
                  <a:srgbClr val="1EE3CF"/>
                </a:solidFill>
                <a:effectLst/>
                <a:latin typeface="Times New Roman" pitchFamily="62"/>
                <a:ea typeface="Times New Roman" pitchFamily="62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</a:t>
            </a:r>
            <a:r>
              <a:rPr lang="en-US" altLang="zh-CN" sz="1700" b="0" i="0" u="none" dirty="0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</p:txBody>
      </p:sp>
      <p:sp>
        <p:nvSpPr>
          <p:cNvPr id="13099" name="yt_shape_13099"/>
          <p:cNvSpPr txBox="1"/>
          <p:nvPr/>
        </p:nvSpPr>
        <p:spPr>
          <a:xfrm>
            <a:off x="3460663" y="3255645"/>
            <a:ext cx="5270674" cy="19540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050" b="0" i="0" u="none" dirty="0">
                <a:solidFill>
                  <a:srgbClr val="1EE3CF"/>
                </a:solidFill>
                <a:effectLst/>
                <a:latin typeface="Times New Roman" pitchFamily="60"/>
                <a:ea typeface="Times New Roman" pitchFamily="60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</a:t>
            </a:r>
            <a:r>
              <a:rPr lang="en-US" altLang="zh-CN" sz="300" b="0" i="0" u="none" dirty="0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10850" b="0" i="0" u="none" dirty="0">
                <a:solidFill>
                  <a:srgbClr val="1EE3CF"/>
                </a:solidFill>
                <a:effectLst/>
                <a:latin typeface="Times New Roman" pitchFamily="108"/>
                <a:ea typeface="Times New Roman" pitchFamily="108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800" b="0" i="0" u="none" dirty="0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</a:p>
        </p:txBody>
      </p:sp>
      <p:pic>
        <p:nvPicPr>
          <p:cNvPr id="3" name="yt_shape_1714027744399">
            <a:extLst>
              <a:ext uri="{FF2B5EF4-FFF2-40B4-BE49-F238E27FC236}">
                <a16:creationId xmlns:a16="http://schemas.microsoft.com/office/drawing/2014/main" id="{525F9213-DF37-5DA7-B0CD-E724AB13DB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663" y="2153249"/>
            <a:ext cx="1590867" cy="975829"/>
          </a:xfrm>
          <a:prstGeom prst="rect">
            <a:avLst/>
          </a:prstGeom>
        </p:spPr>
      </p:pic>
      <p:pic>
        <p:nvPicPr>
          <p:cNvPr id="5" name="yt_shape_1714027744430">
            <a:extLst>
              <a:ext uri="{FF2B5EF4-FFF2-40B4-BE49-F238E27FC236}">
                <a16:creationId xmlns:a16="http://schemas.microsoft.com/office/drawing/2014/main" id="{499F0FB5-2490-2CC1-94F9-5EAF1F5B55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538" y="2156314"/>
            <a:ext cx="1621027" cy="969700"/>
          </a:xfrm>
          <a:prstGeom prst="rect">
            <a:avLst/>
          </a:prstGeom>
        </p:spPr>
      </p:pic>
      <p:pic>
        <p:nvPicPr>
          <p:cNvPr id="7" name="yt_shape_1714027744527">
            <a:extLst>
              <a:ext uri="{FF2B5EF4-FFF2-40B4-BE49-F238E27FC236}">
                <a16:creationId xmlns:a16="http://schemas.microsoft.com/office/drawing/2014/main" id="{29BEBEDD-DBF5-CDD0-5BC9-8128FD1B20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663" y="3739609"/>
            <a:ext cx="1725802" cy="967235"/>
          </a:xfrm>
          <a:prstGeom prst="rect">
            <a:avLst/>
          </a:prstGeom>
        </p:spPr>
      </p:pic>
      <p:pic>
        <p:nvPicPr>
          <p:cNvPr id="9" name="yt_shape_1714027744558">
            <a:extLst>
              <a:ext uri="{FF2B5EF4-FFF2-40B4-BE49-F238E27FC236}">
                <a16:creationId xmlns:a16="http://schemas.microsoft.com/office/drawing/2014/main" id="{AD24EDD1-B23D-B6A9-A393-67AD2CF909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476" y="3384822"/>
            <a:ext cx="1665479" cy="167680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1" name="yt_shape_13101"/>
          <p:cNvSpPr txBox="1"/>
          <p:nvPr/>
        </p:nvSpPr>
        <p:spPr>
          <a:xfrm>
            <a:off x="540000" y="2563738"/>
            <a:ext cx="307776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解：相等，理由如下：</a:t>
            </a:r>
          </a:p>
        </p:txBody>
      </p:sp>
      <p:sp>
        <p:nvSpPr>
          <p:cNvPr id="13102" name="yt_shape_13102"/>
          <p:cNvSpPr txBox="1"/>
          <p:nvPr/>
        </p:nvSpPr>
        <p:spPr>
          <a:xfrm>
            <a:off x="540000" y="3049902"/>
            <a:ext cx="3799117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之间的距离为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03" name="yt_shape_13103"/>
              <p:cNvSpPr txBox="1"/>
              <p:nvPr/>
            </p:nvSpPr>
            <p:spPr>
              <a:xfrm>
                <a:off x="540000" y="3536066"/>
                <a:ext cx="477694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103" name="yt_shape_13103" descr="{&quot;rangeId&quot;:2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36066"/>
                <a:ext cx="4776949" cy="638893"/>
              </a:xfrm>
              <a:prstGeom prst="rect">
                <a:avLst/>
              </a:prstGeom>
              <a:blipFill>
                <a:blip r:embed="rId2"/>
                <a:stretch>
                  <a:fillRect l="-2937" r="-293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05" name="yt_shape_13105"/>
          <p:cNvSpPr txBox="1"/>
          <p:nvPr/>
        </p:nvSpPr>
        <p:spPr>
          <a:xfrm>
            <a:off x="540000" y="4225747"/>
            <a:ext cx="24814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3100" name="yt_shape_13100"/>
          <p:cNvSpPr txBox="1"/>
          <p:nvPr/>
        </p:nvSpPr>
        <p:spPr>
          <a:xfrm>
            <a:off x="540000" y="2055195"/>
            <a:ext cx="98616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【作业】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的面积相等吗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2" name="yt_shape_13098">
            <a:extLst>
              <a:ext uri="{FF2B5EF4-FFF2-40B4-BE49-F238E27FC236}">
                <a16:creationId xmlns:a16="http://schemas.microsoft.com/office/drawing/2014/main" id="{F1492D75-39C3-0147-F2BB-BF12C058F6CA}"/>
              </a:ext>
            </a:extLst>
          </p:cNvPr>
          <p:cNvSpPr txBox="1"/>
          <p:nvPr/>
        </p:nvSpPr>
        <p:spPr>
          <a:xfrm>
            <a:off x="4943872" y="3399656"/>
            <a:ext cx="5089535" cy="111658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200" b="0" i="0" u="none" dirty="0">
                <a:solidFill>
                  <a:srgbClr val="1EE3CF"/>
                </a:solidFill>
                <a:effectLst/>
                <a:latin typeface="Times New Roman" pitchFamily="62"/>
                <a:ea typeface="Times New Roman" pitchFamily="62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</a:t>
            </a:r>
            <a:r>
              <a:rPr lang="en-US" altLang="zh-CN" sz="700" b="0" i="0" u="none" dirty="0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</p:txBody>
      </p:sp>
      <p:pic>
        <p:nvPicPr>
          <p:cNvPr id="4" name="yt_shape_1714027744399">
            <a:extLst>
              <a:ext uri="{FF2B5EF4-FFF2-40B4-BE49-F238E27FC236}">
                <a16:creationId xmlns:a16="http://schemas.microsoft.com/office/drawing/2014/main" id="{B556AB20-ED48-F9C0-2D47-B2EF659DE4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2" y="2852936"/>
            <a:ext cx="1590867" cy="97582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6" name="yt_shape_13106"/>
          <p:cNvSpPr txBox="1"/>
          <p:nvPr/>
        </p:nvSpPr>
        <p:spPr>
          <a:xfrm>
            <a:off x="540000" y="2627382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【探究】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07" name="yt_shape_13107"/>
              <p:cNvSpPr txBox="1"/>
              <p:nvPr/>
            </p:nvSpPr>
            <p:spPr>
              <a:xfrm>
                <a:off x="540119" y="3113546"/>
                <a:ext cx="11492915" cy="14770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的距离分别为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02a87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h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h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S</a:t>
                </a:r>
                <a:r>
                  <a:rPr lang="zh-CN" altLang="zh-CN" sz="16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△</a:t>
                </a:r>
                <a:r>
                  <a:rPr lang="en-US" altLang="zh-CN" sz="10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16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ABC</a:t>
                </a:r>
                <a:r>
                  <a:rPr lang="en-US" altLang="zh-CN" sz="10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BC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h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  <a:sym typeface="IsAddLine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S</a:t>
                </a:r>
                <a:r>
                  <a:rPr lang="zh-CN" altLang="zh-CN" sz="16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△</a:t>
                </a:r>
                <a:r>
                  <a:rPr lang="en-US" altLang="zh-CN" sz="10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16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DBC</a:t>
                </a:r>
                <a:r>
                  <a:rPr lang="en-US" altLang="zh-CN" sz="10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BC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·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h'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  <a:sym typeface="IsAddLine"/>
                  </a:rPr>
                  <a:t>，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宋体" panose="02040503050406030204" pitchFamily="48" charset="0"/>
                                <a:ea typeface="宋体" panose="02040503050406030204" pitchFamily="48" charset="0"/>
                                <a:sym typeface="IsAddLine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𝐴𝐵𝐶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宋体" panose="02040503050406030204" pitchFamily="48" charset="0"/>
                                <a:ea typeface="宋体" panose="02040503050406030204" pitchFamily="48" charset="0"/>
                                <a:sym typeface="IsAddLine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𝐷𝐵𝐶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h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h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  <a:sym typeface="IsAddLine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07" name="yt_shape_13107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13546"/>
                <a:ext cx="11492915" cy="1477071"/>
              </a:xfrm>
              <a:prstGeom prst="rect">
                <a:avLst/>
              </a:prstGeom>
              <a:blipFill>
                <a:blip r:embed="rId2"/>
                <a:stretch>
                  <a:fillRect l="-1645" t="-3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F701D87-C4E6-77DC-5203-648AFFEB59A7}"/>
                  </a:ext>
                </a:extLst>
              </p:cNvPr>
              <p:cNvSpPr txBox="1"/>
              <p:nvPr/>
            </p:nvSpPr>
            <p:spPr>
              <a:xfrm>
                <a:off x="3240616" y="3493016"/>
                <a:ext cx="7566406" cy="10809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DBC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h'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𝐷𝐵𝐶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h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h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mathAnswerShape': 1}">
                <a:extLst>
                  <a:ext uri="{FF2B5EF4-FFF2-40B4-BE49-F238E27FC236}">
                    <a16:creationId xmlns:a16="http://schemas.microsoft.com/office/drawing/2014/main" id="{4F701D87-C4E6-77DC-5203-648AFFEB59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0616" y="3493016"/>
                <a:ext cx="7566406" cy="1080910"/>
              </a:xfrm>
              <a:prstGeom prst="rect">
                <a:avLst/>
              </a:prstGeom>
              <a:blipFill>
                <a:blip r:embed="rId3"/>
                <a:stretch>
                  <a:fillRect l="-1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58FE19F-72F5-D377-65E6-B5B68026DB04}"/>
              </a:ext>
            </a:extLst>
          </p:cNvPr>
          <p:cNvCxnSpPr/>
          <p:nvPr/>
        </p:nvCxnSpPr>
        <p:spPr>
          <a:xfrm>
            <a:off x="3025827" y="4595382"/>
            <a:ext cx="769118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yt_shape_13098">
            <a:extLst>
              <a:ext uri="{FF2B5EF4-FFF2-40B4-BE49-F238E27FC236}">
                <a16:creationId xmlns:a16="http://schemas.microsoft.com/office/drawing/2014/main" id="{EB51D5FB-F91C-99FC-50FC-57AA4E582730}"/>
              </a:ext>
            </a:extLst>
          </p:cNvPr>
          <p:cNvSpPr txBox="1"/>
          <p:nvPr/>
        </p:nvSpPr>
        <p:spPr>
          <a:xfrm>
            <a:off x="3950107" y="5381493"/>
            <a:ext cx="5089535" cy="111658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6150" b="0" i="0" u="none" dirty="0">
                <a:solidFill>
                  <a:srgbClr val="1EE3CF"/>
                </a:solidFill>
                <a:effectLst/>
                <a:latin typeface="Times New Roman" pitchFamily="62"/>
                <a:ea typeface="Times New Roman" pitchFamily="62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</a:t>
            </a:r>
            <a:r>
              <a:rPr lang="en-US" altLang="zh-CN" sz="1700" b="0" i="0" u="none" dirty="0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</p:txBody>
      </p:sp>
      <p:pic>
        <p:nvPicPr>
          <p:cNvPr id="7" name="yt_shape_1714027744430">
            <a:extLst>
              <a:ext uri="{FF2B5EF4-FFF2-40B4-BE49-F238E27FC236}">
                <a16:creationId xmlns:a16="http://schemas.microsoft.com/office/drawing/2014/main" id="{C6C97368-789A-0939-A659-82A0E385AF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486" y="4970087"/>
            <a:ext cx="1621027" cy="9697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09" name="yt_shape_13109"/>
              <p:cNvSpPr txBox="1"/>
              <p:nvPr/>
            </p:nvSpPr>
            <p:spPr>
              <a:xfrm>
                <a:off x="551384" y="830270"/>
                <a:ext cx="11111999" cy="1639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并延长交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6227d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𝐷𝑀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109" name="yt_shape_131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830270"/>
                <a:ext cx="11111999" cy="1639295"/>
              </a:xfrm>
              <a:prstGeom prst="rect">
                <a:avLst/>
              </a:prstGeom>
              <a:blipFill>
                <a:blip r:embed="rId2"/>
                <a:stretch>
                  <a:fillRect l="-1646" b="-5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11" name="yt_shape_13111"/>
          <p:cNvSpPr txBox="1"/>
          <p:nvPr/>
        </p:nvSpPr>
        <p:spPr>
          <a:xfrm>
            <a:off x="551384" y="252035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a52f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</p:txBody>
      </p:sp>
      <p:sp>
        <p:nvSpPr>
          <p:cNvPr id="13112" name="yt_shape_13112"/>
          <p:cNvSpPr txBox="1"/>
          <p:nvPr/>
        </p:nvSpPr>
        <p:spPr>
          <a:xfrm>
            <a:off x="551265" y="3479788"/>
            <a:ext cx="51616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113" name="yt_shape_13113"/>
              <p:cNvSpPr txBox="1"/>
              <p:nvPr/>
            </p:nvSpPr>
            <p:spPr>
              <a:xfrm>
                <a:off x="551265" y="3959091"/>
                <a:ext cx="1556836" cy="6423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𝐷𝑀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113" name="yt_shape_131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3959091"/>
                <a:ext cx="1556836" cy="642355"/>
              </a:xfrm>
              <a:prstGeom prst="rect">
                <a:avLst/>
              </a:prstGeom>
              <a:blipFill>
                <a:blip r:embed="rId3"/>
                <a:stretch>
                  <a:fillRect l="-11719" r="-1093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115" name="yt_shape_13115"/>
              <p:cNvSpPr txBox="1"/>
              <p:nvPr/>
            </p:nvSpPr>
            <p:spPr>
              <a:xfrm>
                <a:off x="551265" y="4652234"/>
                <a:ext cx="5507277" cy="9969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由【探究】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3115" name="yt_shape_131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4652234"/>
                <a:ext cx="5507277" cy="996940"/>
              </a:xfrm>
              <a:prstGeom prst="rect">
                <a:avLst/>
              </a:prstGeom>
              <a:blipFill>
                <a:blip r:embed="rId4"/>
                <a:stretch>
                  <a:fillRect l="-3319" r="-2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CA49021-2065-7969-C9FC-9793D730E1D9}"/>
              </a:ext>
            </a:extLst>
          </p:cNvPr>
          <p:cNvSpPr txBox="1"/>
          <p:nvPr/>
        </p:nvSpPr>
        <p:spPr>
          <a:xfrm>
            <a:off x="4131554" y="3432982"/>
            <a:ext cx="15453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DFM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6001D79-4D06-9235-2D63-B47D28EDE6E5}"/>
                  </a:ext>
                </a:extLst>
              </p:cNvPr>
              <p:cNvSpPr txBox="1"/>
              <p:nvPr/>
            </p:nvSpPr>
            <p:spPr>
              <a:xfrm>
                <a:off x="4951974" y="4605428"/>
                <a:ext cx="838581" cy="10809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6001D79-4D06-9235-2D63-B47D28EDE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1974" y="4605428"/>
                <a:ext cx="838581" cy="10809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1F0F644-4B1E-3974-B018-6956FC6A8CFF}"/>
              </a:ext>
            </a:extLst>
          </p:cNvPr>
          <p:cNvCxnSpPr/>
          <p:nvPr/>
        </p:nvCxnSpPr>
        <p:spPr>
          <a:xfrm>
            <a:off x="4689560" y="5658582"/>
            <a:ext cx="101098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3117" name="yt_shape_13117"/>
              <p:cNvSpPr txBox="1"/>
              <p:nvPr/>
            </p:nvSpPr>
            <p:spPr>
              <a:xfrm>
                <a:off x="551265" y="5428565"/>
                <a:ext cx="2098651" cy="9969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𝐷𝑀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117" name="yt_shape_131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5428565"/>
                <a:ext cx="2098651" cy="996940"/>
              </a:xfrm>
              <a:prstGeom prst="rect">
                <a:avLst/>
              </a:prstGeom>
              <a:blipFill>
                <a:blip r:embed="rId6"/>
                <a:stretch>
                  <a:fillRect l="-8696" r="-78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3099">
            <a:extLst>
              <a:ext uri="{FF2B5EF4-FFF2-40B4-BE49-F238E27FC236}">
                <a16:creationId xmlns:a16="http://schemas.microsoft.com/office/drawing/2014/main" id="{6A5B1002-FA8B-EB8E-E0F7-80A098B2A13D}"/>
              </a:ext>
            </a:extLst>
          </p:cNvPr>
          <p:cNvSpPr txBox="1"/>
          <p:nvPr/>
        </p:nvSpPr>
        <p:spPr>
          <a:xfrm>
            <a:off x="6803764" y="4493396"/>
            <a:ext cx="2098651" cy="19540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050" b="0" i="0" u="none" dirty="0">
                <a:solidFill>
                  <a:srgbClr val="1EE3CF"/>
                </a:solidFill>
                <a:effectLst/>
                <a:latin typeface="Times New Roman" pitchFamily="60"/>
                <a:ea typeface="Times New Roman" pitchFamily="60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</a:t>
            </a:r>
            <a:r>
              <a:rPr lang="en-US" altLang="zh-CN" sz="300" b="0" i="0" u="none" dirty="0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</p:txBody>
      </p:sp>
      <p:pic>
        <p:nvPicPr>
          <p:cNvPr id="9" name="yt_shape_1714027744527">
            <a:extLst>
              <a:ext uri="{FF2B5EF4-FFF2-40B4-BE49-F238E27FC236}">
                <a16:creationId xmlns:a16="http://schemas.microsoft.com/office/drawing/2014/main" id="{917BA027-C649-2711-B090-D14E97FC91E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834" y="3841936"/>
            <a:ext cx="1725802" cy="967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19" name="yt_shape_13119"/>
              <p:cNvSpPr txBox="1"/>
              <p:nvPr/>
            </p:nvSpPr>
            <p:spPr>
              <a:xfrm>
                <a:off x="349542" y="2492896"/>
                <a:ext cx="11492915" cy="14770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下方时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163fb"/>
                  </a:rPr>
                  <a:t>所对应的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刻度值分别为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119" name="yt_shape_131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542" y="2492896"/>
                <a:ext cx="11492915" cy="1477071"/>
              </a:xfrm>
              <a:prstGeom prst="rect">
                <a:avLst/>
              </a:prstGeom>
              <a:blipFill>
                <a:blip r:embed="rId2"/>
                <a:stretch>
                  <a:fillRect l="-1591" t="-3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8EA2F9C-8FA1-E028-0442-E2FB7E9819AC}"/>
                  </a:ext>
                </a:extLst>
              </p:cNvPr>
              <p:cNvSpPr txBox="1"/>
              <p:nvPr/>
            </p:nvSpPr>
            <p:spPr>
              <a:xfrm>
                <a:off x="6198051" y="2921578"/>
                <a:ext cx="661099" cy="10809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8EA2F9C-8FA1-E028-0442-E2FB7E9819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8051" y="2921578"/>
                <a:ext cx="661099" cy="10809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A8C4C79-8AB3-474F-1333-17F195088682}"/>
              </a:ext>
            </a:extLst>
          </p:cNvPr>
          <p:cNvCxnSpPr/>
          <p:nvPr/>
        </p:nvCxnSpPr>
        <p:spPr>
          <a:xfrm>
            <a:off x="5935637" y="3974732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yt_shape_13099">
            <a:extLst>
              <a:ext uri="{FF2B5EF4-FFF2-40B4-BE49-F238E27FC236}">
                <a16:creationId xmlns:a16="http://schemas.microsoft.com/office/drawing/2014/main" id="{3C8BA916-1DA1-8EB6-5435-6F7363AF4B89}"/>
              </a:ext>
            </a:extLst>
          </p:cNvPr>
          <p:cNvSpPr txBox="1"/>
          <p:nvPr/>
        </p:nvSpPr>
        <p:spPr>
          <a:xfrm>
            <a:off x="3863751" y="4611224"/>
            <a:ext cx="3910037" cy="19540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10850" b="0" i="0" u="none" dirty="0">
                <a:solidFill>
                  <a:srgbClr val="1EE3CF"/>
                </a:solidFill>
                <a:effectLst/>
                <a:latin typeface="Times New Roman" pitchFamily="108"/>
                <a:ea typeface="Times New Roman" pitchFamily="108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800" b="0" i="0" u="none" dirty="0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</a:p>
        </p:txBody>
      </p:sp>
      <p:pic>
        <p:nvPicPr>
          <p:cNvPr id="9" name="yt_shape_1714027744558">
            <a:extLst>
              <a:ext uri="{FF2B5EF4-FFF2-40B4-BE49-F238E27FC236}">
                <a16:creationId xmlns:a16="http://schemas.microsoft.com/office/drawing/2014/main" id="{C06DD488-2352-252B-E1C6-38DB3126FD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860" y="4149080"/>
            <a:ext cx="1665479" cy="16768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4" name="yt_shape_13044"/>
          <p:cNvSpPr txBox="1"/>
          <p:nvPr/>
        </p:nvSpPr>
        <p:spPr>
          <a:xfrm>
            <a:off x="540119" y="220724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丽水市中考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小慧同学在学习了九年级上册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3.1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比例线段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节课后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d586"/>
              </a:rPr>
              <a:t>发现学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习内容是一个逐步特殊化的过程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请在横线上填写适当的数值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5790"/>
              </a:rPr>
              <a:t>感受这种特殊化的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学习过程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045" name="yt_image_13045" title="H_95.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7349" y="3861048"/>
            <a:ext cx="4977302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4D0E5D9-C942-CDF7-1C15-E40429047C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4005064"/>
            <a:ext cx="432049" cy="33752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7" name="yt_shape_13047"/>
          <p:cNvSpPr txBox="1"/>
          <p:nvPr/>
        </p:nvSpPr>
        <p:spPr>
          <a:xfrm>
            <a:off x="540000" y="948346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 dirty="0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 dirty="0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相似三角形的判定和性质</a:t>
            </a:r>
          </a:p>
        </p:txBody>
      </p:sp>
      <p:sp>
        <p:nvSpPr>
          <p:cNvPr id="13048" name="yt_shape_13048"/>
          <p:cNvSpPr txBox="1"/>
          <p:nvPr/>
        </p:nvSpPr>
        <p:spPr>
          <a:xfrm>
            <a:off x="540119" y="14435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两个相似三角形周长的比为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5ad89"/>
              </a:rPr>
              <a:t>则这两个三角形对应边的比是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49" name="yt_table_1304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957057"/>
              </p:ext>
            </p:extLst>
          </p:nvPr>
        </p:nvGraphicFramePr>
        <p:xfrm>
          <a:off x="540047" y="2402986"/>
          <a:ext cx="4218306" cy="950976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462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4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2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3051" name="yt_shape_13051"/>
              <p:cNvSpPr txBox="1"/>
              <p:nvPr/>
            </p:nvSpPr>
            <p:spPr>
              <a:xfrm>
                <a:off x="540119" y="3404540"/>
                <a:ext cx="11492915" cy="29843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常德市中考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52b6"/>
                  </a:rPr>
                  <a:t>上一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绕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点顺时针旋转到图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76d5"/>
                  </a:rPr>
                  <a:t>的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位置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7250" b="0" i="0" u="none" dirty="0">
                    <a:solidFill>
                      <a:srgbClr val="1EE3CF"/>
                    </a:solidFill>
                    <a:effectLst/>
                    <a:latin typeface="Times New Roman" pitchFamily="72"/>
                    <a:ea typeface="Times New Roman" pitchFamily="72"/>
                    <a:sym typeface="Finished"/>
                  </a:rPr>
                  <a:t> </a:t>
                </a:r>
                <a:r>
                  <a:rPr lang="en-US" altLang="zh-CN" sz="2400" b="0" i="0" u="none" dirty="0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</a:t>
                </a:r>
                <a:r>
                  <a:rPr lang="en-US" altLang="zh-CN" sz="100" b="0" i="0" u="none" dirty="0">
                    <a:solidFill>
                      <a:srgbClr val="1EE3CF"/>
                    </a:solidFill>
                    <a:effectLst/>
                    <a:latin typeface="Times New Roman" pitchFamily="1"/>
                    <a:ea typeface="宋体" pitchFamily="1"/>
                    <a:sym typeface=""/>
                  </a:rPr>
                  <a:t>                                                                                                                    </a:t>
                </a:r>
                <a:r>
                  <a:rPr lang="en-US" altLang="zh-CN" sz="2400" b="0" i="0" u="none" dirty="0">
                    <a:solidFill>
                      <a:srgbClr val="1EE3CF"/>
                    </a:solidFill>
                    <a:effectLst/>
                    <a:latin typeface="Times New Roman" pitchFamily="1"/>
                    <a:ea typeface="宋体" pitchFamily="1"/>
                    <a:sym typeface=""/>
                  </a:rPr>
                  <a:t>                              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　</a:t>
                </a:r>
                <a:r>
                  <a:rPr lang="en-US" altLang="zh-CN" sz="7450" b="0" i="0" u="none" dirty="0">
                    <a:solidFill>
                      <a:srgbClr val="1EE3CF"/>
                    </a:solidFill>
                    <a:effectLst/>
                    <a:latin typeface="Times New Roman" pitchFamily="74"/>
                    <a:ea typeface="Times New Roman" pitchFamily="74"/>
                    <a:sym typeface="Finished"/>
                  </a:rPr>
                  <a:t> </a:t>
                </a:r>
                <a:r>
                  <a:rPr lang="en-US" altLang="zh-CN" sz="2400" b="0" i="0" u="none" dirty="0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 </a:t>
                </a:r>
                <a:r>
                  <a:rPr lang="en-US" altLang="zh-CN" sz="1100" b="0" i="0" u="none" dirty="0">
                    <a:solidFill>
                      <a:srgbClr val="1EE3CF"/>
                    </a:solidFill>
                    <a:effectLst/>
                    <a:latin typeface="Times New Roman" pitchFamily="11"/>
                    <a:ea typeface="宋体" pitchFamily="11"/>
                    <a:sym typeface="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</p:txBody>
          </p:sp>
        </mc:Choice>
        <mc:Fallback>
          <p:sp>
            <p:nvSpPr>
              <p:cNvPr id="13051" name="yt_shape_130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04540"/>
                <a:ext cx="11492915" cy="2984343"/>
              </a:xfrm>
              <a:prstGeom prst="rect">
                <a:avLst/>
              </a:prstGeom>
              <a:blipFill>
                <a:blip r:embed="rId2"/>
                <a:stretch>
                  <a:fillRect l="-1645" t="-1633" b="-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743733" title="H_25.973701">
            <a:extLst>
              <a:ext uri="{FF2B5EF4-FFF2-40B4-BE49-F238E27FC236}">
                <a16:creationId xmlns:a16="http://schemas.microsoft.com/office/drawing/2014/main" id="{903D98B1-BC97-708D-0C42-4A7BE47EE3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03473"/>
            <a:ext cx="979677" cy="329866"/>
          </a:xfrm>
          <a:prstGeom prst="rect">
            <a:avLst/>
          </a:prstGeom>
        </p:spPr>
      </p:pic>
      <p:pic>
        <p:nvPicPr>
          <p:cNvPr id="5" name="yt_shape_1714027743828" title="H_86.09417">
            <a:extLst>
              <a:ext uri="{FF2B5EF4-FFF2-40B4-BE49-F238E27FC236}">
                <a16:creationId xmlns:a16="http://schemas.microsoft.com/office/drawing/2014/main" id="{5BA2C2C2-B382-8FDA-E780-F75E66C767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954" y="5211989"/>
            <a:ext cx="676363" cy="644219"/>
          </a:xfrm>
          <a:prstGeom prst="rect">
            <a:avLst/>
          </a:prstGeom>
        </p:spPr>
      </p:pic>
      <p:pic>
        <p:nvPicPr>
          <p:cNvPr id="7" name="yt_shape_1714027743860" title="H_90.98693">
            <a:extLst>
              <a:ext uri="{FF2B5EF4-FFF2-40B4-BE49-F238E27FC236}">
                <a16:creationId xmlns:a16="http://schemas.microsoft.com/office/drawing/2014/main" id="{7835CEBB-BC7B-1EBF-1063-6C18EF05176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317" y="5206448"/>
            <a:ext cx="833501" cy="68083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410921A-83E4-A518-DC04-E1FBE96CA378}"/>
              </a:ext>
            </a:extLst>
          </p:cNvPr>
          <p:cNvSpPr txBox="1"/>
          <p:nvPr/>
        </p:nvSpPr>
        <p:spPr>
          <a:xfrm>
            <a:off x="1059708" y="18722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C9D517E-D33D-306F-BE8F-48DEC3EFA5F0}"/>
                  </a:ext>
                </a:extLst>
              </p:cNvPr>
              <p:cNvSpPr txBox="1"/>
              <p:nvPr/>
            </p:nvSpPr>
            <p:spPr>
              <a:xfrm>
                <a:off x="4108343" y="4308710"/>
                <a:ext cx="661099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6, 'hasSerialNum': 1, 'mathAnswerShape': 1}">
                <a:extLst>
                  <a:ext uri="{FF2B5EF4-FFF2-40B4-BE49-F238E27FC236}">
                    <a16:creationId xmlns:a16="http://schemas.microsoft.com/office/drawing/2014/main" id="{CC9D517E-D33D-306F-BE8F-48DEC3EFA5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8343" y="4308710"/>
                <a:ext cx="661099" cy="76937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D45A834-0381-34BD-5330-AAE22709F309}"/>
              </a:ext>
            </a:extLst>
          </p:cNvPr>
          <p:cNvCxnSpPr/>
          <p:nvPr/>
        </p:nvCxnSpPr>
        <p:spPr>
          <a:xfrm>
            <a:off x="3904557" y="5078089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54" name="yt_shape_13054"/>
              <p:cNvSpPr txBox="1"/>
              <p:nvPr/>
            </p:nvSpPr>
            <p:spPr>
              <a:xfrm>
                <a:off x="540119" y="1080433"/>
                <a:ext cx="11492915" cy="41987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分别在边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射线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f21f"/>
                  </a:rPr>
                  <a:t>分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别交线段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54" name="yt_shape_13054" descr="{&quot;rangeId&quot;:2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80433"/>
                <a:ext cx="11492915" cy="4198778"/>
              </a:xfrm>
              <a:prstGeom prst="rect">
                <a:avLst/>
              </a:prstGeom>
              <a:blipFill>
                <a:blip r:embed="rId2"/>
                <a:stretch>
                  <a:fillRect l="-1645" t="-1161" b="-36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59" name="yt_image_13059" title="H_111.4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35989" y="2888324"/>
            <a:ext cx="2016010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4EA748-E7EC-5AC4-2243-D9AAFD516197}"/>
              </a:ext>
            </a:extLst>
          </p:cNvPr>
          <p:cNvSpPr txBox="1"/>
          <p:nvPr/>
        </p:nvSpPr>
        <p:spPr>
          <a:xfrm>
            <a:off x="450108" y="2662783"/>
            <a:ext cx="434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A5D2EE-0EF2-F3BE-61F4-39C15EEAD873}"/>
              </a:ext>
            </a:extLst>
          </p:cNvPr>
          <p:cNvSpPr txBox="1"/>
          <p:nvPr/>
        </p:nvSpPr>
        <p:spPr>
          <a:xfrm>
            <a:off x="450108" y="3138271"/>
            <a:ext cx="2756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AA11E8-4964-43EC-642B-191E050C771D}"/>
              </a:ext>
            </a:extLst>
          </p:cNvPr>
          <p:cNvSpPr txBox="1"/>
          <p:nvPr/>
        </p:nvSpPr>
        <p:spPr>
          <a:xfrm>
            <a:off x="450108" y="3613759"/>
            <a:ext cx="2689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E874045-045B-52C7-670E-88432D534C68}"/>
                  </a:ext>
                </a:extLst>
              </p:cNvPr>
              <p:cNvSpPr txBox="1"/>
              <p:nvPr/>
            </p:nvSpPr>
            <p:spPr>
              <a:xfrm>
                <a:off x="450108" y="4089247"/>
                <a:ext cx="2207642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7, 'hasSerialNum': 1}">
                <a:extLst>
                  <a:ext uri="{FF2B5EF4-FFF2-40B4-BE49-F238E27FC236}">
                    <a16:creationId xmlns:a16="http://schemas.microsoft.com/office/drawing/2014/main" id="{9E874045-045B-52C7-670E-88432D534C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89247"/>
                <a:ext cx="2207642" cy="771792"/>
              </a:xfrm>
              <a:prstGeom prst="rect">
                <a:avLst/>
              </a:prstGeom>
              <a:blipFill>
                <a:blip r:embed="rId5"/>
                <a:stretch>
                  <a:fillRect l="-4420" r="-4144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58DAC55-DCD1-B10C-B772-0DA9F760F09F}"/>
              </a:ext>
            </a:extLst>
          </p:cNvPr>
          <p:cNvSpPr txBox="1"/>
          <p:nvPr/>
        </p:nvSpPr>
        <p:spPr>
          <a:xfrm>
            <a:off x="450108" y="4767427"/>
            <a:ext cx="2943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063"/>
              <p:cNvSpPr txBox="1"/>
              <p:nvPr/>
            </p:nvSpPr>
            <p:spPr>
              <a:xfrm>
                <a:off x="540000" y="2901482"/>
                <a:ext cx="4329711" cy="24950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063" descr="{&quot;rangeId&quot;: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01482"/>
                <a:ext cx="4329711" cy="2495042"/>
              </a:xfrm>
              <a:prstGeom prst="rect">
                <a:avLst/>
              </a:prstGeom>
              <a:blipFill>
                <a:blip r:embed="rId2"/>
                <a:stretch>
                  <a:fillRect l="-4366" t="-2200" r="-3239" b="-3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65" name="yt_image_13065" title="H_111.4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35989" y="2901482"/>
            <a:ext cx="2016010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11F922D-9D58-F304-7909-57304B38DBD3}"/>
              </a:ext>
            </a:extLst>
          </p:cNvPr>
          <p:cNvSpPr txBox="1"/>
          <p:nvPr/>
        </p:nvSpPr>
        <p:spPr>
          <a:xfrm>
            <a:off x="449989" y="2854676"/>
            <a:ext cx="4467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7654CA5-AF5E-B924-1F50-65FEBB266DF1}"/>
                  </a:ext>
                </a:extLst>
              </p:cNvPr>
              <p:cNvSpPr txBox="1"/>
              <p:nvPr/>
            </p:nvSpPr>
            <p:spPr>
              <a:xfrm>
                <a:off x="526189" y="3330164"/>
                <a:ext cx="1900238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}">
                <a:extLst>
                  <a:ext uri="{FF2B5EF4-FFF2-40B4-BE49-F238E27FC236}">
                    <a16:creationId xmlns:a16="http://schemas.microsoft.com/office/drawing/2014/main" id="{F7654CA5-AF5E-B924-1F50-65FEBB266D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189" y="3330164"/>
                <a:ext cx="1900238" cy="771792"/>
              </a:xfrm>
              <a:prstGeom prst="rect">
                <a:avLst/>
              </a:prstGeom>
              <a:blipFill>
                <a:blip r:embed="rId4"/>
                <a:stretch>
                  <a:fillRect l="-4808" r="-5128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50E49AF-FE33-6C1C-17CF-28035E9B2B39}"/>
                  </a:ext>
                </a:extLst>
              </p:cNvPr>
              <p:cNvSpPr txBox="1"/>
              <p:nvPr/>
            </p:nvSpPr>
            <p:spPr>
              <a:xfrm>
                <a:off x="449989" y="4008344"/>
                <a:ext cx="3567113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7}">
                <a:extLst>
                  <a:ext uri="{FF2B5EF4-FFF2-40B4-BE49-F238E27FC236}">
                    <a16:creationId xmlns:a16="http://schemas.microsoft.com/office/drawing/2014/main" id="{B50E49AF-FE33-6C1C-17CF-28035E9B2B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08344"/>
                <a:ext cx="3567113" cy="771792"/>
              </a:xfrm>
              <a:prstGeom prst="rect">
                <a:avLst/>
              </a:prstGeom>
              <a:blipFill>
                <a:blip r:embed="rId5"/>
                <a:stretch>
                  <a:fillRect l="-2735" r="-2564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DBD3C16-487A-C2FC-D6D4-FB03F078D1BC}"/>
                  </a:ext>
                </a:extLst>
              </p:cNvPr>
              <p:cNvSpPr txBox="1"/>
              <p:nvPr/>
            </p:nvSpPr>
            <p:spPr>
              <a:xfrm>
                <a:off x="449989" y="4686524"/>
                <a:ext cx="1409066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7}">
                <a:extLst>
                  <a:ext uri="{FF2B5EF4-FFF2-40B4-BE49-F238E27FC236}">
                    <a16:creationId xmlns:a16="http://schemas.microsoft.com/office/drawing/2014/main" id="{ADBD3C16-487A-C2FC-D6D4-FB03F078D1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86524"/>
                <a:ext cx="1409066" cy="732676"/>
              </a:xfrm>
              <a:prstGeom prst="rect">
                <a:avLst/>
              </a:prstGeom>
              <a:blipFill>
                <a:blip r:embed="rId6"/>
                <a:stretch>
                  <a:fillRect l="-6926" r="-692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061" name="yt_shape_13061"/>
              <p:cNvSpPr txBox="1"/>
              <p:nvPr/>
            </p:nvSpPr>
            <p:spPr>
              <a:xfrm>
                <a:off x="449989" y="2100291"/>
                <a:ext cx="3724674" cy="6453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061" name="yt_shape_130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00291"/>
                <a:ext cx="3724674" cy="645305"/>
              </a:xfrm>
              <a:prstGeom prst="rect">
                <a:avLst/>
              </a:prstGeom>
              <a:blipFill>
                <a:blip r:embed="rId7"/>
                <a:stretch>
                  <a:fillRect l="-5074" r="-392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7" name="yt_shape_13067"/>
          <p:cNvSpPr txBox="1"/>
          <p:nvPr/>
        </p:nvSpPr>
        <p:spPr>
          <a:xfrm>
            <a:off x="540000" y="900000"/>
            <a:ext cx="375904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相似三角形的应用</a:t>
            </a:r>
          </a:p>
        </p:txBody>
      </p:sp>
      <p:sp>
        <p:nvSpPr>
          <p:cNvPr id="13068" name="yt_shape_13068"/>
          <p:cNvSpPr txBox="1"/>
          <p:nvPr/>
        </p:nvSpPr>
        <p:spPr>
          <a:xfrm>
            <a:off x="540119" y="1344417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数学文化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潍坊市中考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数书九章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秦九韶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dfe5,isEnd"/>
              </a:rPr>
              <a:t>中记载了一个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测量塔高的问题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表示塔的高度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5a5e2,isEnd"/>
              </a:rPr>
              <a:t>表示竹竿顶端到地面的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表示人眼到地面的高度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在同平面内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9fea,isEnd"/>
              </a:rPr>
              <a:t> </a:t>
            </a:r>
            <a:b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在一条水平直线上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3_0c35b,isEnd"/>
              </a:rPr>
              <a:t>1.4</a:t>
            </a:r>
            <a:b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人从点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远眺塔顶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视线恰好经过竹竿的顶端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可求出塔的高度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7616,isEnd"/>
              </a:rPr>
              <a:t>根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据以上信息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塔的高度为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072" name="yt_shape_13072"/>
          <p:cNvSpPr txBox="1"/>
          <p:nvPr/>
        </p:nvSpPr>
        <p:spPr>
          <a:xfrm>
            <a:off x="540000" y="641871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69" name="yt_shape_13069" title="H_156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44045" y="4376741"/>
            <a:ext cx="2503908" cy="1991628"/>
            <a:chOff x="0" y="0"/>
            <a:chExt cx="2503908" cy="1991628"/>
          </a:xfrm>
        </p:grpSpPr>
        <p:pic>
          <p:nvPicPr>
            <p:cNvPr id="2" name="yt_image_1306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03908" cy="1595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71" name="yt_shape_13071"/>
            <p:cNvSpPr txBox="1"/>
            <p:nvPr/>
          </p:nvSpPr>
          <p:spPr>
            <a:xfrm>
              <a:off x="718673" y="16316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027743941">
            <a:extLst>
              <a:ext uri="{FF2B5EF4-FFF2-40B4-BE49-F238E27FC236}">
                <a16:creationId xmlns:a16="http://schemas.microsoft.com/office/drawing/2014/main" id="{CF6EA794-309F-FC09-13F9-498F18204E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B656937-5901-E102-4CD3-9AD1AC4D5441}"/>
              </a:ext>
            </a:extLst>
          </p:cNvPr>
          <p:cNvSpPr txBox="1"/>
          <p:nvPr/>
        </p:nvSpPr>
        <p:spPr>
          <a:xfrm>
            <a:off x="4358533" y="3675051"/>
            <a:ext cx="11135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18.2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3" name="yt_shape_13073"/>
          <p:cNvSpPr txBox="1"/>
          <p:nvPr/>
        </p:nvSpPr>
        <p:spPr>
          <a:xfrm>
            <a:off x="540000" y="2003788"/>
            <a:ext cx="191238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位似</a:t>
            </a:r>
          </a:p>
        </p:txBody>
      </p:sp>
      <p:sp>
        <p:nvSpPr>
          <p:cNvPr id="13074" name="yt_shape_13074"/>
          <p:cNvSpPr txBox="1"/>
          <p:nvPr/>
        </p:nvSpPr>
        <p:spPr>
          <a:xfrm>
            <a:off x="540119" y="249899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放大为原图形的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7e20"/>
              </a:rPr>
              <a:t>倍得到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78" name="yt_table_1307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9370"/>
              </p:ext>
            </p:extLst>
          </p:nvPr>
        </p:nvGraphicFramePr>
        <p:xfrm>
          <a:off x="540047" y="3458428"/>
          <a:ext cx="5880100" cy="1901952"/>
        </p:xfrm>
        <a:graphic>
          <a:graphicData uri="http://schemas.openxmlformats.org/drawingml/2006/table">
            <a:tbl>
              <a:tblPr/>
              <a:tblGrid>
                <a:gridCol w="5880100">
                  <a:extLst>
                    <a:ext uri="{9D8B030D-6E8A-4147-A177-3AD203B41FA5}">
                      <a16:colId xmlns:a16="http://schemas.microsoft.com/office/drawing/2014/main" val="104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∽△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三点在同一直线上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</a:tbl>
          </a:graphicData>
        </a:graphic>
      </p:graphicFrame>
      <p:grpSp>
        <p:nvGrpSpPr>
          <p:cNvPr id="13075" name="yt_shape_13075_skip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16491" y="3458428"/>
            <a:ext cx="2033440" cy="1756170"/>
            <a:chOff x="0" y="0"/>
            <a:chExt cx="2033440" cy="1756170"/>
          </a:xfrm>
        </p:grpSpPr>
        <p:pic>
          <p:nvPicPr>
            <p:cNvPr id="2" name="yt_image_1307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33440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77" name="yt_shape_13077"/>
            <p:cNvSpPr txBox="1"/>
            <p:nvPr/>
          </p:nvSpPr>
          <p:spPr>
            <a:xfrm>
              <a:off x="483439" y="13961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027744267">
            <a:extLst>
              <a:ext uri="{FF2B5EF4-FFF2-40B4-BE49-F238E27FC236}">
                <a16:creationId xmlns:a16="http://schemas.microsoft.com/office/drawing/2014/main" id="{E5FE1D5F-D8F6-EE0A-09D6-20F40A5398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58915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623BE8F-AA54-FEC6-41D2-3E329421D1AD}"/>
              </a:ext>
            </a:extLst>
          </p:cNvPr>
          <p:cNvSpPr txBox="1"/>
          <p:nvPr/>
        </p:nvSpPr>
        <p:spPr>
          <a:xfrm>
            <a:off x="4877646" y="292767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80" name="yt_shape_13080"/>
              <p:cNvSpPr txBox="1"/>
              <p:nvPr/>
            </p:nvSpPr>
            <p:spPr>
              <a:xfrm>
                <a:off x="540119" y="2815673"/>
                <a:ext cx="11492915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本溪市中考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的坐标分别是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2856c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为位似中心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位似比为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缩小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274d6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的对应点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80" name="yt_shape_130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15673"/>
                <a:ext cx="11492915" cy="1586653"/>
              </a:xfrm>
              <a:prstGeom prst="rect">
                <a:avLst/>
              </a:prstGeom>
              <a:blipFill>
                <a:blip r:embed="rId2"/>
                <a:stretch>
                  <a:fillRect l="-1645" t="-3462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040484B-CF9F-5393-4C24-1CD4B0F7028A}"/>
              </a:ext>
            </a:extLst>
          </p:cNvPr>
          <p:cNvSpPr txBox="1"/>
          <p:nvPr/>
        </p:nvSpPr>
        <p:spPr>
          <a:xfrm>
            <a:off x="3761633" y="3915804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3" name="yt_shape_13083"/>
          <p:cNvSpPr txBox="1"/>
          <p:nvPr/>
        </p:nvSpPr>
        <p:spPr>
          <a:xfrm>
            <a:off x="540000" y="2067818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082" name="yt_image_13082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67818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85" name="yt_shape_13085"/>
          <p:cNvSpPr txBox="1"/>
          <p:nvPr/>
        </p:nvSpPr>
        <p:spPr>
          <a:xfrm>
            <a:off x="540120" y="26499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东营市中考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5761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87" name="yt_table_1308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850723"/>
              </p:ext>
            </p:extLst>
          </p:nvPr>
        </p:nvGraphicFramePr>
        <p:xfrm>
          <a:off x="540047" y="3609418"/>
          <a:ext cx="7886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46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6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</a:tbl>
          </a:graphicData>
        </a:graphic>
      </p:graphicFrame>
      <p:pic>
        <p:nvPicPr>
          <p:cNvPr id="13086" name="yt_image_13086_skip" title="H_121.3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01922" y="3609418"/>
            <a:ext cx="1447880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BE1690-2DC7-928B-B232-9EDA90FF6D02}"/>
              </a:ext>
            </a:extLst>
          </p:cNvPr>
          <p:cNvSpPr txBox="1"/>
          <p:nvPr/>
        </p:nvSpPr>
        <p:spPr>
          <a:xfrm>
            <a:off x="7808171" y="307866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1455</Words>
  <Application>Microsoft Office PowerPoint</Application>
  <PresentationFormat>宽屏</PresentationFormat>
  <Paragraphs>96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2024-04-25T06:40:28Z</dcterms:created>
  <dcterms:modified xsi:type="dcterms:W3CDTF">2024-04-25T08:42:31Z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