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2" r:id="rId10"/>
    <p:sldId id="314" r:id="rId11"/>
    <p:sldId id="315" r:id="rId12"/>
    <p:sldId id="320" r:id="rId13"/>
    <p:sldId id="316" r:id="rId14"/>
    <p:sldId id="322" r:id="rId15"/>
    <p:sldId id="32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4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yt_image_1229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1857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8" name="yt_shape_12298"/>
          <p:cNvSpPr txBox="1"/>
          <p:nvPr/>
        </p:nvSpPr>
        <p:spPr>
          <a:xfrm>
            <a:off x="540000" y="1800743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两边成比例且夹角相等的两个三角形相似</a:t>
            </a:r>
          </a:p>
        </p:txBody>
      </p:sp>
      <p:pic>
        <p:nvPicPr>
          <p:cNvPr id="12299" name="yt_image_12299" title="H_98.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4940" y="2245160"/>
            <a:ext cx="1122120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1" name="yt_shape_12301"/>
          <p:cNvSpPr txBox="1"/>
          <p:nvPr/>
        </p:nvSpPr>
        <p:spPr>
          <a:xfrm>
            <a:off x="540000" y="3749266"/>
            <a:ext cx="104836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则下列四个三角形中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02" name="yt_image_12302" title="H_127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380933"/>
            <a:ext cx="481179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29838" title="H_26.259764">
            <a:extLst>
              <a:ext uri="{FF2B5EF4-FFF2-40B4-BE49-F238E27FC236}">
                <a16:creationId xmlns:a16="http://schemas.microsoft.com/office/drawing/2014/main" id="{5496A369-D32E-EB2B-E8AD-299979E6E3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540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78AE66-4774-A11E-6E7D-8DA63BCBC9B8}"/>
              </a:ext>
            </a:extLst>
          </p:cNvPr>
          <p:cNvSpPr txBox="1"/>
          <p:nvPr/>
        </p:nvSpPr>
        <p:spPr>
          <a:xfrm>
            <a:off x="10019439" y="37024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58" name="yt_shape_12358"/>
              <p:cNvSpPr txBox="1"/>
              <p:nvPr/>
            </p:nvSpPr>
            <p:spPr>
              <a:xfrm>
                <a:off x="540119" y="900000"/>
                <a:ext cx="11492915" cy="50696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89e3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并延长交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58" name="yt_shape_12358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69658"/>
              </a:xfrm>
              <a:prstGeom prst="rect">
                <a:avLst/>
              </a:prstGeom>
              <a:blipFill>
                <a:blip r:embed="rId2"/>
                <a:stretch>
                  <a:fillRect l="-1645" t="-1083" b="-2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63" name="yt_image_12363" title="H_98.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6783" y="2701479"/>
            <a:ext cx="225521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BF4F93-3C38-EE8E-C1A5-07CB75DB50DB}"/>
              </a:ext>
            </a:extLst>
          </p:cNvPr>
          <p:cNvSpPr txBox="1"/>
          <p:nvPr/>
        </p:nvSpPr>
        <p:spPr>
          <a:xfrm>
            <a:off x="450108" y="2475619"/>
            <a:ext cx="549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B23DB8-19B8-A769-822F-3EE6B4675C81}"/>
              </a:ext>
            </a:extLst>
          </p:cNvPr>
          <p:cNvSpPr txBox="1"/>
          <p:nvPr/>
        </p:nvSpPr>
        <p:spPr>
          <a:xfrm>
            <a:off x="450108" y="2951107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FEA17E-17A6-B265-D008-4171952F7958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329596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3BFEA17E-17A6-B265-D008-4171952F7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3295967" cy="768681"/>
              </a:xfrm>
              <a:prstGeom prst="rect">
                <a:avLst/>
              </a:prstGeom>
              <a:blipFill>
                <a:blip r:embed="rId4"/>
                <a:stretch>
                  <a:fillRect l="-2957" r="-27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32398F-FC1C-3E62-F684-07718FE38AE7}"/>
                  </a:ext>
                </a:extLst>
              </p:cNvPr>
              <p:cNvSpPr txBox="1"/>
              <p:nvPr/>
            </p:nvSpPr>
            <p:spPr>
              <a:xfrm>
                <a:off x="450108" y="4101664"/>
                <a:ext cx="383527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hasSerialNum': 1}">
                <a:extLst>
                  <a:ext uri="{FF2B5EF4-FFF2-40B4-BE49-F238E27FC236}">
                    <a16:creationId xmlns:a16="http://schemas.microsoft.com/office/drawing/2014/main" id="{ED32398F-FC1C-3E62-F684-07718FE38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1664"/>
                <a:ext cx="3835273" cy="766331"/>
              </a:xfrm>
              <a:prstGeom prst="rect">
                <a:avLst/>
              </a:prstGeom>
              <a:blipFill>
                <a:blip r:embed="rId5"/>
                <a:stretch>
                  <a:fillRect l="-2544" r="-25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95600A-406A-F819-F44A-CD1CE6267984}"/>
                  </a:ext>
                </a:extLst>
              </p:cNvPr>
              <p:cNvSpPr txBox="1"/>
              <p:nvPr/>
            </p:nvSpPr>
            <p:spPr>
              <a:xfrm>
                <a:off x="450108" y="4774383"/>
                <a:ext cx="3621024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hasSerialNum': 1}">
                <a:extLst>
                  <a:ext uri="{FF2B5EF4-FFF2-40B4-BE49-F238E27FC236}">
                    <a16:creationId xmlns:a16="http://schemas.microsoft.com/office/drawing/2014/main" id="{6C95600A-406A-F819-F44A-CD1CE6267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4383"/>
                <a:ext cx="3621024" cy="768680"/>
              </a:xfrm>
              <a:prstGeom prst="rect">
                <a:avLst/>
              </a:prstGeom>
              <a:blipFill>
                <a:blip r:embed="rId6"/>
                <a:stretch>
                  <a:fillRect l="-2694" r="-252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0345D02-04B9-32F7-C3A4-C408F5550714}"/>
              </a:ext>
            </a:extLst>
          </p:cNvPr>
          <p:cNvSpPr txBox="1"/>
          <p:nvPr/>
        </p:nvSpPr>
        <p:spPr>
          <a:xfrm>
            <a:off x="450108" y="5449451"/>
            <a:ext cx="2891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66"/>
              <p:cNvSpPr txBox="1"/>
              <p:nvPr/>
            </p:nvSpPr>
            <p:spPr>
              <a:xfrm>
                <a:off x="551585" y="2060848"/>
                <a:ext cx="6990696" cy="3431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为正方形，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，正方形的边长为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>
          <p:sp>
            <p:nvSpPr>
              <p:cNvPr id="3" name="yt_shape_123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85" y="2060848"/>
                <a:ext cx="6990696" cy="3431517"/>
              </a:xfrm>
              <a:prstGeom prst="rect">
                <a:avLst/>
              </a:prstGeom>
              <a:blipFill>
                <a:blip r:embed="rId2"/>
                <a:stretch>
                  <a:fillRect l="-2616" t="-1421" r="-1744" b="-4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68" name="yt_image_12368" title="H_98.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060848"/>
            <a:ext cx="225521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07DB4B-B059-9AAF-9A26-F6D2D71BDC8F}"/>
              </a:ext>
            </a:extLst>
          </p:cNvPr>
          <p:cNvSpPr txBox="1"/>
          <p:nvPr/>
        </p:nvSpPr>
        <p:spPr>
          <a:xfrm>
            <a:off x="461574" y="2014042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69EDC6-3C60-59C1-24F3-71BB7C8BA587}"/>
                  </a:ext>
                </a:extLst>
              </p:cNvPr>
              <p:cNvSpPr txBox="1"/>
              <p:nvPr/>
            </p:nvSpPr>
            <p:spPr>
              <a:xfrm>
                <a:off x="461574" y="2489530"/>
                <a:ext cx="481431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69EDC6-3C60-59C1-24F3-71BB7C8BA5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74" y="2489530"/>
                <a:ext cx="4814316" cy="769379"/>
              </a:xfrm>
              <a:prstGeom prst="rect">
                <a:avLst/>
              </a:prstGeom>
              <a:blipFill>
                <a:blip r:embed="rId4"/>
                <a:stretch>
                  <a:fillRect l="-2028" r="-202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061886-708A-7BB1-5509-EC1534A16F29}"/>
                  </a:ext>
                </a:extLst>
              </p:cNvPr>
              <p:cNvSpPr txBox="1"/>
              <p:nvPr/>
            </p:nvSpPr>
            <p:spPr>
              <a:xfrm>
                <a:off x="461574" y="3165297"/>
                <a:ext cx="6460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，正方形的边长为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061886-708A-7BB1-5509-EC1534A16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74" y="3165297"/>
                <a:ext cx="6460236" cy="765061"/>
              </a:xfrm>
              <a:prstGeom prst="rect">
                <a:avLst/>
              </a:prstGeom>
              <a:blipFill>
                <a:blip r:embed="rId5"/>
                <a:stretch>
                  <a:fillRect l="-1511" r="-151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189C15-1877-BFF9-1932-2FD4DE9FD1E4}"/>
                  </a:ext>
                </a:extLst>
              </p:cNvPr>
              <p:cNvSpPr txBox="1"/>
              <p:nvPr/>
            </p:nvSpPr>
            <p:spPr>
              <a:xfrm>
                <a:off x="461574" y="3836746"/>
                <a:ext cx="298329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189C15-1877-BFF9-1932-2FD4DE9FD1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74" y="3836746"/>
                <a:ext cx="2983293" cy="769379"/>
              </a:xfrm>
              <a:prstGeom prst="rect">
                <a:avLst/>
              </a:prstGeom>
              <a:blipFill>
                <a:blip r:embed="rId6"/>
                <a:stretch>
                  <a:fillRect l="-3272" r="-327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CB33231-BB36-A687-ABDE-AFFA90F4AC16}"/>
              </a:ext>
            </a:extLst>
          </p:cNvPr>
          <p:cNvSpPr txBox="1"/>
          <p:nvPr/>
        </p:nvSpPr>
        <p:spPr>
          <a:xfrm>
            <a:off x="461574" y="4512513"/>
            <a:ext cx="176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A33253-C91C-3675-2A2D-72068EEA6F25}"/>
              </a:ext>
            </a:extLst>
          </p:cNvPr>
          <p:cNvSpPr txBox="1"/>
          <p:nvPr/>
        </p:nvSpPr>
        <p:spPr>
          <a:xfrm>
            <a:off x="461574" y="4988001"/>
            <a:ext cx="3285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65" name="yt_shape_12365"/>
          <p:cNvSpPr txBox="1"/>
          <p:nvPr/>
        </p:nvSpPr>
        <p:spPr>
          <a:xfrm>
            <a:off x="461574" y="1559025"/>
            <a:ext cx="52001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1" name="yt_shape_12371"/>
          <p:cNvSpPr txBox="1"/>
          <p:nvPr/>
        </p:nvSpPr>
        <p:spPr>
          <a:xfrm>
            <a:off x="391839" y="723165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70" name="yt_image_1237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839" y="72316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3" name="yt_shape_12373"/>
          <p:cNvSpPr txBox="1"/>
          <p:nvPr/>
        </p:nvSpPr>
        <p:spPr>
          <a:xfrm>
            <a:off x="391958" y="130533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f80"/>
              </a:rPr>
              <a:t>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377" name="yt_image_12377" title="H_108.3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7544" y="2420888"/>
            <a:ext cx="203564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86F1B7-9920-3523-8710-2AB17250AADB}"/>
              </a:ext>
            </a:extLst>
          </p:cNvPr>
          <p:cNvSpPr txBox="1"/>
          <p:nvPr/>
        </p:nvSpPr>
        <p:spPr>
          <a:xfrm>
            <a:off x="361175" y="2374082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0F742A-3BA3-D7D4-8AB9-B5B405995FD1}"/>
              </a:ext>
            </a:extLst>
          </p:cNvPr>
          <p:cNvSpPr txBox="1"/>
          <p:nvPr/>
        </p:nvSpPr>
        <p:spPr>
          <a:xfrm>
            <a:off x="361175" y="2636912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1ECFB1-8A1C-4F0D-D869-6D4642B6A6F7}"/>
              </a:ext>
            </a:extLst>
          </p:cNvPr>
          <p:cNvSpPr txBox="1"/>
          <p:nvPr/>
        </p:nvSpPr>
        <p:spPr>
          <a:xfrm>
            <a:off x="361175" y="3000318"/>
            <a:ext cx="648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顺时针旋转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的位置，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A2E825-30C6-E5C5-E6EF-CCBC6DB0E347}"/>
              </a:ext>
            </a:extLst>
          </p:cNvPr>
          <p:cNvSpPr txBox="1"/>
          <p:nvPr/>
        </p:nvSpPr>
        <p:spPr>
          <a:xfrm>
            <a:off x="361175" y="3284984"/>
            <a:ext cx="399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C04ED4-F923-DA86-0932-151CF47A9A58}"/>
              </a:ext>
            </a:extLst>
          </p:cNvPr>
          <p:cNvSpPr txBox="1"/>
          <p:nvPr/>
        </p:nvSpPr>
        <p:spPr>
          <a:xfrm>
            <a:off x="361175" y="3645024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E34A7F-5D1D-FF00-F9D1-BE99C15B0272}"/>
              </a:ext>
            </a:extLst>
          </p:cNvPr>
          <p:cNvSpPr txBox="1"/>
          <p:nvPr/>
        </p:nvSpPr>
        <p:spPr>
          <a:xfrm>
            <a:off x="361175" y="3965409"/>
            <a:ext cx="570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6AE6A7-54FC-1553-234C-5E514F54234B}"/>
              </a:ext>
            </a:extLst>
          </p:cNvPr>
          <p:cNvSpPr txBox="1"/>
          <p:nvPr/>
        </p:nvSpPr>
        <p:spPr>
          <a:xfrm>
            <a:off x="361175" y="4290906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B4B11A9-85A1-9B2E-7703-67A940CACB89}"/>
                  </a:ext>
                </a:extLst>
              </p:cNvPr>
              <p:cNvSpPr txBox="1"/>
              <p:nvPr/>
            </p:nvSpPr>
            <p:spPr>
              <a:xfrm>
                <a:off x="383813" y="4149080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B4B11A9-85A1-9B2E-7703-67A940CAC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813" y="4149080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5B2A7CD-EA46-CC59-5FF4-03FD504373E9}"/>
              </a:ext>
            </a:extLst>
          </p:cNvPr>
          <p:cNvSpPr txBox="1"/>
          <p:nvPr/>
        </p:nvSpPr>
        <p:spPr>
          <a:xfrm>
            <a:off x="361175" y="5463275"/>
            <a:ext cx="424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yt_shape_3">
            <a:extLst>
              <a:ext uri="{FF2B5EF4-FFF2-40B4-BE49-F238E27FC236}">
                <a16:creationId xmlns:a16="http://schemas.microsoft.com/office/drawing/2014/main" id="{2AE7A0B8-53DE-B68C-5A4A-43537D36E536}"/>
              </a:ext>
            </a:extLst>
          </p:cNvPr>
          <p:cNvSpPr txBox="1"/>
          <p:nvPr/>
        </p:nvSpPr>
        <p:spPr>
          <a:xfrm>
            <a:off x="481850" y="5923023"/>
            <a:ext cx="3799117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 lvl="0" hangingPunct="0"/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，</a:t>
            </a:r>
          </a:p>
          <a:p>
            <a:pPr lvl="0" hangingPunct="0"/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15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B3B255-7E57-8270-8C65-8E3C8CD446D2}"/>
              </a:ext>
            </a:extLst>
          </p:cNvPr>
          <p:cNvSpPr txBox="1"/>
          <p:nvPr/>
        </p:nvSpPr>
        <p:spPr>
          <a:xfrm>
            <a:off x="391839" y="5876217"/>
            <a:ext cx="394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A9B0CA-001A-98DE-B596-F70ACCE80C99}"/>
              </a:ext>
            </a:extLst>
          </p:cNvPr>
          <p:cNvSpPr txBox="1"/>
          <p:nvPr/>
        </p:nvSpPr>
        <p:spPr>
          <a:xfrm>
            <a:off x="391839" y="6237312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79" name="yt_shape_12379"/>
              <p:cNvSpPr txBox="1"/>
              <p:nvPr/>
            </p:nvSpPr>
            <p:spPr>
              <a:xfrm>
                <a:off x="540000" y="1053471"/>
                <a:ext cx="7370607" cy="4474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是正方形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79" name="yt_shape_12379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3471"/>
                <a:ext cx="7370607" cy="4474238"/>
              </a:xfrm>
              <a:prstGeom prst="rect">
                <a:avLst/>
              </a:prstGeom>
              <a:blipFill>
                <a:blip r:embed="rId2"/>
                <a:stretch>
                  <a:fillRect l="-2564" t="-1226" r="-1572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82" name="yt_image_12382" title="H_108.3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6358" y="1685138"/>
            <a:ext cx="203564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A49315-CA15-3AB9-95CA-24FA10655BC4}"/>
                  </a:ext>
                </a:extLst>
              </p:cNvPr>
              <p:cNvSpPr txBox="1"/>
              <p:nvPr/>
            </p:nvSpPr>
            <p:spPr>
              <a:xfrm>
                <a:off x="449989" y="1482153"/>
                <a:ext cx="744950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0, 'pageBreak': True}">
                <a:extLst>
                  <a:ext uri="{FF2B5EF4-FFF2-40B4-BE49-F238E27FC236}">
                    <a16:creationId xmlns:a16="http://schemas.microsoft.com/office/drawing/2014/main" id="{DBA49315-CA15-3AB9-95CA-24FA10655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2153"/>
                <a:ext cx="7449503" cy="771792"/>
              </a:xfrm>
              <a:prstGeom prst="rect">
                <a:avLst/>
              </a:prstGeom>
              <a:blipFill>
                <a:blip r:embed="rId4"/>
                <a:stretch>
                  <a:fillRect l="-1309" r="-130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2081A97-1DB2-552C-FDB1-1ACD23E62EE7}"/>
              </a:ext>
            </a:extLst>
          </p:cNvPr>
          <p:cNvSpPr txBox="1"/>
          <p:nvPr/>
        </p:nvSpPr>
        <p:spPr>
          <a:xfrm>
            <a:off x="449989" y="2160333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684C89-0CD9-3A13-5733-92C89FBF4B4B}"/>
              </a:ext>
            </a:extLst>
          </p:cNvPr>
          <p:cNvSpPr txBox="1"/>
          <p:nvPr/>
        </p:nvSpPr>
        <p:spPr>
          <a:xfrm>
            <a:off x="449989" y="2635821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6259B6-04DC-CD15-35AF-A9526E790A64}"/>
              </a:ext>
            </a:extLst>
          </p:cNvPr>
          <p:cNvSpPr txBox="1"/>
          <p:nvPr/>
        </p:nvSpPr>
        <p:spPr>
          <a:xfrm>
            <a:off x="449989" y="3111309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E6A454-9AEE-1453-DFC9-CC1E7AED181E}"/>
              </a:ext>
            </a:extLst>
          </p:cNvPr>
          <p:cNvSpPr txBox="1"/>
          <p:nvPr/>
        </p:nvSpPr>
        <p:spPr>
          <a:xfrm>
            <a:off x="449989" y="3586797"/>
            <a:ext cx="455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D0FA7A-37E6-D22E-5FAC-13F42A664008}"/>
              </a:ext>
            </a:extLst>
          </p:cNvPr>
          <p:cNvSpPr txBox="1"/>
          <p:nvPr/>
        </p:nvSpPr>
        <p:spPr>
          <a:xfrm>
            <a:off x="449989" y="4062285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F7093F-47AE-64A4-D938-7B9B18DEC2CC}"/>
              </a:ext>
            </a:extLst>
          </p:cNvPr>
          <p:cNvSpPr txBox="1"/>
          <p:nvPr/>
        </p:nvSpPr>
        <p:spPr>
          <a:xfrm>
            <a:off x="449989" y="4537773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4261B9-F72B-5DBC-1ADE-FB77A7754741}"/>
              </a:ext>
            </a:extLst>
          </p:cNvPr>
          <p:cNvSpPr txBox="1"/>
          <p:nvPr/>
        </p:nvSpPr>
        <p:spPr>
          <a:xfrm>
            <a:off x="449989" y="5013261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5" name="yt_shape_12385"/>
          <p:cNvSpPr txBox="1"/>
          <p:nvPr/>
        </p:nvSpPr>
        <p:spPr>
          <a:xfrm>
            <a:off x="540119" y="31546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e07f5"/>
              </a:rPr>
              <a:t>两个三角形的两边成比例时，先看看这两边的夹角是否相等，如果相等，则这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两个三角形相似；反之，则不相似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84" name="yt_shape_12384"/>
          <p:cNvSpPr txBox="1"/>
          <p:nvPr/>
        </p:nvSpPr>
        <p:spPr>
          <a:xfrm>
            <a:off x="540119" y="26369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CE4D101-BF7F-7364-2854-4501C04BB4F0}"/>
              </a:ext>
            </a:extLst>
          </p:cNvPr>
          <p:cNvSpPr/>
          <p:nvPr/>
        </p:nvSpPr>
        <p:spPr>
          <a:xfrm>
            <a:off x="407368" y="2492896"/>
            <a:ext cx="11244513" cy="15704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yt_shape_12304"/>
          <p:cNvSpPr txBox="1"/>
          <p:nvPr/>
        </p:nvSpPr>
        <p:spPr>
          <a:xfrm>
            <a:off x="540120" y="21159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且将这个四边形分成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9b8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504b"/>
              </a:rPr>
              <a:t>则下列结论中一定正确的是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6" name="yt_table_123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372416"/>
              </p:ext>
            </p:extLst>
          </p:nvPr>
        </p:nvGraphicFramePr>
        <p:xfrm>
          <a:off x="540047" y="3555543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pic>
        <p:nvPicPr>
          <p:cNvPr id="12305" name="yt_image_12305_skip" title="H_121.7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9445" y="3555543"/>
            <a:ext cx="1710415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B66FEE-613A-D89A-4C3E-7D73BB132E35}"/>
              </a:ext>
            </a:extLst>
          </p:cNvPr>
          <p:cNvSpPr txBox="1"/>
          <p:nvPr/>
        </p:nvSpPr>
        <p:spPr>
          <a:xfrm>
            <a:off x="1059709" y="30201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119" y="21856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67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所在的格点为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2" name="yt_table_123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542814"/>
              </p:ext>
            </p:extLst>
          </p:nvPr>
        </p:nvGraphicFramePr>
        <p:xfrm>
          <a:off x="540047" y="3145117"/>
          <a:ext cx="7524116" cy="475488"/>
        </p:xfrm>
        <a:graphic>
          <a:graphicData uri="http://schemas.openxmlformats.org/drawingml/2006/table">
            <a:tbl>
              <a:tblPr/>
              <a:tblGrid>
                <a:gridCol w="2122805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10534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10534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190625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grpSp>
        <p:nvGrpSpPr>
          <p:cNvPr id="12309" name="yt_shape_12309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2602" y="3145117"/>
            <a:ext cx="1587231" cy="1887615"/>
            <a:chOff x="0" y="0"/>
            <a:chExt cx="1587231" cy="1887615"/>
          </a:xfrm>
        </p:grpSpPr>
        <p:pic>
          <p:nvPicPr>
            <p:cNvPr id="2" name="yt_image_1230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7231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1" name="yt_shape_12311"/>
            <p:cNvSpPr txBox="1"/>
            <p:nvPr/>
          </p:nvSpPr>
          <p:spPr>
            <a:xfrm>
              <a:off x="260334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A2449D-9B24-44F5-F6AA-9CD5EEE336D1}"/>
              </a:ext>
            </a:extLst>
          </p:cNvPr>
          <p:cNvSpPr txBox="1"/>
          <p:nvPr/>
        </p:nvSpPr>
        <p:spPr>
          <a:xfrm>
            <a:off x="4723658" y="26143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4" name="yt_shape_12314"/>
          <p:cNvSpPr txBox="1"/>
          <p:nvPr/>
        </p:nvSpPr>
        <p:spPr>
          <a:xfrm>
            <a:off x="540000" y="1241366"/>
            <a:ext cx="6413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318" name="yt_shape_12318"/>
          <p:cNvSpPr txBox="1"/>
          <p:nvPr/>
        </p:nvSpPr>
        <p:spPr>
          <a:xfrm>
            <a:off x="540000" y="328992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15" name="yt_shape_12315" title="H_107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3560" y="1873033"/>
            <a:ext cx="2084878" cy="1366407"/>
            <a:chOff x="0" y="0"/>
            <a:chExt cx="2084878" cy="1366407"/>
          </a:xfrm>
        </p:grpSpPr>
        <p:pic>
          <p:nvPicPr>
            <p:cNvPr id="2" name="yt_image_12315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4878" cy="970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7" name="yt_shape_12317"/>
            <p:cNvSpPr txBox="1"/>
            <p:nvPr/>
          </p:nvSpPr>
          <p:spPr>
            <a:xfrm>
              <a:off x="509158" y="10064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319" name="yt_shape_12319"/>
              <p:cNvSpPr txBox="1"/>
              <p:nvPr/>
            </p:nvSpPr>
            <p:spPr>
              <a:xfrm>
                <a:off x="540000" y="3699210"/>
                <a:ext cx="4942956" cy="1798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19" name="yt_shape_12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99210"/>
                <a:ext cx="4942956" cy="1798121"/>
              </a:xfrm>
              <a:prstGeom prst="rect">
                <a:avLst/>
              </a:prstGeom>
              <a:blipFill>
                <a:blip r:embed="rId3"/>
                <a:stretch>
                  <a:fillRect l="-3827" r="-2716" b="-9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21" name="yt_shape_12321"/>
          <p:cNvSpPr txBox="1"/>
          <p:nvPr/>
        </p:nvSpPr>
        <p:spPr>
          <a:xfrm>
            <a:off x="540000" y="5548119"/>
            <a:ext cx="2720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9177CB-CDD9-6C7F-600D-B2ED37218E33}"/>
                  </a:ext>
                </a:extLst>
              </p:cNvPr>
              <p:cNvSpPr txBox="1"/>
              <p:nvPr/>
            </p:nvSpPr>
            <p:spPr>
              <a:xfrm>
                <a:off x="2726083" y="3652404"/>
                <a:ext cx="66109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5A9177CB-CDD9-6C7F-600D-B2ED37218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083" y="3652404"/>
                <a:ext cx="661099" cy="7717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775447F-4900-85F0-BFE3-A136786D4E5F}"/>
              </a:ext>
            </a:extLst>
          </p:cNvPr>
          <p:cNvCxnSpPr/>
          <p:nvPr/>
        </p:nvCxnSpPr>
        <p:spPr>
          <a:xfrm>
            <a:off x="2463669" y="439644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088904-0F1C-6C62-1A2A-795AD7903153}"/>
                  </a:ext>
                </a:extLst>
              </p:cNvPr>
              <p:cNvSpPr txBox="1"/>
              <p:nvPr/>
            </p:nvSpPr>
            <p:spPr>
              <a:xfrm>
                <a:off x="4559328" y="3652404"/>
                <a:ext cx="66109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82088904-0F1C-6C62-1A2A-795AD7903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328" y="3652404"/>
                <a:ext cx="661099" cy="7717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837AAA-798C-4082-AADD-3B222FCDD69C}"/>
              </a:ext>
            </a:extLst>
          </p:cNvPr>
          <p:cNvCxnSpPr/>
          <p:nvPr/>
        </p:nvCxnSpPr>
        <p:spPr>
          <a:xfrm>
            <a:off x="4296914" y="439644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8F4EB3-D825-82EF-CC77-3625F5C179B9}"/>
                  </a:ext>
                </a:extLst>
              </p:cNvPr>
              <p:cNvSpPr txBox="1"/>
              <p:nvPr/>
            </p:nvSpPr>
            <p:spPr>
              <a:xfrm>
                <a:off x="1811683" y="4330585"/>
                <a:ext cx="82746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mathAnswerShape': 1}">
                <a:extLst>
                  <a:ext uri="{FF2B5EF4-FFF2-40B4-BE49-F238E27FC236}">
                    <a16:creationId xmlns:a16="http://schemas.microsoft.com/office/drawing/2014/main" id="{EE8F4EB3-D825-82EF-CC77-3625F5C179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1683" y="4330585"/>
                <a:ext cx="827468" cy="7717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84CBAE7-7228-123B-A10D-630DCC608ED3}"/>
              </a:ext>
            </a:extLst>
          </p:cNvPr>
          <p:cNvCxnSpPr/>
          <p:nvPr/>
        </p:nvCxnSpPr>
        <p:spPr>
          <a:xfrm>
            <a:off x="1549269" y="5074620"/>
            <a:ext cx="99987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9D6ACC7-C6EA-7F4F-A0F7-EF9B78A61D5D}"/>
              </a:ext>
            </a:extLst>
          </p:cNvPr>
          <p:cNvSpPr txBox="1"/>
          <p:nvPr/>
        </p:nvSpPr>
        <p:spPr>
          <a:xfrm>
            <a:off x="2626452" y="5008764"/>
            <a:ext cx="145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120" y="111614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2bde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23" name="yt_image_12323" title="H_137.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8485" y="2227941"/>
            <a:ext cx="1255028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25" name="yt_shape_12325"/>
              <p:cNvSpPr txBox="1"/>
              <p:nvPr/>
            </p:nvSpPr>
            <p:spPr>
              <a:xfrm>
                <a:off x="540000" y="4028276"/>
                <a:ext cx="7078861" cy="2073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在同一条直线上，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25" name="yt_shape_12325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8276"/>
                <a:ext cx="7078861" cy="2073581"/>
              </a:xfrm>
              <a:prstGeom prst="rect">
                <a:avLst/>
              </a:prstGeom>
              <a:blipFill>
                <a:blip r:embed="rId3"/>
                <a:stretch>
                  <a:fillRect l="-2670" t="-2647" r="-1637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B4F415-47C3-9547-0216-B5CDE8F04E30}"/>
              </a:ext>
            </a:extLst>
          </p:cNvPr>
          <p:cNvSpPr txBox="1"/>
          <p:nvPr/>
        </p:nvSpPr>
        <p:spPr>
          <a:xfrm>
            <a:off x="449989" y="3981470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在同一条直线上，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9A9B70-DFE0-1A4D-9D8A-BA2906E293A8}"/>
              </a:ext>
            </a:extLst>
          </p:cNvPr>
          <p:cNvSpPr txBox="1"/>
          <p:nvPr/>
        </p:nvSpPr>
        <p:spPr>
          <a:xfrm>
            <a:off x="449989" y="4456958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CCF148-BCC0-91DD-2267-9FBE6158D507}"/>
                  </a:ext>
                </a:extLst>
              </p:cNvPr>
              <p:cNvSpPr txBox="1"/>
              <p:nvPr/>
            </p:nvSpPr>
            <p:spPr>
              <a:xfrm>
                <a:off x="449989" y="4932446"/>
                <a:ext cx="266636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C7CCF148-BCC0-91DD-2267-9FBE6158D5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2446"/>
                <a:ext cx="2666366" cy="771792"/>
              </a:xfrm>
              <a:prstGeom prst="rect">
                <a:avLst/>
              </a:prstGeom>
              <a:blipFill>
                <a:blip r:embed="rId4"/>
                <a:stretch>
                  <a:fillRect l="-3661" r="-36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FCEBB74-1C9B-E808-3739-68E4FF545853}"/>
              </a:ext>
            </a:extLst>
          </p:cNvPr>
          <p:cNvSpPr txBox="1"/>
          <p:nvPr/>
        </p:nvSpPr>
        <p:spPr>
          <a:xfrm>
            <a:off x="449989" y="5610626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7" name="yt_shape_12327"/>
          <p:cNvSpPr txBox="1"/>
          <p:nvPr/>
        </p:nvSpPr>
        <p:spPr>
          <a:xfrm>
            <a:off x="577643" y="12370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311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329" name="yt_shape_12329"/>
          <p:cNvSpPr txBox="1"/>
          <p:nvPr/>
        </p:nvSpPr>
        <p:spPr>
          <a:xfrm>
            <a:off x="4583832" y="2348880"/>
            <a:ext cx="2693173" cy="9378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00" b="0" i="0" u="none" spc="-5100">
                <a:solidFill>
                  <a:srgbClr val="1EE3CF"/>
                </a:solidFill>
                <a:effectLst/>
                <a:latin typeface="宋体/Times New Roman" pitchFamily="51"/>
                <a:ea typeface="宋体" pitchFamily="51"/>
              </a:rPr>
              <a:t> </a:t>
            </a:r>
            <a:r>
              <a:rPr lang="en-US" altLang="zh-CN" sz="5100" b="0" i="0" u="none" spc="19851">
                <a:solidFill>
                  <a:srgbClr val="1EE3CF"/>
                </a:solidFill>
                <a:effectLst/>
                <a:latin typeface="宋体/Times New Roman" pitchFamily="51"/>
                <a:ea typeface="宋体" pitchFamily="51"/>
              </a:rPr>
              <a:t> </a:t>
            </a:r>
          </a:p>
        </p:txBody>
      </p:sp>
      <p:pic>
        <p:nvPicPr>
          <p:cNvPr id="12328" name="yt_image_12328" title="H_80.2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2977638"/>
            <a:ext cx="2682468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331" name="yt_shape_12331"/>
              <p:cNvSpPr txBox="1"/>
              <p:nvPr/>
            </p:nvSpPr>
            <p:spPr>
              <a:xfrm>
                <a:off x="667654" y="2224438"/>
                <a:ext cx="4405052" cy="41932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331" name="yt_shape_12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4" y="2224438"/>
                <a:ext cx="4405052" cy="4193264"/>
              </a:xfrm>
              <a:prstGeom prst="rect">
                <a:avLst/>
              </a:prstGeom>
              <a:blipFill>
                <a:blip r:embed="rId3"/>
                <a:stretch>
                  <a:fillRect l="-4294" t="-1308" r="-3324" b="-3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588DD7-02B0-AF1F-A510-A9C4AA006F45}"/>
              </a:ext>
            </a:extLst>
          </p:cNvPr>
          <p:cNvSpPr txBox="1"/>
          <p:nvPr/>
        </p:nvSpPr>
        <p:spPr>
          <a:xfrm>
            <a:off x="577643" y="2177632"/>
            <a:ext cx="454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046AE6-ED96-BDDA-5DB5-E14E667525F8}"/>
              </a:ext>
            </a:extLst>
          </p:cNvPr>
          <p:cNvSpPr txBox="1"/>
          <p:nvPr/>
        </p:nvSpPr>
        <p:spPr>
          <a:xfrm>
            <a:off x="577643" y="2653120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E395A3-A3A0-4457-5AF9-95BAB398E4EC}"/>
              </a:ext>
            </a:extLst>
          </p:cNvPr>
          <p:cNvSpPr txBox="1"/>
          <p:nvPr/>
        </p:nvSpPr>
        <p:spPr>
          <a:xfrm>
            <a:off x="625268" y="3128608"/>
            <a:ext cx="300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E2A696-6B06-6672-92D9-D6641D0FAB88}"/>
              </a:ext>
            </a:extLst>
          </p:cNvPr>
          <p:cNvSpPr txBox="1"/>
          <p:nvPr/>
        </p:nvSpPr>
        <p:spPr>
          <a:xfrm>
            <a:off x="577643" y="3604096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5E37B7-A390-CE49-4AA5-4D6AE6CC11CE}"/>
              </a:ext>
            </a:extLst>
          </p:cNvPr>
          <p:cNvSpPr txBox="1"/>
          <p:nvPr/>
        </p:nvSpPr>
        <p:spPr>
          <a:xfrm>
            <a:off x="577643" y="4079584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D5E6F7-1831-925D-F5B5-FE9A5308C98F}"/>
                  </a:ext>
                </a:extLst>
              </p:cNvPr>
              <p:cNvSpPr txBox="1"/>
              <p:nvPr/>
            </p:nvSpPr>
            <p:spPr>
              <a:xfrm>
                <a:off x="577643" y="4555072"/>
                <a:ext cx="296583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D5E6F7-1831-925D-F5B5-FE9A5308C9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43" y="4555072"/>
                <a:ext cx="2965832" cy="769062"/>
              </a:xfrm>
              <a:prstGeom prst="rect">
                <a:avLst/>
              </a:prstGeom>
              <a:blipFill>
                <a:blip r:embed="rId4"/>
                <a:stretch>
                  <a:fillRect l="-3292" r="-32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255EFA-B5EC-5B84-2236-BA987C767897}"/>
                  </a:ext>
                </a:extLst>
              </p:cNvPr>
              <p:cNvSpPr txBox="1"/>
              <p:nvPr/>
            </p:nvSpPr>
            <p:spPr>
              <a:xfrm>
                <a:off x="577643" y="5230522"/>
                <a:ext cx="167995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255EFA-B5EC-5B84-2236-BA987C7678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43" y="5230522"/>
                <a:ext cx="1679957" cy="769061"/>
              </a:xfrm>
              <a:prstGeom prst="rect">
                <a:avLst/>
              </a:prstGeom>
              <a:blipFill>
                <a:blip r:embed="rId5"/>
                <a:stretch>
                  <a:fillRect l="-5818" r="-61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1E28C16-954E-1F29-8A33-A75D70031B27}"/>
              </a:ext>
            </a:extLst>
          </p:cNvPr>
          <p:cNvSpPr txBox="1"/>
          <p:nvPr/>
        </p:nvSpPr>
        <p:spPr>
          <a:xfrm>
            <a:off x="577643" y="5905971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3" name="yt_shape_12333"/>
          <p:cNvSpPr txBox="1"/>
          <p:nvPr/>
        </p:nvSpPr>
        <p:spPr>
          <a:xfrm>
            <a:off x="540000" y="2797044"/>
            <a:ext cx="966129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在应用相似三角形的判定定理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时，考虑问题不全面导致漏解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34" name="yt_shape_12334"/>
              <p:cNvSpPr txBox="1"/>
              <p:nvPr/>
            </p:nvSpPr>
            <p:spPr>
              <a:xfrm>
                <a:off x="540120" y="3292249"/>
                <a:ext cx="11492915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分类讨论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78cd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34" name="yt_shape_12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92249"/>
                <a:ext cx="11492915" cy="1128707"/>
              </a:xfrm>
              <a:prstGeom prst="rect">
                <a:avLst/>
              </a:prstGeom>
              <a:blipFill>
                <a:blip r:embed="rId2"/>
                <a:stretch>
                  <a:fillRect l="-1645" t="-4324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629936" title="H_26.259764">
            <a:extLst>
              <a:ext uri="{FF2B5EF4-FFF2-40B4-BE49-F238E27FC236}">
                <a16:creationId xmlns:a16="http://schemas.microsoft.com/office/drawing/2014/main" id="{ED13D2AB-8770-F2E9-D45C-8FA4FE3CE4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50354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920BC2-5527-B19C-EE08-3007AEF37E2D}"/>
                  </a:ext>
                </a:extLst>
              </p:cNvPr>
              <p:cNvSpPr txBox="1"/>
              <p:nvPr/>
            </p:nvSpPr>
            <p:spPr>
              <a:xfrm>
                <a:off x="3575720" y="3573016"/>
                <a:ext cx="13183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920BC2-5527-B19C-EE08-3007AEF37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5720" y="3573016"/>
                <a:ext cx="1318324" cy="735915"/>
              </a:xfrm>
              <a:prstGeom prst="rect">
                <a:avLst/>
              </a:prstGeom>
              <a:blipFill>
                <a:blip r:embed="rId4"/>
                <a:stretch>
                  <a:fillRect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7" name="yt_shape_12337"/>
          <p:cNvSpPr txBox="1"/>
          <p:nvPr/>
        </p:nvSpPr>
        <p:spPr>
          <a:xfrm>
            <a:off x="540000" y="116819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36" name="yt_image_123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6819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9" name="yt_shape_12339"/>
          <p:cNvSpPr txBox="1"/>
          <p:nvPr/>
        </p:nvSpPr>
        <p:spPr>
          <a:xfrm>
            <a:off x="540119" y="17503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长沙岳麓区校级月考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092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沿图中的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剪下的阴影三角形与原三角形不相似的是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40" name="yt_image_1234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6134" y="2862156"/>
            <a:ext cx="1519731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2" name="yt_image_123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331472"/>
            <a:ext cx="1567467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3" name="yt_image_123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7467" y="4342902"/>
            <a:ext cx="1579212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6" name="yt_shape_12346"/>
          <p:cNvSpPr txBox="1"/>
          <p:nvPr/>
        </p:nvSpPr>
        <p:spPr>
          <a:xfrm>
            <a:off x="1123699" y="558762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347" name="yt_shape_12347"/>
          <p:cNvSpPr txBox="1"/>
          <p:nvPr/>
        </p:nvSpPr>
        <p:spPr>
          <a:xfrm>
            <a:off x="3065446" y="558762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DF3229-7694-0BAF-7736-62D1FB7FCCE5}"/>
              </a:ext>
            </a:extLst>
          </p:cNvPr>
          <p:cNvSpPr txBox="1"/>
          <p:nvPr/>
        </p:nvSpPr>
        <p:spPr>
          <a:xfrm>
            <a:off x="9803657" y="2179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348" name="yt_image_123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3908" y="4324616"/>
            <a:ext cx="1522132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9" name="yt_image_123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56040" y="4340618"/>
            <a:ext cx="152861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2" name="yt_shape_12352"/>
          <p:cNvSpPr txBox="1"/>
          <p:nvPr/>
        </p:nvSpPr>
        <p:spPr>
          <a:xfrm>
            <a:off x="5143347" y="558534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353" name="yt_shape_12353"/>
          <p:cNvSpPr txBox="1"/>
          <p:nvPr/>
        </p:nvSpPr>
        <p:spPr>
          <a:xfrm>
            <a:off x="7020311" y="558534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54" name="yt_shape_12354"/>
              <p:cNvSpPr txBox="1"/>
              <p:nvPr/>
            </p:nvSpPr>
            <p:spPr>
              <a:xfrm>
                <a:off x="540119" y="2181893"/>
                <a:ext cx="11492915" cy="12474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ee06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54" name="yt_shape_12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81893"/>
                <a:ext cx="11492915" cy="1247457"/>
              </a:xfrm>
              <a:prstGeom prst="rect">
                <a:avLst/>
              </a:prstGeom>
              <a:blipFill>
                <a:blip r:embed="rId2"/>
                <a:stretch>
                  <a:fillRect l="-1645" t="-1951" b="-6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56" name="yt_image_12356" title="H_110.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949" y="3632502"/>
            <a:ext cx="207810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62E9D9-0C3B-3F8E-2485-D6855D400A80}"/>
                  </a:ext>
                </a:extLst>
              </p:cNvPr>
              <p:cNvSpPr txBox="1"/>
              <p:nvPr/>
            </p:nvSpPr>
            <p:spPr>
              <a:xfrm>
                <a:off x="1127448" y="2492896"/>
                <a:ext cx="80721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62E9D9-0C3B-3F8E-2485-D6855D400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2492896"/>
                <a:ext cx="807213" cy="808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1536</Words>
  <Application>Microsoft Office PowerPoint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2024-04-25T09:11:42Z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