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4" r:id="rId8"/>
    <p:sldId id="316" r:id="rId9"/>
    <p:sldId id="318" r:id="rId10"/>
    <p:sldId id="319" r:id="rId11"/>
    <p:sldId id="320" r:id="rId12"/>
    <p:sldId id="321" r:id="rId13"/>
    <p:sldId id="323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26" name="yt_image_11826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314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8" name="yt_shape_11828"/>
          <p:cNvSpPr txBox="1"/>
          <p:nvPr/>
        </p:nvSpPr>
        <p:spPr>
          <a:xfrm>
            <a:off x="540000" y="1775307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线段的比</a:t>
            </a:r>
          </a:p>
        </p:txBody>
      </p:sp>
      <p:sp>
        <p:nvSpPr>
          <p:cNvPr id="11829" name="yt_shape_11829"/>
          <p:cNvSpPr txBox="1"/>
          <p:nvPr/>
        </p:nvSpPr>
        <p:spPr>
          <a:xfrm>
            <a:off x="540119" y="22705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常德市第十一中学月考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55c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1520"/>
              </a:rPr>
              <a:t>正确的有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0" name="yt_table_118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660954"/>
              </p:ext>
            </p:extLst>
          </p:nvPr>
        </p:nvGraphicFramePr>
        <p:xfrm>
          <a:off x="540047" y="371007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11832" name="yt_shape_11832"/>
          <p:cNvSpPr txBox="1"/>
          <p:nvPr/>
        </p:nvSpPr>
        <p:spPr>
          <a:xfrm>
            <a:off x="540000" y="4236249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根据图示求线段的比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33" name="yt_image_11833" title="H_36.27">
            <a:extLst>
              <a:ext uri="">
                <a16:creationId xmlns:p14="http://schemas.microsoft.com/office/powerpoint/2010/main"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045" y="4867916"/>
            <a:ext cx="2445908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35" name="yt_shape_11835"/>
              <p:cNvSpPr txBox="1"/>
              <p:nvPr/>
            </p:nvSpPr>
            <p:spPr>
              <a:xfrm>
                <a:off x="540000" y="5379231"/>
                <a:ext cx="5353325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835" name="yt_shape_11835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79231"/>
                <a:ext cx="5353325" cy="645626"/>
              </a:xfrm>
              <a:prstGeom prst="rect">
                <a:avLst/>
              </a:prstGeom>
              <a:blipFill>
                <a:blip r:embed="rId4"/>
                <a:stretch>
                  <a:fillRect r="-250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572872" title="H_26.259764">
            <a:extLst>
              <a:ext uri="{FF2B5EF4-FFF2-40B4-BE49-F238E27FC236}">
                <a16:creationId xmlns:a16="http://schemas.microsoft.com/office/drawing/2014/main" id="{19446421-CB46-60B1-C7E6-EA3F1E7828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2861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0105DD-D798-6B63-CA60-E15F94E0E5FF}"/>
              </a:ext>
            </a:extLst>
          </p:cNvPr>
          <p:cNvSpPr txBox="1"/>
          <p:nvPr/>
        </p:nvSpPr>
        <p:spPr>
          <a:xfrm>
            <a:off x="1059708" y="3174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D78B99-C92A-1E8E-C311-A9A6F5C55716}"/>
                  </a:ext>
                </a:extLst>
              </p:cNvPr>
              <p:cNvSpPr txBox="1"/>
              <p:nvPr/>
            </p:nvSpPr>
            <p:spPr>
              <a:xfrm>
                <a:off x="1506883" y="5332425"/>
                <a:ext cx="66109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4" name="文本框 3" descr="{'rangeId': 3, 'mathAnswerShape': 1}">
                <a:extLst>
                  <a:ext uri="{FF2B5EF4-FFF2-40B4-BE49-F238E27FC236}">
                    <a16:creationId xmlns:a16="http://schemas.microsoft.com/office/drawing/2014/main" id="{7ED78B99-C92A-1E8E-C311-A9A6F5C557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6883" y="5332425"/>
                <a:ext cx="661099" cy="7329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CF930F5-4684-FE13-5325-3DB1F5B392D0}"/>
              </a:ext>
            </a:extLst>
          </p:cNvPr>
          <p:cNvCxnSpPr/>
          <p:nvPr/>
        </p:nvCxnSpPr>
        <p:spPr>
          <a:xfrm>
            <a:off x="1244469" y="603766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4CBE3D-33F4-07DB-D436-DDD0F3AA0E15}"/>
                  </a:ext>
                </a:extLst>
              </p:cNvPr>
              <p:cNvSpPr txBox="1"/>
              <p:nvPr/>
            </p:nvSpPr>
            <p:spPr>
              <a:xfrm>
                <a:off x="3356956" y="5332425"/>
                <a:ext cx="66109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6" name="文本框 5" descr="{'rangeId': 3, 'mathAnswerShape': 1}">
                <a:extLst>
                  <a:ext uri="{FF2B5EF4-FFF2-40B4-BE49-F238E27FC236}">
                    <a16:creationId xmlns:a16="http://schemas.microsoft.com/office/drawing/2014/main" id="{344CBE3D-33F4-07DB-D436-DDD0F3AA0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956" y="5332425"/>
                <a:ext cx="661099" cy="7329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05B8560-AA02-978F-0171-1D610F8E92D9}"/>
              </a:ext>
            </a:extLst>
          </p:cNvPr>
          <p:cNvCxnSpPr/>
          <p:nvPr/>
        </p:nvCxnSpPr>
        <p:spPr>
          <a:xfrm>
            <a:off x="3094542" y="603766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8F26CE2-DCE3-AF49-F976-481FFFA34DE5}"/>
                  </a:ext>
                </a:extLst>
              </p:cNvPr>
              <p:cNvSpPr txBox="1"/>
              <p:nvPr/>
            </p:nvSpPr>
            <p:spPr>
              <a:xfrm>
                <a:off x="5194328" y="5332425"/>
                <a:ext cx="66109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8" name="文本框 7" descr="{'rangeId': 3, 'mathAnswerShape': 1}">
                <a:extLst>
                  <a:ext uri="{FF2B5EF4-FFF2-40B4-BE49-F238E27FC236}">
                    <a16:creationId xmlns:a16="http://schemas.microsoft.com/office/drawing/2014/main" id="{B8F26CE2-DCE3-AF49-F976-481FFFA34D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328" y="5332425"/>
                <a:ext cx="661099" cy="73299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7A0E8D5-38B0-2D47-68E8-3F3723935C12}"/>
              </a:ext>
            </a:extLst>
          </p:cNvPr>
          <p:cNvCxnSpPr/>
          <p:nvPr/>
        </p:nvCxnSpPr>
        <p:spPr>
          <a:xfrm>
            <a:off x="4931914" y="603766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4" name="yt_shape_11894"/>
              <p:cNvSpPr txBox="1"/>
              <p:nvPr/>
            </p:nvSpPr>
            <p:spPr>
              <a:xfrm>
                <a:off x="540119" y="1292126"/>
                <a:ext cx="11492915" cy="2452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4_274a9"/>
                  </a:rPr>
                  <a:t>B'C'</a:t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94" name="yt_shape_11894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92126"/>
                <a:ext cx="11492915" cy="2452659"/>
              </a:xfrm>
              <a:prstGeom prst="rect">
                <a:avLst/>
              </a:prstGeom>
              <a:blipFill>
                <a:blip r:embed="rId2"/>
                <a:stretch>
                  <a:fillRect l="-1645" t="-2239" b="-3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99" name="yt_image_11899" title="H_80.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0921" y="3178757"/>
            <a:ext cx="3781078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01" name="yt_shape_11901"/>
              <p:cNvSpPr txBox="1"/>
              <p:nvPr/>
            </p:nvSpPr>
            <p:spPr>
              <a:xfrm>
                <a:off x="540000" y="4248876"/>
                <a:ext cx="6761466" cy="16769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是成比例线段吗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是成比例线段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1" name="yt_shape_11901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8876"/>
                <a:ext cx="6761466" cy="1676998"/>
              </a:xfrm>
              <a:prstGeom prst="rect">
                <a:avLst/>
              </a:prstGeom>
              <a:blipFill>
                <a:blip r:embed="rId4"/>
                <a:stretch>
                  <a:fillRect l="-2795" t="-3273" r="-1713" b="-10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19DD13-E180-C32B-DCC8-8AA4FF5172AC}"/>
                  </a:ext>
                </a:extLst>
              </p:cNvPr>
              <p:cNvSpPr txBox="1"/>
              <p:nvPr/>
            </p:nvSpPr>
            <p:spPr>
              <a:xfrm>
                <a:off x="450108" y="2957217"/>
                <a:ext cx="5217223" cy="8106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5619DD13-E180-C32B-DCC8-8AA4FF5172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7217"/>
                <a:ext cx="5217223" cy="810654"/>
              </a:xfrm>
              <a:prstGeom prst="rect">
                <a:avLst/>
              </a:prstGeom>
              <a:blipFill>
                <a:blip r:embed="rId5"/>
                <a:stretch>
                  <a:fillRect l="-1869" r="-1869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230081-1549-6027-D8C5-B648B660D1A4}"/>
                  </a:ext>
                </a:extLst>
              </p:cNvPr>
              <p:cNvSpPr txBox="1"/>
              <p:nvPr/>
            </p:nvSpPr>
            <p:spPr>
              <a:xfrm>
                <a:off x="449989" y="4677558"/>
                <a:ext cx="4036123" cy="854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15230081-1549-6027-D8C5-B648B660D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7558"/>
                <a:ext cx="4036123" cy="854533"/>
              </a:xfrm>
              <a:prstGeom prst="rect">
                <a:avLst/>
              </a:prstGeom>
              <a:blipFill>
                <a:blip r:embed="rId6"/>
                <a:stretch>
                  <a:fillRect l="-2417" r="-241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19E7119-6747-2728-3345-72FE48397B25}"/>
              </a:ext>
            </a:extLst>
          </p:cNvPr>
          <p:cNvSpPr txBox="1"/>
          <p:nvPr/>
        </p:nvSpPr>
        <p:spPr>
          <a:xfrm>
            <a:off x="449989" y="5438479"/>
            <a:ext cx="5885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是成比例线段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7" name="yt_shape_11907"/>
          <p:cNvSpPr txBox="1"/>
          <p:nvPr/>
        </p:nvSpPr>
        <p:spPr>
          <a:xfrm>
            <a:off x="540000" y="103208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06" name="yt_image_11906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208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09" name="yt_shape_11909"/>
              <p:cNvSpPr txBox="1"/>
              <p:nvPr/>
            </p:nvSpPr>
            <p:spPr>
              <a:xfrm>
                <a:off x="540119" y="1614247"/>
                <a:ext cx="11492915" cy="3942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怀化三中模拟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为边作正方形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e4de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的延长线上取点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为边作正方形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5ae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909" name="yt_shape_11909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4247"/>
                <a:ext cx="11492915" cy="3942105"/>
              </a:xfrm>
              <a:prstGeom prst="rect">
                <a:avLst/>
              </a:prstGeom>
              <a:blipFill>
                <a:blip r:embed="rId3"/>
                <a:stretch>
                  <a:fillRect l="-1645" t="-1393" b="-3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13" name="yt_image_11913" title="H_131.6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5168" y="3685480"/>
            <a:ext cx="1226831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D37AE0-1D92-BBF4-B218-F59DD1F730DD}"/>
              </a:ext>
            </a:extLst>
          </p:cNvPr>
          <p:cNvSpPr txBox="1"/>
          <p:nvPr/>
        </p:nvSpPr>
        <p:spPr>
          <a:xfrm>
            <a:off x="450108" y="3469393"/>
            <a:ext cx="534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2D9290-E136-51AB-6FE4-CB85A9F59EE8}"/>
                  </a:ext>
                </a:extLst>
              </p:cNvPr>
              <p:cNvSpPr txBox="1"/>
              <p:nvPr/>
            </p:nvSpPr>
            <p:spPr>
              <a:xfrm>
                <a:off x="497733" y="3944881"/>
                <a:ext cx="792486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E32D9290-E136-51AB-6FE4-CB85A9F59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944881"/>
                <a:ext cx="7924864" cy="630441"/>
              </a:xfrm>
              <a:prstGeom prst="rect">
                <a:avLst/>
              </a:prstGeom>
              <a:blipFill>
                <a:blip r:embed="rId5"/>
                <a:stretch>
                  <a:fillRect l="-1231" r="-1077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447AD1-8AD2-F396-B225-FCDBED569D48}"/>
                  </a:ext>
                </a:extLst>
              </p:cNvPr>
              <p:cNvSpPr txBox="1"/>
              <p:nvPr/>
            </p:nvSpPr>
            <p:spPr>
              <a:xfrm>
                <a:off x="450108" y="4481710"/>
                <a:ext cx="742397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1, 'hasSerialNum': 1}">
                <a:extLst>
                  <a:ext uri="{FF2B5EF4-FFF2-40B4-BE49-F238E27FC236}">
                    <a16:creationId xmlns:a16="http://schemas.microsoft.com/office/drawing/2014/main" id="{6B447AD1-8AD2-F396-B225-FCDBED569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1710"/>
                <a:ext cx="7423976" cy="618694"/>
              </a:xfrm>
              <a:prstGeom prst="rect">
                <a:avLst/>
              </a:prstGeom>
              <a:blipFill>
                <a:blip r:embed="rId6"/>
                <a:stretch>
                  <a:fillRect l="-1314" r="-1067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AEB6C3-8328-37B5-B4AB-669068454281}"/>
                  </a:ext>
                </a:extLst>
              </p:cNvPr>
              <p:cNvSpPr txBox="1"/>
              <p:nvPr/>
            </p:nvSpPr>
            <p:spPr>
              <a:xfrm>
                <a:off x="450108" y="5006792"/>
                <a:ext cx="4983988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1, 'hasSerialNum': 1}">
                <a:extLst>
                  <a:ext uri="{FF2B5EF4-FFF2-40B4-BE49-F238E27FC236}">
                    <a16:creationId xmlns:a16="http://schemas.microsoft.com/office/drawing/2014/main" id="{00AEB6C3-8328-37B5-B4AB-669068454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06792"/>
                <a:ext cx="4983988" cy="558241"/>
              </a:xfrm>
              <a:prstGeom prst="rect">
                <a:avLst/>
              </a:prstGeom>
              <a:blipFill>
                <a:blip r:embed="rId7"/>
                <a:stretch>
                  <a:fillRect l="-1958" r="-1714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916"/>
              <p:cNvSpPr txBox="1"/>
              <p:nvPr/>
            </p:nvSpPr>
            <p:spPr>
              <a:xfrm>
                <a:off x="540000" y="2533428"/>
                <a:ext cx="6250365" cy="1488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916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3428"/>
                <a:ext cx="6250365" cy="1488934"/>
              </a:xfrm>
              <a:prstGeom prst="rect">
                <a:avLst/>
              </a:prstGeom>
              <a:blipFill>
                <a:blip r:embed="rId2"/>
                <a:stretch>
                  <a:fillRect l="-3024" t="-1230" r="-1951" b="-11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18" name="yt_image_11918" title="H_131.6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5168" y="2533428"/>
            <a:ext cx="1226831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D8723D-005D-298D-8031-FA9CF8A4A4AA}"/>
                  </a:ext>
                </a:extLst>
              </p:cNvPr>
              <p:cNvSpPr txBox="1"/>
              <p:nvPr/>
            </p:nvSpPr>
            <p:spPr>
              <a:xfrm>
                <a:off x="449989" y="2486622"/>
                <a:ext cx="637000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DED8723D-005D-298D-8031-FA9CF8A4A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6622"/>
                <a:ext cx="6370002" cy="618694"/>
              </a:xfrm>
              <a:prstGeom prst="rect">
                <a:avLst/>
              </a:prstGeom>
              <a:blipFill>
                <a:blip r:embed="rId4"/>
                <a:stretch>
                  <a:fillRect l="-1531" r="-143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BACA47-1584-F89B-37EC-06A595A3185C}"/>
                  </a:ext>
                </a:extLst>
              </p:cNvPr>
              <p:cNvSpPr txBox="1"/>
              <p:nvPr/>
            </p:nvSpPr>
            <p:spPr>
              <a:xfrm>
                <a:off x="497614" y="3011704"/>
                <a:ext cx="528097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56BACA47-1584-F89B-37EC-06A595A318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011704"/>
                <a:ext cx="5280977" cy="618693"/>
              </a:xfrm>
              <a:prstGeom prst="rect">
                <a:avLst/>
              </a:prstGeom>
              <a:blipFill>
                <a:blip r:embed="rId5"/>
                <a:stretch>
                  <a:fillRect l="-1848" r="-1732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9B61E63-EBCD-2BBD-D5E9-A941D66AA016}"/>
              </a:ext>
            </a:extLst>
          </p:cNvPr>
          <p:cNvSpPr txBox="1"/>
          <p:nvPr/>
        </p:nvSpPr>
        <p:spPr>
          <a:xfrm>
            <a:off x="449989" y="3536785"/>
            <a:ext cx="2704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15" name="yt_shape_11915"/>
          <p:cNvSpPr txBox="1"/>
          <p:nvPr/>
        </p:nvSpPr>
        <p:spPr>
          <a:xfrm>
            <a:off x="540000" y="1957463"/>
            <a:ext cx="40876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1921"/>
          <p:cNvSpPr txBox="1"/>
          <p:nvPr/>
        </p:nvSpPr>
        <p:spPr>
          <a:xfrm>
            <a:off x="540000" y="1813230"/>
            <a:ext cx="53989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的黄金分割点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22" name="yt_image_11922" title="H_131.6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5168" y="1813230"/>
            <a:ext cx="1226831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4" name="yt_shape_11924"/>
          <p:cNvSpPr txBox="1"/>
          <p:nvPr/>
        </p:nvSpPr>
        <p:spPr>
          <a:xfrm>
            <a:off x="540119" y="353585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在求线段的比例时，单位统一后再比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8_c52bc"/>
              </a:rPr>
              <a:t>判断四条线段是否成比例时，先按从小到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6_5e165"/>
              </a:rPr>
              <a:t>大的顺序排列，然后看前两条线段长度的比和后两条线段长度的比是否相等，或者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最大与最小两个的乘积是否与中间两个的乘积相等，如果相等就是，反之不是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75A005-8C7B-133B-B225-C3290643427C}"/>
              </a:ext>
            </a:extLst>
          </p:cNvPr>
          <p:cNvSpPr txBox="1"/>
          <p:nvPr/>
        </p:nvSpPr>
        <p:spPr>
          <a:xfrm>
            <a:off x="449989" y="1766424"/>
            <a:ext cx="552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的黄金分割点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20" name="yt_shape_11920"/>
          <p:cNvSpPr txBox="1"/>
          <p:nvPr/>
        </p:nvSpPr>
        <p:spPr>
          <a:xfrm>
            <a:off x="540000" y="1238974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的结论你能找出图中的黄金分割点吗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9AF67C-468E-73C4-45A2-747323D95DB5}"/>
              </a:ext>
            </a:extLst>
          </p:cNvPr>
          <p:cNvSpPr/>
          <p:nvPr/>
        </p:nvSpPr>
        <p:spPr>
          <a:xfrm>
            <a:off x="407368" y="3535858"/>
            <a:ext cx="11244513" cy="21253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" name="yt_shape_11837"/>
          <p:cNvSpPr txBox="1"/>
          <p:nvPr/>
        </p:nvSpPr>
        <p:spPr>
          <a:xfrm>
            <a:off x="540119" y="31546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在比例尺是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的交通游览图上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某隧道长约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edfa,isEnd"/>
              </a:rPr>
              <a:t>则它的实际长度约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km.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A7947C-1071-BAE3-C3B6-31385315423F}"/>
              </a:ext>
            </a:extLst>
          </p:cNvPr>
          <p:cNvSpPr txBox="1"/>
          <p:nvPr/>
        </p:nvSpPr>
        <p:spPr>
          <a:xfrm>
            <a:off x="1059708" y="358335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" name="yt_shape_11838"/>
          <p:cNvSpPr txBox="1"/>
          <p:nvPr/>
        </p:nvSpPr>
        <p:spPr>
          <a:xfrm>
            <a:off x="540000" y="190356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比例线段</a:t>
            </a:r>
          </a:p>
        </p:txBody>
      </p:sp>
      <p:sp>
        <p:nvSpPr>
          <p:cNvPr id="11839" name="yt_shape_11839"/>
          <p:cNvSpPr txBox="1"/>
          <p:nvPr/>
        </p:nvSpPr>
        <p:spPr>
          <a:xfrm>
            <a:off x="540000" y="2398765"/>
            <a:ext cx="91980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下列各组长度的线段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成比例线段的是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0" name="yt_table_118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024330"/>
              </p:ext>
            </p:extLst>
          </p:nvPr>
        </p:nvGraphicFramePr>
        <p:xfrm>
          <a:off x="540047" y="2878068"/>
          <a:ext cx="7442836" cy="950976"/>
        </p:xfrm>
        <a:graphic>
          <a:graphicData uri="http://schemas.openxmlformats.org/drawingml/2006/table">
            <a:tbl>
              <a:tblPr/>
              <a:tblGrid>
                <a:gridCol w="480917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11842" name="yt_shape_11842"/>
          <p:cNvSpPr txBox="1"/>
          <p:nvPr/>
        </p:nvSpPr>
        <p:spPr>
          <a:xfrm>
            <a:off x="540119" y="38796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湖南师大附中月考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4959"/>
              </a:rPr>
              <a:t>的比例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3" name="yt_table_118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010076"/>
              </p:ext>
            </p:extLst>
          </p:nvPr>
        </p:nvGraphicFramePr>
        <p:xfrm>
          <a:off x="540047" y="4839057"/>
          <a:ext cx="89909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pic>
        <p:nvPicPr>
          <p:cNvPr id="3" name="yt_shape_1714027572944" title="H_26.259764">
            <a:extLst>
              <a:ext uri="{FF2B5EF4-FFF2-40B4-BE49-F238E27FC236}">
                <a16:creationId xmlns:a16="http://schemas.microsoft.com/office/drawing/2014/main" id="{73FFC6D8-029C-3B7D-B649-778F2FBAB9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687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A0442D-9737-FB04-CA3D-4F4BD6E41640}"/>
              </a:ext>
            </a:extLst>
          </p:cNvPr>
          <p:cNvSpPr txBox="1"/>
          <p:nvPr/>
        </p:nvSpPr>
        <p:spPr>
          <a:xfrm>
            <a:off x="8746264" y="23519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0B4F20-7107-04A1-980F-29DDEA38F49F}"/>
              </a:ext>
            </a:extLst>
          </p:cNvPr>
          <p:cNvSpPr txBox="1"/>
          <p:nvPr/>
        </p:nvSpPr>
        <p:spPr>
          <a:xfrm>
            <a:off x="3728296" y="43083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5" name="yt_shape_11845"/>
              <p:cNvSpPr txBox="1"/>
              <p:nvPr/>
            </p:nvSpPr>
            <p:spPr>
              <a:xfrm>
                <a:off x="540000" y="1564080"/>
                <a:ext cx="8600111" cy="40898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是比例线段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5" name="yt_shape_11845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4080"/>
                <a:ext cx="8600111" cy="4089838"/>
              </a:xfrm>
              <a:prstGeom prst="rect">
                <a:avLst/>
              </a:prstGeom>
              <a:blipFill>
                <a:blip r:embed="rId2"/>
                <a:stretch>
                  <a:fillRect l="-2199" t="-1343" r="-1277" b="-1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89E07EF-81FB-AD2A-A749-A1C5D2D28D16}"/>
                  </a:ext>
                </a:extLst>
              </p:cNvPr>
              <p:cNvSpPr txBox="1"/>
              <p:nvPr/>
            </p:nvSpPr>
            <p:spPr>
              <a:xfrm>
                <a:off x="449989" y="2468250"/>
                <a:ext cx="589959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589E07EF-81FB-AD2A-A749-A1C5D2D28D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8250"/>
                <a:ext cx="5899594" cy="768617"/>
              </a:xfrm>
              <a:prstGeom prst="rect">
                <a:avLst/>
              </a:prstGeom>
              <a:blipFill>
                <a:blip r:embed="rId3"/>
                <a:stretch>
                  <a:fillRect l="-1653" r="-14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70908F-E68E-5673-321D-1B0B2BE41BE2}"/>
                  </a:ext>
                </a:extLst>
              </p:cNvPr>
              <p:cNvSpPr txBox="1"/>
              <p:nvPr/>
            </p:nvSpPr>
            <p:spPr>
              <a:xfrm>
                <a:off x="449989" y="3618743"/>
                <a:ext cx="6186932" cy="7782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8070908F-E68E-5673-321D-1B0B2BE41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8743"/>
                <a:ext cx="6186932" cy="778206"/>
              </a:xfrm>
              <a:prstGeom prst="rect">
                <a:avLst/>
              </a:prstGeom>
              <a:blipFill>
                <a:blip r:embed="rId4"/>
                <a:stretch>
                  <a:fillRect l="-1576" r="-147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B3CE50-2BF8-2EA4-080B-EEED45955610}"/>
                  </a:ext>
                </a:extLst>
              </p:cNvPr>
              <p:cNvSpPr txBox="1"/>
              <p:nvPr/>
            </p:nvSpPr>
            <p:spPr>
              <a:xfrm>
                <a:off x="449989" y="4825116"/>
                <a:ext cx="6409372" cy="8360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0BB3CE50-2BF8-2EA4-080B-EEED45955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5116"/>
                <a:ext cx="6409372" cy="836054"/>
              </a:xfrm>
              <a:prstGeom prst="rect">
                <a:avLst/>
              </a:prstGeom>
              <a:blipFill>
                <a:blip r:embed="rId5"/>
                <a:stretch>
                  <a:fillRect l="-1522" r="-1427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6" name="yt_shape_11856"/>
          <p:cNvSpPr txBox="1"/>
          <p:nvPr/>
        </p:nvSpPr>
        <p:spPr>
          <a:xfrm>
            <a:off x="540000" y="1087409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黄金分割</a:t>
            </a:r>
          </a:p>
        </p:txBody>
      </p:sp>
      <p:sp>
        <p:nvSpPr>
          <p:cNvPr id="11857" name="yt_shape_11857"/>
          <p:cNvSpPr txBox="1"/>
          <p:nvPr/>
        </p:nvSpPr>
        <p:spPr>
          <a:xfrm>
            <a:off x="540120" y="15826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我国著名数学家华罗庚曾为普及优选法作出重要贡献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31d9"/>
              </a:rPr>
              <a:t>优选法中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法应用了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8" name="yt_table_118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147482"/>
              </p:ext>
            </p:extLst>
          </p:nvPr>
        </p:nvGraphicFramePr>
        <p:xfrm>
          <a:off x="540047" y="2542049"/>
          <a:ext cx="52851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黄金分割数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60" name="yt_shape_11860"/>
              <p:cNvSpPr txBox="1"/>
              <p:nvPr/>
            </p:nvSpPr>
            <p:spPr>
              <a:xfrm>
                <a:off x="540120" y="3543603"/>
                <a:ext cx="11492915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达州市中考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乐器上的一根弦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551d,isEnd"/>
                  </a:rPr>
                  <a:t>固定在乐器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是靠近点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是靠近点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a4b0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则支撑点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860" name="yt_shape_118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543603"/>
                <a:ext cx="11492915" cy="1429430"/>
              </a:xfrm>
              <a:prstGeom prst="rect">
                <a:avLst/>
              </a:prstGeom>
              <a:blipFill>
                <a:blip r:embed="rId2"/>
                <a:stretch>
                  <a:fillRect l="-1645" t="-3404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62" name="yt_image_11862" title="H_75.15">
            <a:extLst>
              <a:ext uri="">
                <a16:creationId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0503" y="5176185"/>
            <a:ext cx="4510992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573024" title="H_26.259764">
            <a:extLst>
              <a:ext uri="{FF2B5EF4-FFF2-40B4-BE49-F238E27FC236}">
                <a16:creationId xmlns:a16="http://schemas.microsoft.com/office/drawing/2014/main" id="{CB7B99C3-6708-D0A8-FD3B-9B817D3971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4071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32290E-A351-DB47-AD0A-DDDCF084A83B}"/>
              </a:ext>
            </a:extLst>
          </p:cNvPr>
          <p:cNvSpPr txBox="1"/>
          <p:nvPr/>
        </p:nvSpPr>
        <p:spPr>
          <a:xfrm>
            <a:off x="3879109" y="20112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DA81AF-350C-9922-09F9-08BCDE9F98EA}"/>
                  </a:ext>
                </a:extLst>
              </p:cNvPr>
              <p:cNvSpPr txBox="1"/>
              <p:nvPr/>
            </p:nvSpPr>
            <p:spPr>
              <a:xfrm>
                <a:off x="4722072" y="4366823"/>
                <a:ext cx="2624962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1, 'hasSerialNum': 1, 'mathAnswerShape': 1}">
                <a:extLst>
                  <a:ext uri="{FF2B5EF4-FFF2-40B4-BE49-F238E27FC236}">
                    <a16:creationId xmlns:a16="http://schemas.microsoft.com/office/drawing/2014/main" id="{82DA81AF-350C-9922-09F9-08BCDE9F9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072" y="4366823"/>
                <a:ext cx="2624962" cy="558242"/>
              </a:xfrm>
              <a:prstGeom prst="rect">
                <a:avLst/>
              </a:prstGeom>
              <a:blipFill>
                <a:blip r:embed="rId5"/>
                <a:stretch>
                  <a:fillRect l="-3721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4" name="yt_shape_11864"/>
          <p:cNvSpPr txBox="1"/>
          <p:nvPr/>
        </p:nvSpPr>
        <p:spPr>
          <a:xfrm>
            <a:off x="540000" y="956924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忽视线段成比例的有序性而漏解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5" name="yt_shape_11865"/>
              <p:cNvSpPr txBox="1"/>
              <p:nvPr/>
            </p:nvSpPr>
            <p:spPr>
              <a:xfrm>
                <a:off x="540119" y="1452129"/>
                <a:ext cx="11492915" cy="48089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已知三条线段的长分别为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如果再增加一条线段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9569"/>
                  </a:rPr>
                  <a:t>使这四条线段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那么这条线段的长为多少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解：设这条线段长为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综上所述，这条线段的长可以为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5" name="yt_shape_11865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52129"/>
                <a:ext cx="11492915" cy="4808945"/>
              </a:xfrm>
              <a:prstGeom prst="rect">
                <a:avLst/>
              </a:prstGeom>
              <a:blipFill>
                <a:blip r:embed="rId2"/>
                <a:stretch>
                  <a:fillRect l="-1645" t="-1014" b="-1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573094" title="H_26.259764">
            <a:extLst>
              <a:ext uri="{FF2B5EF4-FFF2-40B4-BE49-F238E27FC236}">
                <a16:creationId xmlns:a16="http://schemas.microsoft.com/office/drawing/2014/main" id="{59889432-0477-D043-C003-9EE1FA4C9C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023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E9B080-1F1F-3CC4-2446-34D1A2E22439}"/>
              </a:ext>
            </a:extLst>
          </p:cNvPr>
          <p:cNvSpPr txBox="1"/>
          <p:nvPr/>
        </p:nvSpPr>
        <p:spPr>
          <a:xfrm>
            <a:off x="450108" y="2356299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解：设这条线段长为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13D561-25E7-6271-BD3E-3282C77078B9}"/>
                  </a:ext>
                </a:extLst>
              </p:cNvPr>
              <p:cNvSpPr txBox="1"/>
              <p:nvPr/>
            </p:nvSpPr>
            <p:spPr>
              <a:xfrm>
                <a:off x="450108" y="2831787"/>
                <a:ext cx="6350317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EB13D561-25E7-6271-BD3E-3282C7707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31787"/>
                <a:ext cx="6350317" cy="769316"/>
              </a:xfrm>
              <a:prstGeom prst="rect">
                <a:avLst/>
              </a:prstGeom>
              <a:blipFill>
                <a:blip r:embed="rId4"/>
                <a:stretch>
                  <a:fillRect l="-1536" r="-144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8EBBA5-319A-CB5F-4680-46931720A839}"/>
                  </a:ext>
                </a:extLst>
              </p:cNvPr>
              <p:cNvSpPr txBox="1"/>
              <p:nvPr/>
            </p:nvSpPr>
            <p:spPr>
              <a:xfrm>
                <a:off x="450108" y="3507491"/>
                <a:ext cx="6278880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738EBBA5-319A-CB5F-4680-46931720A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7491"/>
                <a:ext cx="6278880" cy="769315"/>
              </a:xfrm>
              <a:prstGeom prst="rect">
                <a:avLst/>
              </a:prstGeom>
              <a:blipFill>
                <a:blip r:embed="rId5"/>
                <a:stretch>
                  <a:fillRect l="-1553" r="-155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ADCFF9-E96E-4D32-C6A8-07DC5B5AB819}"/>
                  </a:ext>
                </a:extLst>
              </p:cNvPr>
              <p:cNvSpPr txBox="1"/>
              <p:nvPr/>
            </p:nvSpPr>
            <p:spPr>
              <a:xfrm>
                <a:off x="450108" y="4183194"/>
                <a:ext cx="627888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D5ADCFF9-E96E-4D32-C6A8-07DC5B5AB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3194"/>
                <a:ext cx="6278880" cy="769062"/>
              </a:xfrm>
              <a:prstGeom prst="rect">
                <a:avLst/>
              </a:prstGeom>
              <a:blipFill>
                <a:blip r:embed="rId6"/>
                <a:stretch>
                  <a:fillRect l="-1553" r="-155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2E0AE0-2BE1-1F0B-2014-08B2E15B4A28}"/>
                  </a:ext>
                </a:extLst>
              </p:cNvPr>
              <p:cNvSpPr txBox="1"/>
              <p:nvPr/>
            </p:nvSpPr>
            <p:spPr>
              <a:xfrm>
                <a:off x="450108" y="4858645"/>
                <a:ext cx="6202680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成比例，则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3, 'hasSerialNum': 1}">
                <a:extLst>
                  <a:ext uri="{FF2B5EF4-FFF2-40B4-BE49-F238E27FC236}">
                    <a16:creationId xmlns:a16="http://schemas.microsoft.com/office/drawing/2014/main" id="{512E0AE0-2BE1-1F0B-2014-08B2E15B4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8645"/>
                <a:ext cx="6202680" cy="769061"/>
              </a:xfrm>
              <a:prstGeom prst="rect">
                <a:avLst/>
              </a:prstGeom>
              <a:blipFill>
                <a:blip r:embed="rId7"/>
                <a:stretch>
                  <a:fillRect l="-1573" r="-16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5D99C4-CAE6-228D-9EBE-E80F900E19B6}"/>
                  </a:ext>
                </a:extLst>
              </p:cNvPr>
              <p:cNvSpPr txBox="1"/>
              <p:nvPr/>
            </p:nvSpPr>
            <p:spPr>
              <a:xfrm>
                <a:off x="450108" y="5534093"/>
                <a:ext cx="69285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综上所述，这条线段的长可以为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3, 'hasSerialNum': 1}">
                <a:extLst>
                  <a:ext uri="{FF2B5EF4-FFF2-40B4-BE49-F238E27FC236}">
                    <a16:creationId xmlns:a16="http://schemas.microsoft.com/office/drawing/2014/main" id="{3A5D99C4-CAE6-228D-9EBE-E80F900E1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34093"/>
                <a:ext cx="6928548" cy="727279"/>
              </a:xfrm>
              <a:prstGeom prst="rect">
                <a:avLst/>
              </a:prstGeom>
              <a:blipFill>
                <a:blip r:embed="rId8"/>
                <a:stretch>
                  <a:fillRect l="-1408" r="-9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000" y="168996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68" name="yt_image_1186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8996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1" name="yt_shape_11871"/>
          <p:cNvSpPr txBox="1"/>
          <p:nvPr/>
        </p:nvSpPr>
        <p:spPr>
          <a:xfrm>
            <a:off x="540119" y="227212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在设计人体雕像时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使雕像上部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腰部以上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与下部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91b4"/>
              </a:rPr>
              <a:t>腰部以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等于下部与全部的高度比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可以增加视觉美感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dd40"/>
              </a:rPr>
              <a:t>按此比例设计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一座高度为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的雷锋雕像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那么该雕像的下部设计高度约是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5" name="yt_table_118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826289"/>
              </p:ext>
            </p:extLst>
          </p:nvPr>
        </p:nvGraphicFramePr>
        <p:xfrm>
          <a:off x="540047" y="3711691"/>
          <a:ext cx="96704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0.73m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1.37m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1.42m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grpSp>
        <p:nvGrpSpPr>
          <p:cNvPr id="11872" name="yt_shape_11872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89029" y="3711691"/>
            <a:ext cx="860644" cy="1816749"/>
            <a:chOff x="0" y="0"/>
            <a:chExt cx="860644" cy="1816749"/>
          </a:xfrm>
        </p:grpSpPr>
        <p:pic>
          <p:nvPicPr>
            <p:cNvPr id="2" name="yt_image_118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860644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4" name="yt_shape_11874"/>
            <p:cNvSpPr txBox="1"/>
            <p:nvPr/>
          </p:nvSpPr>
          <p:spPr>
            <a:xfrm>
              <a:off x="-179142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C07AA0-DDF4-A5C0-1420-AB329F4399E2}"/>
              </a:ext>
            </a:extLst>
          </p:cNvPr>
          <p:cNvSpPr txBox="1"/>
          <p:nvPr/>
        </p:nvSpPr>
        <p:spPr>
          <a:xfrm>
            <a:off x="8840046" y="31762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7" name="yt_shape_11877"/>
          <p:cNvSpPr txBox="1"/>
          <p:nvPr/>
        </p:nvSpPr>
        <p:spPr>
          <a:xfrm>
            <a:off x="540119" y="145753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中记载的战国时期的铜衡杆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ede3,isEnd"/>
              </a:rPr>
              <a:t>把被称物与砝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码放在提纽两边不同位置的刻线上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19e01,isEnd"/>
              </a:rPr>
              <a:t>用同一个砝码就可以称出大于它一倍或几倍重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量的物体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图中被称物重量是砝码重量的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被称物的质量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1201,isEnd"/>
              </a:rPr>
              <a:t>被称物到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提纽的距离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砝码的质量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砝码到提纽的距离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881" name="yt_shape_11881"/>
          <p:cNvSpPr txBox="1"/>
          <p:nvPr/>
        </p:nvSpPr>
        <p:spPr>
          <a:xfrm>
            <a:off x="540000" y="54019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78" name="yt_shape_11878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8766" y="3513118"/>
            <a:ext cx="2614467" cy="1838466"/>
            <a:chOff x="0" y="0"/>
            <a:chExt cx="2614467" cy="1838466"/>
          </a:xfrm>
        </p:grpSpPr>
        <p:pic>
          <p:nvPicPr>
            <p:cNvPr id="2" name="yt_image_118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14467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80" name="yt_shape_11880"/>
            <p:cNvSpPr txBox="1"/>
            <p:nvPr/>
          </p:nvSpPr>
          <p:spPr>
            <a:xfrm>
              <a:off x="697769" y="147846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CD6A95-EF58-9E07-13B8-4DBA0B3E5C46}"/>
              </a:ext>
            </a:extLst>
          </p:cNvPr>
          <p:cNvSpPr txBox="1"/>
          <p:nvPr/>
        </p:nvSpPr>
        <p:spPr>
          <a:xfrm>
            <a:off x="6012708" y="236170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2" name="yt_shape_11882"/>
              <p:cNvSpPr txBox="1"/>
              <p:nvPr/>
            </p:nvSpPr>
            <p:spPr>
              <a:xfrm>
                <a:off x="540000" y="1017172"/>
                <a:ext cx="7755136" cy="24949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2" name="yt_shape_11882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17172"/>
                <a:ext cx="7755136" cy="2494914"/>
              </a:xfrm>
              <a:prstGeom prst="rect">
                <a:avLst/>
              </a:prstGeom>
              <a:blipFill>
                <a:blip r:embed="rId2"/>
                <a:stretch>
                  <a:fillRect l="-2437" r="-1494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87" name="yt_image_11887" title="H_101.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3041" y="2344932"/>
            <a:ext cx="159895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89" name="yt_shape_11889"/>
              <p:cNvSpPr txBox="1"/>
              <p:nvPr/>
            </p:nvSpPr>
            <p:spPr>
              <a:xfrm>
                <a:off x="540000" y="3725405"/>
                <a:ext cx="7033977" cy="24754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这四条线段是否成比例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这四条线段成比例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9" name="yt_shape_11889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5405"/>
                <a:ext cx="7033977" cy="2475421"/>
              </a:xfrm>
              <a:prstGeom prst="rect">
                <a:avLst/>
              </a:prstGeom>
              <a:blipFill>
                <a:blip r:embed="rId4"/>
                <a:stretch>
                  <a:fillRect l="-2689" t="-1970" r="-1735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FA896F-EAA5-721D-B5C3-044EEC01FD62}"/>
                  </a:ext>
                </a:extLst>
              </p:cNvPr>
              <p:cNvSpPr txBox="1"/>
              <p:nvPr/>
            </p:nvSpPr>
            <p:spPr>
              <a:xfrm>
                <a:off x="449989" y="2124034"/>
                <a:ext cx="327075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37FA896F-EAA5-721D-B5C3-044EEC01F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4034"/>
                <a:ext cx="3270758" cy="771792"/>
              </a:xfrm>
              <a:prstGeom prst="rect">
                <a:avLst/>
              </a:prstGeom>
              <a:blipFill>
                <a:blip r:embed="rId5"/>
                <a:stretch>
                  <a:fillRect l="-2985" r="-298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5B99F4-3598-76F0-1010-239BFF12E5D6}"/>
                  </a:ext>
                </a:extLst>
              </p:cNvPr>
              <p:cNvSpPr txBox="1"/>
              <p:nvPr/>
            </p:nvSpPr>
            <p:spPr>
              <a:xfrm>
                <a:off x="449989" y="2802214"/>
                <a:ext cx="3927222" cy="7325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CF5B99F4-3598-76F0-1010-239BFF12E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2214"/>
                <a:ext cx="3927222" cy="732549"/>
              </a:xfrm>
              <a:prstGeom prst="rect">
                <a:avLst/>
              </a:prstGeom>
              <a:blipFill>
                <a:blip r:embed="rId6"/>
                <a:stretch>
                  <a:fillRect l="-2484" r="-217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C1FCEE-427E-83D2-318D-39B5087F638A}"/>
                  </a:ext>
                </a:extLst>
              </p:cNvPr>
              <p:cNvSpPr txBox="1"/>
              <p:nvPr/>
            </p:nvSpPr>
            <p:spPr>
              <a:xfrm>
                <a:off x="449989" y="4154087"/>
                <a:ext cx="6049963" cy="9667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6CC1FCEE-427E-83D2-318D-39B5087F6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4087"/>
                <a:ext cx="6049963" cy="966737"/>
              </a:xfrm>
              <a:prstGeom prst="rect">
                <a:avLst/>
              </a:prstGeom>
              <a:blipFill>
                <a:blip r:embed="rId7"/>
                <a:stretch>
                  <a:fillRect l="-1613" r="-1714" b="-2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4E17BA-A779-AE8C-E217-365328DE6AC5}"/>
                  </a:ext>
                </a:extLst>
              </p:cNvPr>
              <p:cNvSpPr txBox="1"/>
              <p:nvPr/>
            </p:nvSpPr>
            <p:spPr>
              <a:xfrm>
                <a:off x="449989" y="5027212"/>
                <a:ext cx="189230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7D4E17BA-A779-AE8C-E217-365328DE6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7212"/>
                <a:ext cx="1892301" cy="772110"/>
              </a:xfrm>
              <a:prstGeom prst="rect">
                <a:avLst/>
              </a:prstGeom>
              <a:blipFill>
                <a:blip r:embed="rId8"/>
                <a:stretch>
                  <a:fillRect l="-5161" r="-516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30DBC64-EB4F-816E-2350-D14D0C50549C}"/>
              </a:ext>
            </a:extLst>
          </p:cNvPr>
          <p:cNvSpPr txBox="1"/>
          <p:nvPr/>
        </p:nvSpPr>
        <p:spPr>
          <a:xfrm>
            <a:off x="449989" y="5705710"/>
            <a:ext cx="58506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这四条线段成比例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1936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2024-04-25T09:22:38Z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