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5" r:id="rId4"/>
    <p:sldId id="309" r:id="rId5"/>
    <p:sldId id="321" r:id="rId6"/>
    <p:sldId id="311" r:id="rId7"/>
    <p:sldId id="313" r:id="rId8"/>
    <p:sldId id="315" r:id="rId9"/>
    <p:sldId id="325" r:id="rId10"/>
    <p:sldId id="322" r:id="rId11"/>
    <p:sldId id="319" r:id="rId12"/>
    <p:sldId id="323" r:id="rId13"/>
    <p:sldId id="324" r:id="rId14"/>
    <p:sldId id="256" r:id="rId15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3" d="100"/>
          <a:sy n="63" d="100"/>
        </p:scale>
        <p:origin x="472" y="5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30" name="yt_image_11430" title="H_41.85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635082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432" name="yt_shape_11432"/>
          <p:cNvSpPr txBox="1"/>
          <p:nvPr/>
        </p:nvSpPr>
        <p:spPr>
          <a:xfrm>
            <a:off x="540000" y="2217247"/>
            <a:ext cx="4582986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增长率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降低率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问题</a:t>
            </a:r>
          </a:p>
        </p:txBody>
      </p:sp>
      <p:sp>
        <p:nvSpPr>
          <p:cNvPr id="11433" name="yt_shape_11433"/>
          <p:cNvSpPr txBox="1"/>
          <p:nvPr/>
        </p:nvSpPr>
        <p:spPr>
          <a:xfrm>
            <a:off x="540120" y="2712452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阜新市中考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近年来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由于新能源汽车的崛起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3_a8801"/>
              </a:rPr>
              <a:t>燃油汽车的销量出现了不同程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度的下滑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经销商纷纷开展降价促销活动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某款燃油汽车今年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月份售价为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765eb"/>
              </a:rPr>
              <a:t>万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月份售价为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万元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设该款汽车这两月售价的月均下降率是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f53b7"/>
              </a:rPr>
              <a:t>则所列方程正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434" name="yt_table_11434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6630171"/>
              </p:ext>
            </p:extLst>
          </p:nvPr>
        </p:nvGraphicFramePr>
        <p:xfrm>
          <a:off x="540047" y="4632150"/>
          <a:ext cx="8115618" cy="950976"/>
        </p:xfrm>
        <a:graphic>
          <a:graphicData uri="http://schemas.openxmlformats.org/drawingml/2006/table">
            <a:tbl>
              <a:tblPr/>
              <a:tblGrid>
                <a:gridCol w="4794568">
                  <a:extLst>
                    <a:ext uri="{9D8B030D-6E8A-4147-A177-3AD203B41FA5}">
                      <a16:colId xmlns:a16="http://schemas.microsoft.com/office/drawing/2014/main" val="10247"/>
                    </a:ext>
                  </a:extLst>
                </a:gridCol>
                <a:gridCol w="3321050">
                  <a:extLst>
                    <a:ext uri="{9D8B030D-6E8A-4147-A177-3AD203B41FA5}">
                      <a16:colId xmlns:a16="http://schemas.microsoft.com/office/drawing/2014/main" val="1024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16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23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23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23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97"/>
                  </a:ext>
                </a:extLst>
              </a:tr>
            </a:tbl>
          </a:graphicData>
        </a:graphic>
      </p:graphicFrame>
      <p:pic>
        <p:nvPicPr>
          <p:cNvPr id="3" name="yt_shape_1714027503362" title="H_26.259764">
            <a:extLst>
              <a:ext uri="{FF2B5EF4-FFF2-40B4-BE49-F238E27FC236}">
                <a16:creationId xmlns:a16="http://schemas.microsoft.com/office/drawing/2014/main" id="{3CB51182-E330-A6A6-417F-EBA5E64A48E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270557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3A5686B-BEFC-9105-4CBC-30B42EF15C61}"/>
              </a:ext>
            </a:extLst>
          </p:cNvPr>
          <p:cNvSpPr txBox="1"/>
          <p:nvPr/>
        </p:nvSpPr>
        <p:spPr>
          <a:xfrm>
            <a:off x="1974109" y="409211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8" name="yt_shape_11468"/>
          <p:cNvSpPr txBox="1"/>
          <p:nvPr/>
        </p:nvSpPr>
        <p:spPr>
          <a:xfrm>
            <a:off x="540000" y="1183134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1467" name="yt_image_11467" title="H_41.8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183134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470" name="yt_shape_11470"/>
          <p:cNvSpPr txBox="1"/>
          <p:nvPr/>
        </p:nvSpPr>
        <p:spPr>
          <a:xfrm>
            <a:off x="540119" y="1765299"/>
            <a:ext cx="11492915" cy="42695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邵阳一中模拟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某造纸厂为节约木材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实现企业绿色低碳发展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9eedf"/>
              </a:rPr>
              <a:t>通过技术改造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升级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使再生纸项目的生产规模不断扩大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该厂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月份共生产再生纸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800t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81573"/>
              </a:rPr>
              <a:t>4</a:t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月份再生纸产量是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月份的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倍少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100t.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月份再生纸的产量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设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月份再生纸的产量为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t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，则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月份再生纸的产量为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t.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依题意，得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800.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300.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500.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答：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月份再生纸的产量为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500t.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4FC6819-7E92-3DC4-5352-CD002133A26F}"/>
              </a:ext>
            </a:extLst>
          </p:cNvPr>
          <p:cNvSpPr txBox="1"/>
          <p:nvPr/>
        </p:nvSpPr>
        <p:spPr>
          <a:xfrm>
            <a:off x="450108" y="3620445"/>
            <a:ext cx="105147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设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月份再生纸的产量为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，则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月份再生纸的产量为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t.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D46A348-16AC-F18C-BF7A-DFCC113E9B0C}"/>
              </a:ext>
            </a:extLst>
          </p:cNvPr>
          <p:cNvSpPr txBox="1"/>
          <p:nvPr/>
        </p:nvSpPr>
        <p:spPr>
          <a:xfrm>
            <a:off x="450108" y="4095933"/>
            <a:ext cx="4221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依题意，得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800.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606048C-FA8D-864A-F476-D7425E6C029A}"/>
              </a:ext>
            </a:extLst>
          </p:cNvPr>
          <p:cNvSpPr txBox="1"/>
          <p:nvPr/>
        </p:nvSpPr>
        <p:spPr>
          <a:xfrm>
            <a:off x="450108" y="4571421"/>
            <a:ext cx="18580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300.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16AAD62-62FC-C785-6EBB-7E5C86379AC7}"/>
              </a:ext>
            </a:extLst>
          </p:cNvPr>
          <p:cNvSpPr txBox="1"/>
          <p:nvPr/>
        </p:nvSpPr>
        <p:spPr>
          <a:xfrm>
            <a:off x="450108" y="5046909"/>
            <a:ext cx="4448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500.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CB4F938-6591-F13A-5985-4B548827B249}"/>
              </a:ext>
            </a:extLst>
          </p:cNvPr>
          <p:cNvSpPr txBox="1"/>
          <p:nvPr/>
        </p:nvSpPr>
        <p:spPr>
          <a:xfrm>
            <a:off x="450108" y="5522397"/>
            <a:ext cx="43028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答：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月份再生纸的产量为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500t.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473" name="yt_shape_11473"/>
              <p:cNvSpPr txBox="1"/>
              <p:nvPr/>
            </p:nvSpPr>
            <p:spPr>
              <a:xfrm>
                <a:off x="540119" y="1794560"/>
                <a:ext cx="11492915" cy="362887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月份每吨再生纸的利润为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1000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元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月份再生纸产量比上月增加</a:t>
                </a:r>
                <a:r>
                  <a:rPr lang="en-US" altLang="zh-CN" sz="15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f2453"/>
                  </a:rPr>
                  <a:t> </a:t>
                </a:r>
                <a:br>
                  <a:rPr lang="en-US" altLang="zh-CN" sz="15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％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.5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月份每吨再生纸的利润比上月增加</a:t>
                </a:r>
                <a:r>
                  <a:rPr lang="en-US" altLang="zh-CN" sz="1500" b="0" i="1" spc="15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pc="15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pc="15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num>
                      <m:den>
                        <m:r>
                          <a:rPr lang="en-US" altLang="zh-CN" sz="2400" b="0" i="1" spc="15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spc="15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％，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2_0e0f3"/>
                  </a:rPr>
                  <a:t>月份再生纸项目月利润达到</a:t>
                </a:r>
                <a:b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66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万元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15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依题意，得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％）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％）＝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660000.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整理，得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300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6400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320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不符合题意，舍去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答：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的值为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20.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473" name="yt_shape_11473" descr="{&quot;rangeId&quot;:16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794560"/>
                <a:ext cx="11492915" cy="3628879"/>
              </a:xfrm>
              <a:prstGeom prst="rect">
                <a:avLst/>
              </a:prstGeom>
              <a:blipFill>
                <a:blip r:embed="rId2"/>
                <a:stretch>
                  <a:fillRect l="-1645" t="-1342" b="-41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51D6A4BA-CBCA-DB5A-5ECD-D0AAE5EEE107}"/>
                  </a:ext>
                </a:extLst>
              </p:cNvPr>
              <p:cNvSpPr txBox="1"/>
              <p:nvPr/>
            </p:nvSpPr>
            <p:spPr>
              <a:xfrm>
                <a:off x="450108" y="3332460"/>
                <a:ext cx="9108822" cy="72734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依题意，得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1000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％）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500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％）＝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660000.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6}">
                <a:extLst>
                  <a:ext uri="{FF2B5EF4-FFF2-40B4-BE49-F238E27FC236}">
                    <a16:creationId xmlns:a16="http://schemas.microsoft.com/office/drawing/2014/main" id="{51D6A4BA-CBCA-DB5A-5ECD-D0AAE5EEE10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332460"/>
                <a:ext cx="9108822" cy="727342"/>
              </a:xfrm>
              <a:prstGeom prst="rect">
                <a:avLst/>
              </a:prstGeom>
              <a:blipFill>
                <a:blip r:embed="rId3"/>
                <a:stretch>
                  <a:fillRect l="-1071" r="-1071" b="-5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8D7F1DDE-B973-3708-87B2-DBA91855ED49}"/>
              </a:ext>
            </a:extLst>
          </p:cNvPr>
          <p:cNvSpPr txBox="1"/>
          <p:nvPr/>
        </p:nvSpPr>
        <p:spPr>
          <a:xfrm>
            <a:off x="450108" y="3966190"/>
            <a:ext cx="429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整理，得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6400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83BBB21-867D-DFFF-87AE-9B8CA8F67A86}"/>
              </a:ext>
            </a:extLst>
          </p:cNvPr>
          <p:cNvSpPr txBox="1"/>
          <p:nvPr/>
        </p:nvSpPr>
        <p:spPr>
          <a:xfrm>
            <a:off x="450108" y="4441678"/>
            <a:ext cx="66348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不符合题意，舍去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3C9B71F-B052-4B83-5C78-4873F770854D}"/>
              </a:ext>
            </a:extLst>
          </p:cNvPr>
          <p:cNvSpPr txBox="1"/>
          <p:nvPr/>
        </p:nvSpPr>
        <p:spPr>
          <a:xfrm>
            <a:off x="450108" y="4917166"/>
            <a:ext cx="240099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答：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的值为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77" name="yt_shape_11477"/>
          <p:cNvSpPr txBox="1"/>
          <p:nvPr/>
        </p:nvSpPr>
        <p:spPr>
          <a:xfrm>
            <a:off x="540119" y="994084"/>
            <a:ext cx="11492915" cy="522983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月份每吨再生纸的利润为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1200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至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5_08a9e"/>
              </a:rPr>
              <a:t>月每吨再生纸利润的月平均增长率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月份再生纸产量比上月增长的百分数相同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5_a6981"/>
              </a:rPr>
              <a:t>月份再生纸项目月利润比上月增加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了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％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月份每吨再生纸的利润是多少元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设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至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月每吨再生纸利润的月平均增长率为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月份再生纸的产量为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t.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依题意，得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1200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25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％）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1200·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1200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1500.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答：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月份每吨再生纸的利润是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1500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元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名师点睛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解两次增长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或降低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问题，通常只要设平均增长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或降低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率为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  <a:sym typeface="_⨹_4_6ff71"/>
              </a:rPr>
              <a:t>，然后套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用关系式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±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即可列方程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  <a:sym typeface="_⨹_17_c5e41"/>
              </a:rPr>
              <a:t>值得注意的是，为方便计算，我们一般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不设增长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或降低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率为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％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0298BF1-4AAB-E8B1-387F-A376CE033CC7}"/>
              </a:ext>
            </a:extLst>
          </p:cNvPr>
          <p:cNvSpPr txBox="1"/>
          <p:nvPr/>
        </p:nvSpPr>
        <p:spPr>
          <a:xfrm>
            <a:off x="450108" y="2373742"/>
            <a:ext cx="112100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设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月每吨再生纸利润的月平均增长率为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月份再生纸的产量为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t.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943782A-C3CA-C8F6-39AF-05C0DFE1F4AE}"/>
              </a:ext>
            </a:extLst>
          </p:cNvPr>
          <p:cNvSpPr txBox="1"/>
          <p:nvPr/>
        </p:nvSpPr>
        <p:spPr>
          <a:xfrm>
            <a:off x="450108" y="2849230"/>
            <a:ext cx="100781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依题意，得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·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％）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1200·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·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5F64DDE-C310-D64F-E8AD-11B664F10BB0}"/>
              </a:ext>
            </a:extLst>
          </p:cNvPr>
          <p:cNvSpPr txBox="1"/>
          <p:nvPr/>
        </p:nvSpPr>
        <p:spPr>
          <a:xfrm>
            <a:off x="450108" y="3324718"/>
            <a:ext cx="34836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1500.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D787D6D-E76F-C99D-C680-8EAC28CBFBCA}"/>
              </a:ext>
            </a:extLst>
          </p:cNvPr>
          <p:cNvSpPr txBox="1"/>
          <p:nvPr/>
        </p:nvSpPr>
        <p:spPr>
          <a:xfrm>
            <a:off x="450108" y="3800206"/>
            <a:ext cx="5285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答：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月份每吨再生纸的利润是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1500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24669014-9D4E-5B21-EE23-5CA4ED1AF7A0}"/>
              </a:ext>
            </a:extLst>
          </p:cNvPr>
          <p:cNvSpPr/>
          <p:nvPr/>
        </p:nvSpPr>
        <p:spPr>
          <a:xfrm>
            <a:off x="531855" y="4369306"/>
            <a:ext cx="11128290" cy="186800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36" name="yt_shape_11436"/>
          <p:cNvSpPr txBox="1"/>
          <p:nvPr/>
        </p:nvSpPr>
        <p:spPr>
          <a:xfrm>
            <a:off x="540119" y="900000"/>
            <a:ext cx="11492915" cy="570996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为防治雾霾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保护环境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某市掀起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爱绿护绿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热潮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经过两年时间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50e35,isEnd"/>
              </a:rPr>
              <a:t>绿地面积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增加了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％，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则这两年绿地面积的年平均增长率是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某公司今年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月份的生产成本是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万元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由于技术改进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生产成本逐月下降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bc10b,isEnd"/>
              </a:rPr>
              <a:t>3</a:t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月份的生产成本是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361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万元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假设该公司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月每个月生产成本的下降率都相同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求每个月生产成本的下降率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设每个月生产成本的下降率为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  <a:sym typeface=",isEnd"/>
              </a:rPr>
              <a:t>，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根据题意，得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361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  <a:sym typeface=",isEnd"/>
              </a:rPr>
              <a:t>，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0.05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％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195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％（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不合题意，舍去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答：每个月生产成本的下降率为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％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请你预测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月份该公司的生产成本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361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％）＝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342.95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万元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答：预测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月份该公司的生产成本为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342.95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万元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A388FCC-E419-06DD-577B-123F4FFC47FF}"/>
              </a:ext>
            </a:extLst>
          </p:cNvPr>
          <p:cNvSpPr txBox="1"/>
          <p:nvPr/>
        </p:nvSpPr>
        <p:spPr>
          <a:xfrm>
            <a:off x="7460507" y="1328682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％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542A751-284F-4EAB-9E37-3D41B361C975}"/>
              </a:ext>
            </a:extLst>
          </p:cNvPr>
          <p:cNvSpPr txBox="1"/>
          <p:nvPr/>
        </p:nvSpPr>
        <p:spPr>
          <a:xfrm>
            <a:off x="450108" y="3230634"/>
            <a:ext cx="60490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设每个月生产成本的下降率为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4874391-5831-F695-C5DC-61582D33126B}"/>
              </a:ext>
            </a:extLst>
          </p:cNvPr>
          <p:cNvSpPr txBox="1"/>
          <p:nvPr/>
        </p:nvSpPr>
        <p:spPr>
          <a:xfrm>
            <a:off x="450108" y="3706122"/>
            <a:ext cx="4931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根据题意，得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361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713C721-9963-3C38-5A39-4349028DE252}"/>
              </a:ext>
            </a:extLst>
          </p:cNvPr>
          <p:cNvSpPr txBox="1"/>
          <p:nvPr/>
        </p:nvSpPr>
        <p:spPr>
          <a:xfrm>
            <a:off x="450108" y="4181610"/>
            <a:ext cx="71492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0.05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％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195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％（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不合题意，舍去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9790A3F-D488-FBFE-C024-2820E561F3EE}"/>
              </a:ext>
            </a:extLst>
          </p:cNvPr>
          <p:cNvSpPr txBox="1"/>
          <p:nvPr/>
        </p:nvSpPr>
        <p:spPr>
          <a:xfrm>
            <a:off x="450108" y="4657098"/>
            <a:ext cx="4980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答：每个月生产成本的下降率为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％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EF2699E-34C5-4553-6C09-C003C4A392C3}"/>
              </a:ext>
            </a:extLst>
          </p:cNvPr>
          <p:cNvSpPr txBox="1"/>
          <p:nvPr/>
        </p:nvSpPr>
        <p:spPr>
          <a:xfrm>
            <a:off x="450108" y="5608074"/>
            <a:ext cx="6276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361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％）＝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342.95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万元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691ED56-A9DD-B22F-EFA1-E7EF692E987B}"/>
              </a:ext>
            </a:extLst>
          </p:cNvPr>
          <p:cNvSpPr txBox="1"/>
          <p:nvPr/>
        </p:nvSpPr>
        <p:spPr>
          <a:xfrm>
            <a:off x="450108" y="6083562"/>
            <a:ext cx="6428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答：预测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月份该公司的生产成本为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342.95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万元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43" name="yt_shape_11443"/>
          <p:cNvSpPr txBox="1"/>
          <p:nvPr/>
        </p:nvSpPr>
        <p:spPr>
          <a:xfrm>
            <a:off x="540000" y="1466680"/>
            <a:ext cx="2736327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传播问题</a:t>
            </a:r>
          </a:p>
        </p:txBody>
      </p:sp>
      <p:sp>
        <p:nvSpPr>
          <p:cNvPr id="11444" name="yt_shape_11444"/>
          <p:cNvSpPr txBox="1"/>
          <p:nvPr/>
        </p:nvSpPr>
        <p:spPr>
          <a:xfrm>
            <a:off x="540119" y="1961885"/>
            <a:ext cx="11492915" cy="378943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某种电脑病毒在网络中传播得非常快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如果有一台电脑被感染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48951"/>
              </a:rPr>
              <a:t>经过两轮传播后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共有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144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台电脑被感染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假定感染病毒的电脑没有及时得到查毒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杀毒处理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每轮感染中平均一台电脑感染几台电脑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设每轮感染中平均一台电脑感染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台电脑，依题意，得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144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整理，得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144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不合题意，舍去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答：每轮感染中平均一台电脑感染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台电脑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3" name="yt_shape_1714027503445" title="H_26.259764">
            <a:extLst>
              <a:ext uri="{FF2B5EF4-FFF2-40B4-BE49-F238E27FC236}">
                <a16:creationId xmlns:a16="http://schemas.microsoft.com/office/drawing/2014/main" id="{4D804A5B-A8D1-3005-B89D-893B0F85448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19990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CCDA1AA-C88C-0269-5F59-42FB84C10BAD}"/>
              </a:ext>
            </a:extLst>
          </p:cNvPr>
          <p:cNvSpPr txBox="1"/>
          <p:nvPr/>
        </p:nvSpPr>
        <p:spPr>
          <a:xfrm>
            <a:off x="450108" y="3341543"/>
            <a:ext cx="87922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设每轮感染中平均一台电脑感染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台电脑，依题意，得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4DF762D-FB9D-29F0-3074-EA8977551101}"/>
              </a:ext>
            </a:extLst>
          </p:cNvPr>
          <p:cNvSpPr txBox="1"/>
          <p:nvPr/>
        </p:nvSpPr>
        <p:spPr>
          <a:xfrm>
            <a:off x="450108" y="3817031"/>
            <a:ext cx="37662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144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D483A9F-3C24-28EB-F171-9814213C8060}"/>
              </a:ext>
            </a:extLst>
          </p:cNvPr>
          <p:cNvSpPr txBox="1"/>
          <p:nvPr/>
        </p:nvSpPr>
        <p:spPr>
          <a:xfrm>
            <a:off x="450108" y="4292519"/>
            <a:ext cx="38646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整理，得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144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A95E6EF-C7C4-A34E-91EE-249FE48ECB4C}"/>
              </a:ext>
            </a:extLst>
          </p:cNvPr>
          <p:cNvSpPr txBox="1"/>
          <p:nvPr/>
        </p:nvSpPr>
        <p:spPr>
          <a:xfrm>
            <a:off x="450108" y="4768007"/>
            <a:ext cx="599490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不合题意，舍去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28EF3F0-D5DE-2E94-4316-6A71A66DE573}"/>
              </a:ext>
            </a:extLst>
          </p:cNvPr>
          <p:cNvSpPr txBox="1"/>
          <p:nvPr/>
        </p:nvSpPr>
        <p:spPr>
          <a:xfrm>
            <a:off x="450108" y="5243495"/>
            <a:ext cx="603618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答：每轮感染中平均一台电脑感染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台电脑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47" name="yt_shape_11447"/>
          <p:cNvSpPr txBox="1"/>
          <p:nvPr/>
        </p:nvSpPr>
        <p:spPr>
          <a:xfrm>
            <a:off x="540119" y="2434479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如果按照这样的感染速度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经过三轮感染后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3_d9696"/>
              </a:rPr>
              <a:t>被感染的电脑总数会不会超过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1700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144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1728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1728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1700.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答：经过三轮感染后，被感染的电脑总数会超过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1700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台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93F1771-4E43-D661-3E64-03884F50313E}"/>
              </a:ext>
            </a:extLst>
          </p:cNvPr>
          <p:cNvSpPr txBox="1"/>
          <p:nvPr/>
        </p:nvSpPr>
        <p:spPr>
          <a:xfrm>
            <a:off x="450108" y="3338649"/>
            <a:ext cx="580758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144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1728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7054C90-D0D7-417A-2DE2-56B68EBA9317}"/>
              </a:ext>
            </a:extLst>
          </p:cNvPr>
          <p:cNvSpPr txBox="1"/>
          <p:nvPr/>
        </p:nvSpPr>
        <p:spPr>
          <a:xfrm>
            <a:off x="450108" y="3814137"/>
            <a:ext cx="1780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1728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1700.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69EDFBD-5E6D-42E6-9EFB-6BCAF37A183A}"/>
              </a:ext>
            </a:extLst>
          </p:cNvPr>
          <p:cNvSpPr txBox="1"/>
          <p:nvPr/>
        </p:nvSpPr>
        <p:spPr>
          <a:xfrm>
            <a:off x="450108" y="4289625"/>
            <a:ext cx="7571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答：经过三轮感染后，被感染的电脑总数会超过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1700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50" name="yt_shape_11450"/>
          <p:cNvSpPr txBox="1"/>
          <p:nvPr/>
        </p:nvSpPr>
        <p:spPr>
          <a:xfrm>
            <a:off x="540000" y="2667008"/>
            <a:ext cx="4275209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题意理解不清而出错</a:t>
            </a:r>
          </a:p>
        </p:txBody>
      </p:sp>
      <p:sp>
        <p:nvSpPr>
          <p:cNvPr id="11451" name="yt_shape_11451"/>
          <p:cNvSpPr txBox="1"/>
          <p:nvPr/>
        </p:nvSpPr>
        <p:spPr>
          <a:xfrm>
            <a:off x="540120" y="3162213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某超市一月份的营业额为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万元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二月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三月的营业额共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万元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60d04,isEnd"/>
              </a:rPr>
              <a:t>如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果设平均每月增长率为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则依题意列方程为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                          </a:t>
            </a:r>
            <a:r>
              <a:rPr sz="5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br>
              <a:rPr lang="en-US" altLang="zh-CN" sz="2400" b="0" i="0" u="sng" baseline="3000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sym typeface="W:4.004961,H:37.44"/>
              </a:rPr>
            </a:b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pic>
        <p:nvPicPr>
          <p:cNvPr id="3" name="yt_shape_1714027503514" title="H_26.259764">
            <a:extLst>
              <a:ext uri="{FF2B5EF4-FFF2-40B4-BE49-F238E27FC236}">
                <a16:creationId xmlns:a16="http://schemas.microsoft.com/office/drawing/2014/main" id="{075D5488-CC34-3778-50B0-FE2DC61ECF2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72031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FF1C775-1D07-6CA8-549C-3AF89266C344}"/>
              </a:ext>
            </a:extLst>
          </p:cNvPr>
          <p:cNvSpPr txBox="1"/>
          <p:nvPr/>
        </p:nvSpPr>
        <p:spPr>
          <a:xfrm>
            <a:off x="6776296" y="3590895"/>
            <a:ext cx="4907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  <a:sym typeface="_⨹_1_21c72"/>
              </a:rPr>
              <a:t>2</a:t>
            </a:r>
            <a:b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FCF1D0A-19C4-C070-F929-C764D59E1DDB}"/>
              </a:ext>
            </a:extLst>
          </p:cNvPr>
          <p:cNvSpPr txBox="1"/>
          <p:nvPr/>
        </p:nvSpPr>
        <p:spPr>
          <a:xfrm>
            <a:off x="450109" y="4066383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1000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53" name="yt_shape_11453"/>
          <p:cNvSpPr txBox="1"/>
          <p:nvPr/>
        </p:nvSpPr>
        <p:spPr>
          <a:xfrm>
            <a:off x="540000" y="1992576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1452" name="yt_image_11452" title="H_41.85">
            <a:extLst>
              <a:ext uri="">
                <a16:creationId xmlns:a14="http://schemas.microsoft.com/office/drawing/2010/main" xmlns:a16="http://schemas.microsoft.com/office/drawing/2014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992576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455" name="yt_shape_11455"/>
          <p:cNvSpPr txBox="1"/>
          <p:nvPr/>
        </p:nvSpPr>
        <p:spPr>
          <a:xfrm>
            <a:off x="540120" y="2574741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某厂家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月份的口罩产量统计如图所示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月份到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月份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2cdb4"/>
              </a:rPr>
              <a:t>该厂家口罩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产量的平均月增长率为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根据题意可得方程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457" name="yt_table_11457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8971540"/>
              </p:ext>
            </p:extLst>
          </p:nvPr>
        </p:nvGraphicFramePr>
        <p:xfrm>
          <a:off x="540047" y="3534176"/>
          <a:ext cx="8082280" cy="950976"/>
        </p:xfrm>
        <a:graphic>
          <a:graphicData uri="http://schemas.openxmlformats.org/drawingml/2006/table">
            <a:tbl>
              <a:tblPr/>
              <a:tblGrid>
                <a:gridCol w="4507230">
                  <a:extLst>
                    <a:ext uri="{9D8B030D-6E8A-4147-A177-3AD203B41FA5}">
                      <a16:colId xmlns:a16="http://schemas.microsoft.com/office/drawing/2014/main" val="10249"/>
                    </a:ext>
                  </a:extLst>
                </a:gridCol>
                <a:gridCol w="3575050">
                  <a:extLst>
                    <a:ext uri="{9D8B030D-6E8A-4147-A177-3AD203B41FA5}">
                      <a16:colId xmlns:a16="http://schemas.microsoft.com/office/drawing/2014/main" val="1025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180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461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180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461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368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442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368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442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99"/>
                  </a:ext>
                </a:extLst>
              </a:tr>
            </a:tbl>
          </a:graphicData>
        </a:graphic>
      </p:graphicFrame>
      <p:pic>
        <p:nvPicPr>
          <p:cNvPr id="11456" name="yt_image_11456_skip" title="H_133.16898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620567" y="3534176"/>
            <a:ext cx="3029584" cy="16912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E35D805-821C-E8A7-5496-24B345DB50ED}"/>
              </a:ext>
            </a:extLst>
          </p:cNvPr>
          <p:cNvSpPr txBox="1"/>
          <p:nvPr/>
        </p:nvSpPr>
        <p:spPr>
          <a:xfrm>
            <a:off x="7081096" y="3003423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59" name="yt_shape_11459"/>
          <p:cNvSpPr txBox="1"/>
          <p:nvPr/>
        </p:nvSpPr>
        <p:spPr>
          <a:xfrm>
            <a:off x="479376" y="2492896"/>
            <a:ext cx="11492915" cy="119013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某市政府去年投入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亿元用于保障性住房建设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并规划投入资金逐年增加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aa3ee,isEnd"/>
              </a:rPr>
              <a:t>明年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将投入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亿元用于保障性住房建设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这两年中投入资金的年平均增长率是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</a:t>
            </a:r>
            <a:r>
              <a:rPr sz="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endParaRPr lang="en-US" altLang="zh-CN" sz="2400" b="0" i="0" u="none" dirty="0">
              <a:solidFill>
                <a:srgbClr val="FF0000">
                  <a:alpha val="0"/>
                </a:srgbClr>
              </a:solidFill>
              <a:effectLst/>
              <a:latin typeface="Times New Roman" pitchFamily="24"/>
              <a:ea typeface="Times New Roman" pitchFamily="24"/>
              <a:sym typeface=",isEnd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4DFEB1F-B717-6F94-9037-1CC4DAB78FA6}"/>
              </a:ext>
            </a:extLst>
          </p:cNvPr>
          <p:cNvSpPr txBox="1"/>
          <p:nvPr/>
        </p:nvSpPr>
        <p:spPr>
          <a:xfrm>
            <a:off x="10219164" y="2921577"/>
            <a:ext cx="1246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％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459" name="yt_shape_11459"/>
              <p:cNvSpPr txBox="1"/>
              <p:nvPr/>
            </p:nvSpPr>
            <p:spPr>
              <a:xfrm>
                <a:off x="540119" y="1374766"/>
                <a:ext cx="11492915" cy="446846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8.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郴州市中考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随旅游旺季的到来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某景区游客人数逐月增加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6_56814,isEnd"/>
                  </a:rPr>
                  <a:t>月份游客人数</a:t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1.6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万人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月份游客人数为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2.5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万人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求这两个月中该景区游客人数的月平均增长率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设这两个月中该景区游客人数的月平均增长率为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  <a:sym typeface=",isEnd"/>
                  </a:rPr>
                  <a:t>，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由题意可得：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1.6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2.5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  <a:sym typeface=",isEnd"/>
                  </a:rPr>
                  <a:t>，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解得：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25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％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不合题意，舍去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答：这两个月中该景区游客人数的月平均增长率为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25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％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>
          <p:sp>
            <p:nvSpPr>
              <p:cNvPr id="11459" name="yt_shape_1145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74766"/>
                <a:ext cx="11492915" cy="4468467"/>
              </a:xfrm>
              <a:prstGeom prst="rect">
                <a:avLst/>
              </a:prstGeom>
              <a:blipFill>
                <a:blip r:embed="rId2"/>
                <a:stretch>
                  <a:fillRect l="-1645" t="-122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D65A1B87-3F2D-47F3-D1CB-82A887ACCCF1}"/>
              </a:ext>
            </a:extLst>
          </p:cNvPr>
          <p:cNvSpPr txBox="1"/>
          <p:nvPr/>
        </p:nvSpPr>
        <p:spPr>
          <a:xfrm>
            <a:off x="450108" y="2780928"/>
            <a:ext cx="8487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设这两个月中该景区游客人数的月平均增长率为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76FEB43-B216-1801-DF4B-BE9EFA94B791}"/>
              </a:ext>
            </a:extLst>
          </p:cNvPr>
          <p:cNvSpPr txBox="1"/>
          <p:nvPr/>
        </p:nvSpPr>
        <p:spPr>
          <a:xfrm>
            <a:off x="450108" y="3256416"/>
            <a:ext cx="47790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由题意可得：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8B2A3E92-3449-5761-BEA4-81F5958F9EC3}"/>
                  </a:ext>
                </a:extLst>
              </p:cNvPr>
              <p:cNvSpPr txBox="1"/>
              <p:nvPr/>
            </p:nvSpPr>
            <p:spPr>
              <a:xfrm>
                <a:off x="450108" y="3731904"/>
                <a:ext cx="6426898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解得：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％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不合题意，舍去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8B2A3E92-3449-5761-BEA4-81F5958F9EC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731904"/>
                <a:ext cx="6426898" cy="766077"/>
              </a:xfrm>
              <a:prstGeom prst="rect">
                <a:avLst/>
              </a:prstGeom>
              <a:blipFill>
                <a:blip r:embed="rId3"/>
                <a:stretch>
                  <a:fillRect l="-1518" r="-1518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64906F10-5F1E-5B72-933E-6622A2482C50}"/>
              </a:ext>
            </a:extLst>
          </p:cNvPr>
          <p:cNvSpPr txBox="1"/>
          <p:nvPr/>
        </p:nvSpPr>
        <p:spPr>
          <a:xfrm>
            <a:off x="450108" y="4404369"/>
            <a:ext cx="7571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答：这两个月中该景区游客人数的月平均增长率为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％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913026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4" name="yt_shape_11464"/>
          <p:cNvSpPr txBox="1"/>
          <p:nvPr/>
        </p:nvSpPr>
        <p:spPr>
          <a:xfrm>
            <a:off x="540119" y="1954348"/>
            <a:ext cx="11492915" cy="330930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预计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月份该景区游客人数会继续增长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6_27a5d"/>
              </a:rPr>
              <a:t>但增长率不会超过前两个月的月平均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增长率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已知该景区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日至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日已接待游客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2.125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万人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月份后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ba820"/>
              </a:rPr>
              <a:t>天日均接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待游客人数最多是多少万人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设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月份后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天日均接待游客人数是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万人，由题意可得：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2.125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sym typeface="_⨹_1_a8b96"/>
              </a:rPr>
              <a:t> </a:t>
            </a:r>
            <a:b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2.5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％）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0.1.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答：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月份后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天日均接待游客人数最多是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0.1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万人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9818A8A-C190-55A5-826E-CCD157C597AD}"/>
              </a:ext>
            </a:extLst>
          </p:cNvPr>
          <p:cNvSpPr txBox="1"/>
          <p:nvPr/>
        </p:nvSpPr>
        <p:spPr>
          <a:xfrm>
            <a:off x="450108" y="3334006"/>
            <a:ext cx="1085754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设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月份后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天日均接待游客人数是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万人，由题意可得：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2.125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  <a:sym typeface="_⨹_1_a8b96"/>
              </a:rPr>
              <a:t> </a:t>
            </a:r>
            <a:b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DE33A65-8846-7EBF-2389-47020874C583}"/>
              </a:ext>
            </a:extLst>
          </p:cNvPr>
          <p:cNvSpPr txBox="1"/>
          <p:nvPr/>
        </p:nvSpPr>
        <p:spPr>
          <a:xfrm>
            <a:off x="450108" y="3809494"/>
            <a:ext cx="2847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％）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F2757B0-ED34-58B4-0288-D36F7E9E4F6D}"/>
              </a:ext>
            </a:extLst>
          </p:cNvPr>
          <p:cNvSpPr txBox="1"/>
          <p:nvPr/>
        </p:nvSpPr>
        <p:spPr>
          <a:xfrm>
            <a:off x="450108" y="4284982"/>
            <a:ext cx="17993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0.1.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E9CD469-6FA9-8B50-5707-F12FECFFF429}"/>
              </a:ext>
            </a:extLst>
          </p:cNvPr>
          <p:cNvSpPr txBox="1"/>
          <p:nvPr/>
        </p:nvSpPr>
        <p:spPr>
          <a:xfrm>
            <a:off x="450108" y="4760470"/>
            <a:ext cx="68856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答：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月份后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天日均接待游客人数最多是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万人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2175</Words>
  <Application>Microsoft Office PowerPoint</Application>
  <PresentationFormat>宽屏</PresentationFormat>
  <Paragraphs>114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5" baseType="lpstr">
      <vt:lpstr>等线</vt:lpstr>
      <vt:lpstr>等线 Light</vt:lpstr>
      <vt:lpstr>黑体</vt:lpstr>
      <vt:lpstr>华文行楷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10</cp:revision>
  <dcterms:created xsi:type="dcterms:W3CDTF">2024-04-25T06:40:28Z</dcterms:created>
  <dcterms:modified xsi:type="dcterms:W3CDTF">2024-04-25T08:18:48Z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