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1" r:id="rId6"/>
    <p:sldId id="312" r:id="rId7"/>
    <p:sldId id="313" r:id="rId8"/>
    <p:sldId id="315" r:id="rId9"/>
    <p:sldId id="317" r:id="rId10"/>
    <p:sldId id="319" r:id="rId11"/>
    <p:sldId id="324" r:id="rId12"/>
    <p:sldId id="321" r:id="rId13"/>
    <p:sldId id="326" r:id="rId14"/>
    <p:sldId id="322" r:id="rId15"/>
    <p:sldId id="328" r:id="rId16"/>
    <p:sldId id="329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bin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image" Target="../media/image4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0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74" name="yt_image_10174" title="H_41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4778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76" name="yt_shape_10176"/>
              <p:cNvSpPr txBox="1"/>
              <p:nvPr/>
            </p:nvSpPr>
            <p:spPr>
              <a:xfrm>
                <a:off x="540000" y="2029951"/>
                <a:ext cx="6056338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的图象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76" name="yt_shape_10176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29951"/>
                <a:ext cx="6056338" cy="651653"/>
              </a:xfrm>
              <a:prstGeom prst="rect">
                <a:avLst/>
              </a:prstGeom>
              <a:blipFill>
                <a:blip r:embed="rId3"/>
                <a:stretch>
                  <a:fillRect r="-2115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78" name="yt_shape_10178"/>
              <p:cNvSpPr txBox="1"/>
              <p:nvPr/>
            </p:nvSpPr>
            <p:spPr>
              <a:xfrm>
                <a:off x="540000" y="2732392"/>
                <a:ext cx="9523441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益阳市海棠学校月考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78" name="yt_shape_1017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32392"/>
                <a:ext cx="9523441" cy="642292"/>
              </a:xfrm>
              <a:prstGeom prst="rect">
                <a:avLst/>
              </a:prstGeom>
              <a:blipFill>
                <a:blip r:embed="rId4"/>
                <a:stretch>
                  <a:fillRect l="-1985" r="-96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80" name="yt_table_101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40979"/>
              </p:ext>
            </p:extLst>
          </p:nvPr>
        </p:nvGraphicFramePr>
        <p:xfrm>
          <a:off x="540047" y="3425472"/>
          <a:ext cx="6199823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182" name="yt_shape_10182"/>
              <p:cNvSpPr txBox="1"/>
              <p:nvPr/>
            </p:nvSpPr>
            <p:spPr>
              <a:xfrm>
                <a:off x="540000" y="4427026"/>
                <a:ext cx="9990107" cy="13431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182" name="yt_shape_10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27026"/>
                <a:ext cx="9990107" cy="1343188"/>
              </a:xfrm>
              <a:prstGeom prst="rect">
                <a:avLst/>
              </a:prstGeom>
              <a:blipFill>
                <a:blip r:embed="rId5"/>
                <a:stretch>
                  <a:fillRect l="-1893" r="-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306394" title="H_26.259764">
            <a:extLst>
              <a:ext uri="{FF2B5EF4-FFF2-40B4-BE49-F238E27FC236}">
                <a16:creationId xmlns:a16="http://schemas.microsoft.com/office/drawing/2014/main" id="{B6E53415-CB95-33E2-BDF5-2ADC2561AD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8587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C6B933-FB40-B5F2-B0A8-7DE194F3CCEF}"/>
              </a:ext>
            </a:extLst>
          </p:cNvPr>
          <p:cNvSpPr txBox="1"/>
          <p:nvPr/>
        </p:nvSpPr>
        <p:spPr>
          <a:xfrm>
            <a:off x="9068526" y="2685586"/>
            <a:ext cx="383285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0C751A-CAD4-889D-A3E4-34A5797F5B6D}"/>
              </a:ext>
            </a:extLst>
          </p:cNvPr>
          <p:cNvSpPr txBox="1"/>
          <p:nvPr/>
        </p:nvSpPr>
        <p:spPr>
          <a:xfrm>
            <a:off x="9352879" y="4380220"/>
            <a:ext cx="1094486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2" name="yt_shape_10232"/>
          <p:cNvSpPr txBox="1"/>
          <p:nvPr/>
        </p:nvSpPr>
        <p:spPr>
          <a:xfrm>
            <a:off x="540000" y="1790121"/>
            <a:ext cx="64681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时自变量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234" name="yt_shape_10234"/>
          <p:cNvSpPr txBox="1"/>
          <p:nvPr/>
        </p:nvSpPr>
        <p:spPr>
          <a:xfrm>
            <a:off x="540000" y="2421788"/>
            <a:ext cx="2973058" cy="27768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100" b="0" i="0" u="none" spc="-15100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  <a:r>
              <a:rPr lang="en-US" altLang="zh-CN" sz="15100" b="0" i="0" u="none" spc="19771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236"/>
              <p:cNvSpPr txBox="1"/>
              <p:nvPr/>
            </p:nvSpPr>
            <p:spPr>
              <a:xfrm>
                <a:off x="630011" y="2284130"/>
                <a:ext cx="6081408" cy="13247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>
          <p:sp>
            <p:nvSpPr>
              <p:cNvPr id="3" name="yt_shape_102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2284130"/>
                <a:ext cx="6081408" cy="1324786"/>
              </a:xfrm>
              <a:prstGeom prst="rect">
                <a:avLst/>
              </a:prstGeom>
              <a:blipFill>
                <a:blip r:embed="rId2"/>
                <a:stretch>
                  <a:fillRect l="-3006" r="-2204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38" name="yt_image_10238" title="H_238.631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28409" y="2284130"/>
            <a:ext cx="3013601" cy="303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1045E6C-FD05-D118-9F63-185AB820B072}"/>
                  </a:ext>
                </a:extLst>
              </p:cNvPr>
              <p:cNvSpPr txBox="1"/>
              <p:nvPr/>
            </p:nvSpPr>
            <p:spPr>
              <a:xfrm>
                <a:off x="540000" y="2237324"/>
                <a:ext cx="6202680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1045E6C-FD05-D118-9F63-185AB820B0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37324"/>
                <a:ext cx="6202680" cy="769062"/>
              </a:xfrm>
              <a:prstGeom prst="rect">
                <a:avLst/>
              </a:prstGeom>
              <a:blipFill>
                <a:blip r:embed="rId4"/>
                <a:stretch>
                  <a:fillRect l="-1573" r="-16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ED9480-4A9B-635E-8B35-86161A4460E9}"/>
                  </a:ext>
                </a:extLst>
              </p:cNvPr>
              <p:cNvSpPr txBox="1"/>
              <p:nvPr/>
            </p:nvSpPr>
            <p:spPr>
              <a:xfrm>
                <a:off x="540000" y="2912774"/>
                <a:ext cx="521087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ED9480-4A9B-635E-8B35-86161A4460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2774"/>
                <a:ext cx="5210873" cy="730136"/>
              </a:xfrm>
              <a:prstGeom prst="rect">
                <a:avLst/>
              </a:prstGeom>
              <a:blipFill>
                <a:blip r:embed="rId5"/>
                <a:stretch>
                  <a:fillRect l="-1874" r="-199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40" name="yt_shape_10240"/>
              <p:cNvSpPr txBox="1"/>
              <p:nvPr/>
            </p:nvSpPr>
            <p:spPr>
              <a:xfrm>
                <a:off x="426247" y="1166234"/>
                <a:ext cx="11492915" cy="52461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岳阳市第十五中学月考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b1d6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在反比例函数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的图象上，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0240" name="yt_shape_102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247" y="1166234"/>
                <a:ext cx="11492915" cy="5246116"/>
              </a:xfrm>
              <a:prstGeom prst="rect">
                <a:avLst/>
              </a:prstGeom>
              <a:blipFill>
                <a:blip r:embed="rId2"/>
                <a:stretch>
                  <a:fillRect l="-1645" b="-26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45" name="yt_image_10245" title="H_112.6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2996952"/>
            <a:ext cx="1553695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DB9297E-B8BA-1FB3-68BA-B9A92F91EF66}"/>
                  </a:ext>
                </a:extLst>
              </p:cNvPr>
              <p:cNvSpPr txBox="1"/>
              <p:nvPr/>
            </p:nvSpPr>
            <p:spPr>
              <a:xfrm>
                <a:off x="336236" y="2791701"/>
                <a:ext cx="708425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DB9297E-B8BA-1FB3-68BA-B9A92F91EF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236" y="2791701"/>
                <a:ext cx="7084251" cy="615391"/>
              </a:xfrm>
              <a:prstGeom prst="rect">
                <a:avLst/>
              </a:prstGeom>
              <a:blipFill>
                <a:blip r:embed="rId4"/>
                <a:stretch>
                  <a:fillRect l="-1291" r="-146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5056C4C-8339-4C93-4C78-DB7CAD75D0CB}"/>
              </a:ext>
            </a:extLst>
          </p:cNvPr>
          <p:cNvSpPr txBox="1"/>
          <p:nvPr/>
        </p:nvSpPr>
        <p:spPr>
          <a:xfrm>
            <a:off x="336236" y="3313480"/>
            <a:ext cx="2005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9A20B2-F597-A256-DE8C-A7BCE0542C52}"/>
              </a:ext>
            </a:extLst>
          </p:cNvPr>
          <p:cNvSpPr txBox="1"/>
          <p:nvPr/>
        </p:nvSpPr>
        <p:spPr>
          <a:xfrm>
            <a:off x="336236" y="3788968"/>
            <a:ext cx="379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61DFEE-E3A8-FC42-E08B-4D63F39EF409}"/>
              </a:ext>
            </a:extLst>
          </p:cNvPr>
          <p:cNvSpPr txBox="1"/>
          <p:nvPr/>
        </p:nvSpPr>
        <p:spPr>
          <a:xfrm>
            <a:off x="336236" y="4264456"/>
            <a:ext cx="3890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5E7B62-5F62-20C2-45B8-B3091A0F5E47}"/>
                  </a:ext>
                </a:extLst>
              </p:cNvPr>
              <p:cNvSpPr txBox="1"/>
              <p:nvPr/>
            </p:nvSpPr>
            <p:spPr>
              <a:xfrm>
                <a:off x="336236" y="4739944"/>
                <a:ext cx="586079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的图象上，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5E7B62-5F62-20C2-45B8-B3091A0F5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236" y="4739944"/>
                <a:ext cx="5860797" cy="768617"/>
              </a:xfrm>
              <a:prstGeom prst="rect">
                <a:avLst/>
              </a:prstGeom>
              <a:blipFill>
                <a:blip r:embed="rId5"/>
                <a:stretch>
                  <a:fillRect l="-1559" r="-155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AD7EA21-7150-E0F5-B4A4-67E4EC94386A}"/>
              </a:ext>
            </a:extLst>
          </p:cNvPr>
          <p:cNvSpPr txBox="1"/>
          <p:nvPr/>
        </p:nvSpPr>
        <p:spPr>
          <a:xfrm>
            <a:off x="336236" y="5414949"/>
            <a:ext cx="2096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186CD4-5A6C-6B99-FE2D-0E4B7AADC6A6}"/>
              </a:ext>
            </a:extLst>
          </p:cNvPr>
          <p:cNvSpPr txBox="1"/>
          <p:nvPr/>
        </p:nvSpPr>
        <p:spPr>
          <a:xfrm>
            <a:off x="336236" y="5890437"/>
            <a:ext cx="1638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yt_shape_10247"/>
          <p:cNvSpPr txBox="1"/>
          <p:nvPr/>
        </p:nvSpPr>
        <p:spPr>
          <a:xfrm>
            <a:off x="540119" y="23375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在这个函数的图象上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试比较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239f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248"/>
              <p:cNvSpPr txBox="1"/>
              <p:nvPr/>
            </p:nvSpPr>
            <p:spPr>
              <a:xfrm>
                <a:off x="540119" y="3449381"/>
                <a:ext cx="9903220" cy="25485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易得反比例函数的表达式是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7_78342"/>
                  </a:rPr>
                  <a:t>，则该函数图象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经过第二、四象限，且在每一象限内，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的增大而增大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0248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49381"/>
                <a:ext cx="9903220" cy="2548518"/>
              </a:xfrm>
              <a:prstGeom prst="rect">
                <a:avLst/>
              </a:prstGeom>
              <a:blipFill>
                <a:blip r:embed="rId2"/>
                <a:stretch>
                  <a:fillRect l="-1909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50" name="yt_image_1025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8304" y="3449381"/>
            <a:ext cx="1553695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15D7EA5-E232-EBC2-71D1-769F8B883848}"/>
                  </a:ext>
                </a:extLst>
              </p:cNvPr>
              <p:cNvSpPr txBox="1"/>
              <p:nvPr/>
            </p:nvSpPr>
            <p:spPr>
              <a:xfrm>
                <a:off x="450108" y="3402575"/>
                <a:ext cx="9550654" cy="7666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易得反比例函数的表达式是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7_78342"/>
                  </a:rPr>
                  <a:t>，则该函数图象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515D7EA5-E232-EBC2-71D1-769F8B8838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02575"/>
                <a:ext cx="9550654" cy="766649"/>
              </a:xfrm>
              <a:prstGeom prst="rect">
                <a:avLst/>
              </a:prstGeom>
              <a:blipFill>
                <a:blip r:embed="rId4"/>
                <a:stretch>
                  <a:fillRect l="-1021" t="-7937" r="-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CB395FE-99E1-BD92-BFCE-9153DF9BCBB5}"/>
              </a:ext>
            </a:extLst>
          </p:cNvPr>
          <p:cNvSpPr txBox="1"/>
          <p:nvPr/>
        </p:nvSpPr>
        <p:spPr>
          <a:xfrm>
            <a:off x="450108" y="4075612"/>
            <a:ext cx="8031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经过第二、四象限，且在每一象限内，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6A67CF-EC27-97C8-1176-47CBA221EE17}"/>
              </a:ext>
            </a:extLst>
          </p:cNvPr>
          <p:cNvSpPr txBox="1"/>
          <p:nvPr/>
        </p:nvSpPr>
        <p:spPr>
          <a:xfrm>
            <a:off x="450108" y="4551101"/>
            <a:ext cx="6677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1D03A4-347E-ABAE-E148-77E6CEF312D6}"/>
              </a:ext>
            </a:extLst>
          </p:cNvPr>
          <p:cNvSpPr txBox="1"/>
          <p:nvPr/>
        </p:nvSpPr>
        <p:spPr>
          <a:xfrm>
            <a:off x="450108" y="5026588"/>
            <a:ext cx="2275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3A3E39-61D4-319A-F31F-E16BE2B457DB}"/>
              </a:ext>
            </a:extLst>
          </p:cNvPr>
          <p:cNvSpPr txBox="1"/>
          <p:nvPr/>
        </p:nvSpPr>
        <p:spPr>
          <a:xfrm>
            <a:off x="450108" y="5502076"/>
            <a:ext cx="143421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3" name="yt_shape_10253"/>
          <p:cNvSpPr txBox="1"/>
          <p:nvPr/>
        </p:nvSpPr>
        <p:spPr>
          <a:xfrm>
            <a:off x="540000" y="227776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52" name="yt_image_1025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255" name="yt_shape_10255"/>
              <p:cNvSpPr txBox="1"/>
              <p:nvPr/>
            </p:nvSpPr>
            <p:spPr>
              <a:xfrm>
                <a:off x="540119" y="1490885"/>
                <a:ext cx="11492915" cy="20803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益阳市赫山中学模拟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ac7b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6060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的值和点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255" name="yt_shape_102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90885"/>
                <a:ext cx="11492915" cy="2080313"/>
              </a:xfrm>
              <a:prstGeom prst="rect">
                <a:avLst/>
              </a:prstGeom>
              <a:blipFill>
                <a:blip r:embed="rId3"/>
                <a:stretch>
                  <a:fillRect l="-1645" t="-55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258"/>
              <p:cNvSpPr txBox="1"/>
              <p:nvPr/>
            </p:nvSpPr>
            <p:spPr>
              <a:xfrm>
                <a:off x="540000" y="3166513"/>
                <a:ext cx="9855515" cy="3430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的坐标代入反比例函数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127e6"/>
                  </a:rPr>
                  <a:t>＝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的横坐标为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，把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代入反比例函数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2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66513"/>
                <a:ext cx="9855515" cy="3430840"/>
              </a:xfrm>
              <a:prstGeom prst="rect">
                <a:avLst/>
              </a:prstGeom>
              <a:blipFill>
                <a:blip r:embed="rId4"/>
                <a:stretch>
                  <a:fillRect l="-1918" t="-1066" b="-44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0" name="yt_image_10260" title="H_137.8570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50480" y="2852936"/>
            <a:ext cx="1601400" cy="175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C9F09A-93F1-117A-E85C-97FE975A3C3B}"/>
                  </a:ext>
                </a:extLst>
              </p:cNvPr>
              <p:cNvSpPr txBox="1"/>
              <p:nvPr/>
            </p:nvSpPr>
            <p:spPr>
              <a:xfrm>
                <a:off x="449989" y="3119706"/>
                <a:ext cx="9692513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的坐标代入反比例函数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127e6"/>
                  </a:rPr>
                  <a:t>＝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C9F09A-93F1-117A-E85C-97FE975A3C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9706"/>
                <a:ext cx="9692513" cy="778460"/>
              </a:xfrm>
              <a:prstGeom prst="rect">
                <a:avLst/>
              </a:prstGeom>
              <a:blipFill>
                <a:blip r:embed="rId6"/>
                <a:stretch>
                  <a:fillRect l="-1006" t="-8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3CE8DA7-7398-0743-6777-A387E6B875BE}"/>
              </a:ext>
            </a:extLst>
          </p:cNvPr>
          <p:cNvSpPr txBox="1"/>
          <p:nvPr/>
        </p:nvSpPr>
        <p:spPr>
          <a:xfrm>
            <a:off x="449989" y="3490978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322D5A-448C-599E-9DEA-09FAD0DED022}"/>
              </a:ext>
            </a:extLst>
          </p:cNvPr>
          <p:cNvSpPr txBox="1"/>
          <p:nvPr/>
        </p:nvSpPr>
        <p:spPr>
          <a:xfrm>
            <a:off x="449989" y="3809491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73B256A-F5E0-7E3D-CB65-E9CD52DCCEF9}"/>
                  </a:ext>
                </a:extLst>
              </p:cNvPr>
              <p:cNvSpPr txBox="1"/>
              <p:nvPr/>
            </p:nvSpPr>
            <p:spPr>
              <a:xfrm>
                <a:off x="449989" y="4005064"/>
                <a:ext cx="866686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的横坐标为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73B256A-F5E0-7E3D-CB65-E9CD52DCCE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5064"/>
                <a:ext cx="8666862" cy="768617"/>
              </a:xfrm>
              <a:prstGeom prst="rect">
                <a:avLst/>
              </a:prstGeom>
              <a:blipFill>
                <a:blip r:embed="rId7"/>
                <a:stretch>
                  <a:fillRect l="-1125" r="-1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34EF5C1-21C1-CF75-DBC3-7AD468FD954F}"/>
              </a:ext>
            </a:extLst>
          </p:cNvPr>
          <p:cNvSpPr txBox="1"/>
          <p:nvPr/>
        </p:nvSpPr>
        <p:spPr>
          <a:xfrm>
            <a:off x="449989" y="4527936"/>
            <a:ext cx="2366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3DFDF2-9E41-121C-7699-E43B015EBD45}"/>
              </a:ext>
            </a:extLst>
          </p:cNvPr>
          <p:cNvSpPr txBox="1"/>
          <p:nvPr/>
        </p:nvSpPr>
        <p:spPr>
          <a:xfrm>
            <a:off x="449989" y="5003424"/>
            <a:ext cx="360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8D8B048-7251-0432-6BC3-7A3AE07A9FF7}"/>
                  </a:ext>
                </a:extLst>
              </p:cNvPr>
              <p:cNvSpPr txBox="1"/>
              <p:nvPr/>
            </p:nvSpPr>
            <p:spPr>
              <a:xfrm>
                <a:off x="449989" y="5350154"/>
                <a:ext cx="30493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8D8B048-7251-0432-6BC3-7A3AE07A9F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50154"/>
                <a:ext cx="3049398" cy="766077"/>
              </a:xfrm>
              <a:prstGeom prst="rect">
                <a:avLst/>
              </a:prstGeom>
              <a:blipFill>
                <a:blip r:embed="rId8"/>
                <a:stretch>
                  <a:fillRect l="-3200" r="-3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3F631F2-DC77-04B8-8808-43076655F5CD}"/>
              </a:ext>
            </a:extLst>
          </p:cNvPr>
          <p:cNvSpPr txBox="1"/>
          <p:nvPr/>
        </p:nvSpPr>
        <p:spPr>
          <a:xfrm>
            <a:off x="449989" y="6048802"/>
            <a:ext cx="23835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2" name="yt_shape_10262"/>
          <p:cNvSpPr txBox="1"/>
          <p:nvPr/>
        </p:nvSpPr>
        <p:spPr>
          <a:xfrm>
            <a:off x="605389" y="2050052"/>
            <a:ext cx="30970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264" name="yt_shape_10264"/>
          <p:cNvSpPr txBox="1"/>
          <p:nvPr/>
        </p:nvSpPr>
        <p:spPr>
          <a:xfrm>
            <a:off x="571461" y="2682235"/>
            <a:ext cx="1462708" cy="1489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00" b="0" i="0" u="none" spc="-8100">
                <a:solidFill>
                  <a:srgbClr val="1EE3CF"/>
                </a:solidFill>
                <a:effectLst/>
                <a:latin typeface="宋体/Times New Roman" pitchFamily="81"/>
                <a:ea typeface="宋体" pitchFamily="81"/>
              </a:rPr>
              <a:t> </a:t>
            </a:r>
            <a:r>
              <a:rPr lang="en-US" altLang="zh-CN" sz="8100" b="0" i="0" u="none" spc="9581">
                <a:solidFill>
                  <a:srgbClr val="1EE3CF"/>
                </a:solidFill>
                <a:effectLst/>
                <a:latin typeface="宋体/Times New Roman" pitchFamily="81"/>
                <a:ea typeface="宋体" pitchFamily="81"/>
              </a:rPr>
              <a:t> </a:t>
            </a:r>
          </a:p>
        </p:txBody>
      </p:sp>
      <p:pic>
        <p:nvPicPr>
          <p:cNvPr id="10263" name="yt_image_10263" title="H_127.4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3807321"/>
            <a:ext cx="1473588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266"/>
              <p:cNvSpPr txBox="1"/>
              <p:nvPr/>
            </p:nvSpPr>
            <p:spPr>
              <a:xfrm>
                <a:off x="695400" y="2586714"/>
                <a:ext cx="7481985" cy="20298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</a:p>
            </p:txBody>
          </p:sp>
        </mc:Choice>
        <mc:Fallback>
          <p:sp>
            <p:nvSpPr>
              <p:cNvPr id="3" name="yt_shape_102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2586714"/>
                <a:ext cx="7481985" cy="2029851"/>
              </a:xfrm>
              <a:prstGeom prst="rect">
                <a:avLst/>
              </a:prstGeom>
              <a:blipFill>
                <a:blip r:embed="rId3"/>
                <a:stretch>
                  <a:fillRect l="-2445" t="-2402" r="-1630" b="-8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8" name="yt_image_10268" title="H_137.8570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6" y="1846183"/>
            <a:ext cx="1601400" cy="175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4A8739-7C45-A69C-E6CB-5142D8EEA397}"/>
              </a:ext>
            </a:extLst>
          </p:cNvPr>
          <p:cNvSpPr txBox="1"/>
          <p:nvPr/>
        </p:nvSpPr>
        <p:spPr>
          <a:xfrm>
            <a:off x="605389" y="2539908"/>
            <a:ext cx="516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05C9C7-891F-943C-81D9-5065CCE3F71E}"/>
                  </a:ext>
                </a:extLst>
              </p:cNvPr>
              <p:cNvSpPr txBox="1"/>
              <p:nvPr/>
            </p:nvSpPr>
            <p:spPr>
              <a:xfrm>
                <a:off x="605389" y="3015396"/>
                <a:ext cx="7234682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05C9C7-891F-943C-81D9-5065CCE3F7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89" y="3015396"/>
                <a:ext cx="7234682" cy="630441"/>
              </a:xfrm>
              <a:prstGeom prst="rect">
                <a:avLst/>
              </a:prstGeom>
              <a:blipFill>
                <a:blip r:embed="rId5"/>
                <a:stretch>
                  <a:fillRect l="-1264" r="-1348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8D7A08-E45F-C128-B372-DE4168843749}"/>
                  </a:ext>
                </a:extLst>
              </p:cNvPr>
              <p:cNvSpPr txBox="1"/>
              <p:nvPr/>
            </p:nvSpPr>
            <p:spPr>
              <a:xfrm>
                <a:off x="605389" y="3552225"/>
                <a:ext cx="7589710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8D7A08-E45F-C128-B372-DE41688437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89" y="3552225"/>
                <a:ext cx="7589710" cy="630441"/>
              </a:xfrm>
              <a:prstGeom prst="rect">
                <a:avLst/>
              </a:prstGeom>
              <a:blipFill>
                <a:blip r:embed="rId6"/>
                <a:stretch>
                  <a:fillRect l="-1205" r="-1365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F2F429B-D08E-3006-6A83-3E785C3D889F}"/>
                  </a:ext>
                </a:extLst>
              </p:cNvPr>
              <p:cNvSpPr txBox="1"/>
              <p:nvPr/>
            </p:nvSpPr>
            <p:spPr>
              <a:xfrm>
                <a:off x="605389" y="4089054"/>
                <a:ext cx="6187440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的周长为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F2F429B-D08E-3006-6A83-3E785C3D88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89" y="4089054"/>
                <a:ext cx="6187440" cy="554686"/>
              </a:xfrm>
              <a:prstGeom prst="rect">
                <a:avLst/>
              </a:prstGeom>
              <a:blipFill>
                <a:blip r:embed="rId7"/>
                <a:stretch>
                  <a:fillRect l="-1478" r="-167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0" name="yt_shape_10270"/>
          <p:cNvSpPr txBox="1"/>
          <p:nvPr/>
        </p:nvSpPr>
        <p:spPr>
          <a:xfrm>
            <a:off x="384278" y="191683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a67b8"/>
              </a:rPr>
              <a:t>反比例函数的图象是不连续的，所以反比例函数的增减性要限定在某一象限内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讨论才有意义，当两个点在不同的象限时，不能再用增减性判断函数值的大小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_674ab"/>
              </a:rPr>
              <a:t>若笼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统地说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的增大而减小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是错误的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13C9BE7-E2AB-28EF-F29A-4D0BD788F659}"/>
              </a:ext>
            </a:extLst>
          </p:cNvPr>
          <p:cNvSpPr/>
          <p:nvPr/>
        </p:nvSpPr>
        <p:spPr>
          <a:xfrm>
            <a:off x="226080" y="1916832"/>
            <a:ext cx="11492915" cy="1944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6" name="yt_shape_10186"/>
              <p:cNvSpPr txBox="1"/>
              <p:nvPr/>
            </p:nvSpPr>
            <p:spPr>
              <a:xfrm>
                <a:off x="540000" y="1741758"/>
                <a:ext cx="6551665" cy="37344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求反比例函数的表达式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86" name="yt_shape_10186" descr="{&quot;rangeId&quot;: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1758"/>
                <a:ext cx="6551665" cy="3734484"/>
              </a:xfrm>
              <a:prstGeom prst="rect">
                <a:avLst/>
              </a:prstGeom>
              <a:blipFill>
                <a:blip r:embed="rId2"/>
                <a:stretch>
                  <a:fillRect l="-2886" t="-1471" r="-1862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D0A037-05F7-963C-76BB-96A995F91F98}"/>
              </a:ext>
            </a:extLst>
          </p:cNvPr>
          <p:cNvSpPr txBox="1"/>
          <p:nvPr/>
        </p:nvSpPr>
        <p:spPr>
          <a:xfrm>
            <a:off x="449989" y="2170440"/>
            <a:ext cx="583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0E649B-BB29-45AF-446C-3C53999B9F95}"/>
              </a:ext>
            </a:extLst>
          </p:cNvPr>
          <p:cNvSpPr txBox="1"/>
          <p:nvPr/>
        </p:nvSpPr>
        <p:spPr>
          <a:xfrm>
            <a:off x="449989" y="2645928"/>
            <a:ext cx="416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664AE1-CC81-1BB7-2D2E-765C4BECB102}"/>
              </a:ext>
            </a:extLst>
          </p:cNvPr>
          <p:cNvSpPr txBox="1"/>
          <p:nvPr/>
        </p:nvSpPr>
        <p:spPr>
          <a:xfrm>
            <a:off x="449989" y="3121416"/>
            <a:ext cx="3890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DDD840-3B4A-7CB6-DBC1-887AA8CBBD22}"/>
                  </a:ext>
                </a:extLst>
              </p:cNvPr>
              <p:cNvSpPr txBox="1"/>
              <p:nvPr/>
            </p:nvSpPr>
            <p:spPr>
              <a:xfrm>
                <a:off x="449989" y="4072393"/>
                <a:ext cx="6668390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}">
                <a:extLst>
                  <a:ext uri="{FF2B5EF4-FFF2-40B4-BE49-F238E27FC236}">
                    <a16:creationId xmlns:a16="http://schemas.microsoft.com/office/drawing/2014/main" id="{A4DDD840-3B4A-7CB6-DBC1-887AA8CBBD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72393"/>
                <a:ext cx="6668390" cy="778460"/>
              </a:xfrm>
              <a:prstGeom prst="rect">
                <a:avLst/>
              </a:prstGeom>
              <a:blipFill>
                <a:blip r:embed="rId3"/>
                <a:stretch>
                  <a:fillRect l="-1463" r="-1371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3B3C7BB-470D-D99D-2FB9-A0794A7FBA23}"/>
                  </a:ext>
                </a:extLst>
              </p:cNvPr>
              <p:cNvSpPr txBox="1"/>
              <p:nvPr/>
            </p:nvSpPr>
            <p:spPr>
              <a:xfrm>
                <a:off x="449989" y="4757240"/>
                <a:ext cx="4681855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}">
                <a:extLst>
                  <a:ext uri="{FF2B5EF4-FFF2-40B4-BE49-F238E27FC236}">
                    <a16:creationId xmlns:a16="http://schemas.microsoft.com/office/drawing/2014/main" id="{F3B3C7BB-470D-D99D-2FB9-A0794A7FBA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57240"/>
                <a:ext cx="4681855" cy="729691"/>
              </a:xfrm>
              <a:prstGeom prst="rect">
                <a:avLst/>
              </a:prstGeom>
              <a:blipFill>
                <a:blip r:embed="rId4"/>
                <a:stretch>
                  <a:fillRect l="-2083" r="-208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182">
                <a:extLst>
                  <a:ext uri="{FF2B5EF4-FFF2-40B4-BE49-F238E27FC236}">
                    <a16:creationId xmlns:a16="http://schemas.microsoft.com/office/drawing/2014/main" id="{A738DCE6-24AA-C696-C3A5-BCF094969698}"/>
                  </a:ext>
                </a:extLst>
              </p:cNvPr>
              <p:cNvSpPr txBox="1"/>
              <p:nvPr/>
            </p:nvSpPr>
            <p:spPr>
              <a:xfrm>
                <a:off x="540000" y="1023358"/>
                <a:ext cx="9990107" cy="13431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的图象都过点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7" name="yt_shape_10182">
                <a:extLst>
                  <a:ext uri="{FF2B5EF4-FFF2-40B4-BE49-F238E27FC236}">
                    <a16:creationId xmlns:a16="http://schemas.microsoft.com/office/drawing/2014/main" id="{A738DCE6-24AA-C696-C3A5-BCF0949696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23358"/>
                <a:ext cx="9990107" cy="1343188"/>
              </a:xfrm>
              <a:prstGeom prst="rect">
                <a:avLst/>
              </a:prstGeom>
              <a:blipFill>
                <a:blip r:embed="rId5"/>
                <a:stretch>
                  <a:fillRect l="-1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1" name="yt_shape_10191"/>
              <p:cNvSpPr txBox="1"/>
              <p:nvPr/>
            </p:nvSpPr>
            <p:spPr>
              <a:xfrm>
                <a:off x="540000" y="1961756"/>
                <a:ext cx="6671891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图象的性质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91" name="yt_shape_10191" descr="{&quot;rangeId&quot;:4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1756"/>
                <a:ext cx="6671891" cy="651653"/>
              </a:xfrm>
              <a:prstGeom prst="rect">
                <a:avLst/>
              </a:prstGeom>
              <a:blipFill>
                <a:blip r:embed="rId2"/>
                <a:stretch>
                  <a:fillRect r="-1828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93" name="yt_shape_10193"/>
              <p:cNvSpPr txBox="1"/>
              <p:nvPr/>
            </p:nvSpPr>
            <p:spPr>
              <a:xfrm>
                <a:off x="540000" y="2664197"/>
                <a:ext cx="10521727" cy="6397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东湖区校级期中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下列说法错误的是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93" name="yt_shape_1019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64197"/>
                <a:ext cx="10521727" cy="639727"/>
              </a:xfrm>
              <a:prstGeom prst="rect">
                <a:avLst/>
              </a:prstGeom>
              <a:blipFill>
                <a:blip r:embed="rId3"/>
                <a:stretch>
                  <a:fillRect l="-1796" r="-81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95" name="yt_table_101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033136"/>
              </p:ext>
            </p:extLst>
          </p:nvPr>
        </p:nvGraphicFramePr>
        <p:xfrm>
          <a:off x="540047" y="3354712"/>
          <a:ext cx="6621463" cy="1901952"/>
        </p:xfrm>
        <a:graphic>
          <a:graphicData uri="http://schemas.openxmlformats.org/drawingml/2006/table">
            <a:tbl>
              <a:tblPr/>
              <a:tblGrid>
                <a:gridCol w="6621463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图象关于原点对称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图象位于第二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在其图象上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  <p:pic>
        <p:nvPicPr>
          <p:cNvPr id="3" name="yt_shape_1714027306596" title="H_26.259764">
            <a:extLst>
              <a:ext uri="{FF2B5EF4-FFF2-40B4-BE49-F238E27FC236}">
                <a16:creationId xmlns:a16="http://schemas.microsoft.com/office/drawing/2014/main" id="{BDAC76FC-4FC5-4793-7AC8-A8B3CD1669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1768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76CF35-AA7E-B58B-F21B-D89AE3A9D523}"/>
              </a:ext>
            </a:extLst>
          </p:cNvPr>
          <p:cNvSpPr txBox="1"/>
          <p:nvPr/>
        </p:nvSpPr>
        <p:spPr>
          <a:xfrm>
            <a:off x="10057157" y="2617391"/>
            <a:ext cx="383286" cy="72715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7" name="yt_shape_10197"/>
              <p:cNvSpPr txBox="1"/>
              <p:nvPr/>
            </p:nvSpPr>
            <p:spPr>
              <a:xfrm>
                <a:off x="540000" y="1614466"/>
                <a:ext cx="9858661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97" name="yt_shape_10197" descr="{&quot;rangeId&quot;:6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4466"/>
                <a:ext cx="9858661" cy="651653"/>
              </a:xfrm>
              <a:prstGeom prst="rect">
                <a:avLst/>
              </a:prstGeom>
              <a:blipFill>
                <a:blip r:embed="rId2"/>
                <a:stretch>
                  <a:fillRect l="-1917" r="-866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99" name="yt_image_10199" title="H_133.4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3453" y="2469271"/>
            <a:ext cx="1725093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1" name="yt_shape_10201"/>
          <p:cNvSpPr txBox="1"/>
          <p:nvPr/>
        </p:nvSpPr>
        <p:spPr>
          <a:xfrm>
            <a:off x="540000" y="4214754"/>
            <a:ext cx="1000594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在这个函数的图象上吗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在第二象限内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FF8078-F561-7ADB-F1E1-507E0FC5239E}"/>
              </a:ext>
            </a:extLst>
          </p:cNvPr>
          <p:cNvSpPr txBox="1"/>
          <p:nvPr/>
        </p:nvSpPr>
        <p:spPr>
          <a:xfrm>
            <a:off x="2661377" y="416794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AE166F-FDB3-3DDF-46B5-178593D4FDAA}"/>
              </a:ext>
            </a:extLst>
          </p:cNvPr>
          <p:cNvSpPr txBox="1"/>
          <p:nvPr/>
        </p:nvSpPr>
        <p:spPr>
          <a:xfrm>
            <a:off x="8503376" y="464343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不在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6274FC-6BA4-E103-2CEB-4D7B00175283}"/>
              </a:ext>
            </a:extLst>
          </p:cNvPr>
          <p:cNvSpPr txBox="1"/>
          <p:nvPr/>
        </p:nvSpPr>
        <p:spPr>
          <a:xfrm>
            <a:off x="5710964" y="511892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4" name="yt_shape_10204"/>
              <p:cNvSpPr txBox="1"/>
              <p:nvPr/>
            </p:nvSpPr>
            <p:spPr>
              <a:xfrm>
                <a:off x="540000" y="1018536"/>
                <a:ext cx="7920630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图象的两个分支在第二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四象限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4" name="yt_shape_10204" descr="{&quot;rangeId&quot;: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18536"/>
                <a:ext cx="7920630" cy="651653"/>
              </a:xfrm>
              <a:prstGeom prst="rect">
                <a:avLst/>
              </a:prstGeom>
              <a:blipFill>
                <a:blip r:embed="rId2"/>
                <a:stretch>
                  <a:fillRect l="-2386" r="-1386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06" name="yt_shape_10206"/>
          <p:cNvSpPr txBox="1"/>
          <p:nvPr/>
        </p:nvSpPr>
        <p:spPr>
          <a:xfrm>
            <a:off x="540000" y="1720977"/>
            <a:ext cx="3156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07" name="yt_shape_10207"/>
              <p:cNvSpPr txBox="1"/>
              <p:nvPr/>
            </p:nvSpPr>
            <p:spPr>
              <a:xfrm>
                <a:off x="540000" y="2200280"/>
                <a:ext cx="8920904" cy="11200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图象的两个分支在第二、四象限，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7" name="yt_shape_10207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0280"/>
                <a:ext cx="8920904" cy="1120050"/>
              </a:xfrm>
              <a:prstGeom prst="rect">
                <a:avLst/>
              </a:prstGeom>
              <a:blipFill>
                <a:blip r:embed="rId3"/>
                <a:stretch>
                  <a:fillRect l="-2119" r="-1094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09" name="yt_shape_10209"/>
          <p:cNvSpPr txBox="1"/>
          <p:nvPr/>
        </p:nvSpPr>
        <p:spPr>
          <a:xfrm>
            <a:off x="540119" y="337111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是这个反比例函数图象上的两个点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试比较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9068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210" name="yt_shape_10210"/>
          <p:cNvSpPr txBox="1"/>
          <p:nvPr/>
        </p:nvSpPr>
        <p:spPr>
          <a:xfrm>
            <a:off x="540000" y="4330553"/>
            <a:ext cx="600164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该函数图象在第二、四象限内，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在每一象限内，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的增大而增大，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94216AC-478E-D85A-C5A5-9A3B03F5613C}"/>
                  </a:ext>
                </a:extLst>
              </p:cNvPr>
              <p:cNvSpPr txBox="1"/>
              <p:nvPr/>
            </p:nvSpPr>
            <p:spPr>
              <a:xfrm>
                <a:off x="449989" y="2153474"/>
                <a:ext cx="901471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图象的两个分支在第二、四象限，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mathAnswerShape': 1}">
                <a:extLst>
                  <a:ext uri="{FF2B5EF4-FFF2-40B4-BE49-F238E27FC236}">
                    <a16:creationId xmlns:a16="http://schemas.microsoft.com/office/drawing/2014/main" id="{894216AC-478E-D85A-C5A5-9A3B03F561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53474"/>
                <a:ext cx="9014714" cy="778460"/>
              </a:xfrm>
              <a:prstGeom prst="rect">
                <a:avLst/>
              </a:prstGeom>
              <a:blipFill>
                <a:blip r:embed="rId4"/>
                <a:stretch>
                  <a:fillRect l="-1082" r="-1014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DA674A4-8140-F1B4-1AA9-6F0AEC0A737F}"/>
              </a:ext>
            </a:extLst>
          </p:cNvPr>
          <p:cNvSpPr txBox="1"/>
          <p:nvPr/>
        </p:nvSpPr>
        <p:spPr>
          <a:xfrm>
            <a:off x="449989" y="2838322"/>
            <a:ext cx="36122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0FA3C8-E7B6-CDDE-D0B4-65D34F9ABFE9}"/>
              </a:ext>
            </a:extLst>
          </p:cNvPr>
          <p:cNvSpPr txBox="1"/>
          <p:nvPr/>
        </p:nvSpPr>
        <p:spPr>
          <a:xfrm>
            <a:off x="449989" y="4283747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该函数图象在第二、四象限内，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C3233A-9AD7-59DB-D978-481AD46E6325}"/>
              </a:ext>
            </a:extLst>
          </p:cNvPr>
          <p:cNvSpPr txBox="1"/>
          <p:nvPr/>
        </p:nvSpPr>
        <p:spPr>
          <a:xfrm>
            <a:off x="449989" y="4759235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在每一象限内，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7838BE-D860-EF3E-63BF-C39724557A02}"/>
              </a:ext>
            </a:extLst>
          </p:cNvPr>
          <p:cNvSpPr txBox="1"/>
          <p:nvPr/>
        </p:nvSpPr>
        <p:spPr>
          <a:xfrm>
            <a:off x="449989" y="523472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099582-D1EC-8FDC-EF03-7E0F9B64B568}"/>
              </a:ext>
            </a:extLst>
          </p:cNvPr>
          <p:cNvSpPr txBox="1"/>
          <p:nvPr/>
        </p:nvSpPr>
        <p:spPr>
          <a:xfrm>
            <a:off x="449989" y="5710211"/>
            <a:ext cx="1434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1" name="yt_shape_10211"/>
          <p:cNvSpPr txBox="1"/>
          <p:nvPr/>
        </p:nvSpPr>
        <p:spPr>
          <a:xfrm>
            <a:off x="540119" y="2165750"/>
            <a:ext cx="11111999" cy="9255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对反比例函数的性质理解不透，忽视了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在每个象限内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_⨹_6_4d3b2"/>
              </a:rPr>
              <a:t>这个条件而出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错</a:t>
            </a:r>
          </a:p>
        </p:txBody>
      </p:sp>
      <p:sp>
        <p:nvSpPr>
          <p:cNvPr id="10212" name="yt_shape_10212"/>
          <p:cNvSpPr txBox="1"/>
          <p:nvPr/>
        </p:nvSpPr>
        <p:spPr>
          <a:xfrm>
            <a:off x="540119" y="31420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某反比例函数图象上四个点的坐标分别为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73e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3" name="yt_table_1021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928879"/>
              </p:ext>
            </p:extLst>
          </p:nvPr>
        </p:nvGraphicFramePr>
        <p:xfrm>
          <a:off x="540047" y="4101483"/>
          <a:ext cx="5567680" cy="950976"/>
        </p:xfrm>
        <a:graphic>
          <a:graphicData uri="http://schemas.openxmlformats.org/drawingml/2006/table">
            <a:tbl>
              <a:tblPr/>
              <a:tblGrid>
                <a:gridCol w="3249930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  <a:gridCol w="2317750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  <p:pic>
        <p:nvPicPr>
          <p:cNvPr id="3" name="yt_shape_1714027306892">
            <a:extLst>
              <a:ext uri="{FF2B5EF4-FFF2-40B4-BE49-F238E27FC236}">
                <a16:creationId xmlns:a16="http://schemas.microsoft.com/office/drawing/2014/main" id="{EAF85E6D-258D-D734-80A9-E9636B62C0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224169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928F7D-7F4A-718A-6F8F-1C7E2F3E25E5}"/>
              </a:ext>
            </a:extLst>
          </p:cNvPr>
          <p:cNvSpPr txBox="1"/>
          <p:nvPr/>
        </p:nvSpPr>
        <p:spPr>
          <a:xfrm>
            <a:off x="8728921" y="357073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6" name="yt_shape_10216"/>
          <p:cNvSpPr txBox="1"/>
          <p:nvPr/>
        </p:nvSpPr>
        <p:spPr>
          <a:xfrm>
            <a:off x="540000" y="155775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15" name="yt_image_1021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5775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18" name="yt_shape_10218"/>
              <p:cNvSpPr txBox="1"/>
              <p:nvPr/>
            </p:nvSpPr>
            <p:spPr>
              <a:xfrm>
                <a:off x="540119" y="2139919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如图是三个反比例函数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轴上方的图象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cf67"/>
                  </a:rPr>
                  <a:t>由此得到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218" name="yt_shape_10218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39919"/>
                <a:ext cx="11492915" cy="1120050"/>
              </a:xfrm>
              <a:prstGeom prst="rect">
                <a:avLst/>
              </a:prstGeom>
              <a:blipFill>
                <a:blip r:embed="rId3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21" name="yt_table_1022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947881"/>
              </p:ext>
            </p:extLst>
          </p:nvPr>
        </p:nvGraphicFramePr>
        <p:xfrm>
          <a:off x="540047" y="4709480"/>
          <a:ext cx="6482398" cy="950976"/>
        </p:xfrm>
        <a:graphic>
          <a:graphicData uri="http://schemas.openxmlformats.org/drawingml/2006/table">
            <a:tbl>
              <a:tblPr/>
              <a:tblGrid>
                <a:gridCol w="324993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3232468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</a:tbl>
          </a:graphicData>
        </a:graphic>
      </p:graphicFrame>
      <p:pic>
        <p:nvPicPr>
          <p:cNvPr id="10220" name="yt_image_10220_skip" title="H_110.1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6384" y="3310757"/>
            <a:ext cx="1857193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1A364C-1E90-B303-84C1-E1904EF0FF86}"/>
              </a:ext>
            </a:extLst>
          </p:cNvPr>
          <p:cNvSpPr txBox="1"/>
          <p:nvPr/>
        </p:nvSpPr>
        <p:spPr>
          <a:xfrm>
            <a:off x="1059708" y="2777961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23" name="yt_shape_10223"/>
              <p:cNvSpPr txBox="1"/>
              <p:nvPr/>
            </p:nvSpPr>
            <p:spPr>
              <a:xfrm>
                <a:off x="540119" y="2468110"/>
                <a:ext cx="11492915" cy="22817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当自变量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函数值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53.15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223" name="yt_shape_102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68110"/>
                <a:ext cx="11492915" cy="2281778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2B2809A-FEBD-F08E-714D-398F10EA8526}"/>
              </a:ext>
            </a:extLst>
          </p:cNvPr>
          <p:cNvSpPr txBox="1"/>
          <p:nvPr/>
        </p:nvSpPr>
        <p:spPr>
          <a:xfrm>
            <a:off x="10060452" y="2593074"/>
            <a:ext cx="16294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b93e9"/>
              </a:rPr>
              <a:t>＜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C243B0-7647-160B-4859-BF00235F305B}"/>
              </a:ext>
            </a:extLst>
          </p:cNvPr>
          <p:cNvSpPr txBox="1"/>
          <p:nvPr/>
        </p:nvSpPr>
        <p:spPr>
          <a:xfrm>
            <a:off x="450108" y="309630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27" name="yt_shape_10227"/>
              <p:cNvSpPr txBox="1"/>
              <p:nvPr/>
            </p:nvSpPr>
            <p:spPr>
              <a:xfrm>
                <a:off x="479376" y="1052736"/>
                <a:ext cx="8771632" cy="25053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邵阳市武冈二中月考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6ab1b,isEnd"/>
                  </a:rPr>
                  <a:t>的图象的一支如图所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它经过点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求这个反比例函数的表达式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并补画该函数图象的另一支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补画其函数图象如图所示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227" name="yt_shape_102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052736"/>
                <a:ext cx="8771632" cy="2505301"/>
              </a:xfrm>
              <a:prstGeom prst="rect">
                <a:avLst/>
              </a:prstGeom>
              <a:blipFill>
                <a:blip r:embed="rId2"/>
                <a:stretch>
                  <a:fillRect l="-2154" r="-24670" b="-49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30" name="yt_image_10230" title="H_238.631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1985" y="1844824"/>
            <a:ext cx="1971249" cy="198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1830E7-F983-2CC1-BBC8-292E5F11B54F}"/>
                  </a:ext>
                </a:extLst>
              </p:cNvPr>
              <p:cNvSpPr txBox="1"/>
              <p:nvPr/>
            </p:nvSpPr>
            <p:spPr>
              <a:xfrm>
                <a:off x="479376" y="2530956"/>
                <a:ext cx="6668390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1830E7-F983-2CC1-BBC8-292E5F11B5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530956"/>
                <a:ext cx="6668390" cy="778460"/>
              </a:xfrm>
              <a:prstGeom prst="rect">
                <a:avLst/>
              </a:prstGeom>
              <a:blipFill>
                <a:blip r:embed="rId4"/>
                <a:stretch>
                  <a:fillRect l="-1463" r="-1371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EDE8DF-2206-E452-FC97-358F390C84A5}"/>
                  </a:ext>
                </a:extLst>
              </p:cNvPr>
              <p:cNvSpPr txBox="1"/>
              <p:nvPr/>
            </p:nvSpPr>
            <p:spPr>
              <a:xfrm>
                <a:off x="479376" y="3215804"/>
                <a:ext cx="3466401" cy="7782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EDE8DF-2206-E452-FC97-358F390C84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215804"/>
                <a:ext cx="3466401" cy="778269"/>
              </a:xfrm>
              <a:prstGeom prst="rect">
                <a:avLst/>
              </a:prstGeom>
              <a:blipFill>
                <a:blip r:embed="rId5"/>
                <a:stretch>
                  <a:fillRect l="-2817" r="-281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89CF0E-22F9-FB55-6EB5-4152F616D928}"/>
                  </a:ext>
                </a:extLst>
              </p:cNvPr>
              <p:cNvSpPr txBox="1"/>
              <p:nvPr/>
            </p:nvSpPr>
            <p:spPr>
              <a:xfrm>
                <a:off x="479376" y="3900461"/>
                <a:ext cx="8110855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补画其函数图象如图所示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89CF0E-22F9-FB55-6EB5-4152F616D9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900461"/>
                <a:ext cx="8110855" cy="729691"/>
              </a:xfrm>
              <a:prstGeom prst="rect">
                <a:avLst/>
              </a:prstGeom>
              <a:blipFill>
                <a:blip r:embed="rId6"/>
                <a:stretch>
                  <a:fillRect l="-1203" r="-127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33" name="yt_image_10233" title="H_236.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601985" y="3922201"/>
            <a:ext cx="1955600" cy="196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2180</Words>
  <Application>Microsoft Office PowerPoint</Application>
  <PresentationFormat>宽屏</PresentationFormat>
  <Paragraphs>144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2024-04-25T07:54:12Z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