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0" r:id="rId7"/>
    <p:sldId id="311" r:id="rId8"/>
    <p:sldId id="313" r:id="rId9"/>
    <p:sldId id="321" r:id="rId10"/>
    <p:sldId id="314" r:id="rId11"/>
    <p:sldId id="316" r:id="rId12"/>
    <p:sldId id="319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32"/>
      </p:cViewPr>
      <p:guideLst>
        <p:guide orient="horz" pos="2478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29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bin"/><Relationship Id="rId4" Type="http://schemas.openxmlformats.org/officeDocument/2006/relationships/image" Target="../media/image38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48" name="yt_image_1394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4446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50" name="yt_image_13950" title="H_39.2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720" y="2476281"/>
            <a:ext cx="4250779" cy="49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52" name="yt_image_1395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2990365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4" name="yt_shape_13954"/>
          <p:cNvSpPr txBox="1"/>
          <p:nvPr/>
        </p:nvSpPr>
        <p:spPr>
          <a:xfrm>
            <a:off x="540000" y="357253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锐角三角函数及相关计算</a:t>
            </a:r>
          </a:p>
        </p:txBody>
      </p:sp>
      <p:sp>
        <p:nvSpPr>
          <p:cNvPr id="13955" name="yt_shape_13955"/>
          <p:cNvSpPr txBox="1"/>
          <p:nvPr/>
        </p:nvSpPr>
        <p:spPr>
          <a:xfrm>
            <a:off x="540119" y="40677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c28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56" name="yt_table_13956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6758945"/>
                  </p:ext>
                </p:extLst>
              </p:nvPr>
            </p:nvGraphicFramePr>
            <p:xfrm>
              <a:off x="540047" y="5027170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956" name="yt_table_13956" descr="{&quot;rangeId&quot;:2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6758945"/>
                  </p:ext>
                </p:extLst>
              </p:nvPr>
            </p:nvGraphicFramePr>
            <p:xfrm>
              <a:off x="540047" y="4372724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886257" title="H_25.973701">
            <a:extLst>
              <a:ext uri="{FF2B5EF4-FFF2-40B4-BE49-F238E27FC236}">
                <a16:creationId xmlns:a16="http://schemas.microsoft.com/office/drawing/2014/main" id="{2EEF3C2C-126B-2B05-C023-A69D98880C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62765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16A6AC-FAE6-D7B9-41F7-A95DAAC4B7BC}"/>
              </a:ext>
            </a:extLst>
          </p:cNvPr>
          <p:cNvSpPr txBox="1"/>
          <p:nvPr/>
        </p:nvSpPr>
        <p:spPr>
          <a:xfrm>
            <a:off x="5958733" y="44964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5" name="yt_shape_14015"/>
          <p:cNvSpPr txBox="1"/>
          <p:nvPr/>
        </p:nvSpPr>
        <p:spPr>
          <a:xfrm>
            <a:off x="540000" y="2268078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014" name="yt_image_1401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68078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17" name="yt_shape_14017"/>
              <p:cNvSpPr txBox="1"/>
              <p:nvPr/>
            </p:nvSpPr>
            <p:spPr>
              <a:xfrm>
                <a:off x="540000" y="2850243"/>
                <a:ext cx="8444619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017" name="yt_shape_14017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0243"/>
                <a:ext cx="8444619" cy="640816"/>
              </a:xfrm>
              <a:prstGeom prst="rect">
                <a:avLst/>
              </a:prstGeom>
              <a:blipFill>
                <a:blip r:embed="rId3"/>
                <a:stretch>
                  <a:fillRect l="-2238" r="-122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19" name="yt_table_14019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6310376"/>
                  </p:ext>
                </p:extLst>
              </p:nvPr>
            </p:nvGraphicFramePr>
            <p:xfrm>
              <a:off x="540047" y="3541847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019" name="yt_table_14019" descr="{&quot;rangeId&quot;:15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6310376"/>
                  </p:ext>
                </p:extLst>
              </p:nvPr>
            </p:nvGraphicFramePr>
            <p:xfrm>
              <a:off x="540047" y="2173769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20" name="yt_shape_14020"/>
              <p:cNvSpPr txBox="1"/>
              <p:nvPr/>
            </p:nvSpPr>
            <p:spPr>
              <a:xfrm>
                <a:off x="540000" y="4229018"/>
                <a:ext cx="10575011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020" name="yt_shape_140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9018"/>
                <a:ext cx="10575011" cy="720903"/>
              </a:xfrm>
              <a:prstGeom prst="rect">
                <a:avLst/>
              </a:prstGeom>
              <a:blipFill>
                <a:blip r:embed="rId5"/>
                <a:stretch>
                  <a:fillRect l="-1788" r="-80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5647E76-F7EB-6C51-F600-60ABBD186E53}"/>
              </a:ext>
            </a:extLst>
          </p:cNvPr>
          <p:cNvSpPr txBox="1"/>
          <p:nvPr/>
        </p:nvSpPr>
        <p:spPr>
          <a:xfrm>
            <a:off x="7982676" y="2803437"/>
            <a:ext cx="400748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7345A4-2743-0C3D-849D-927FF85B4F16}"/>
              </a:ext>
            </a:extLst>
          </p:cNvPr>
          <p:cNvSpPr txBox="1"/>
          <p:nvPr/>
        </p:nvSpPr>
        <p:spPr>
          <a:xfrm>
            <a:off x="9779726" y="4182212"/>
            <a:ext cx="1246886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3" name="yt_shape_14023"/>
          <p:cNvSpPr txBox="1"/>
          <p:nvPr/>
        </p:nvSpPr>
        <p:spPr>
          <a:xfrm>
            <a:off x="551265" y="692696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022" name="yt_image_1402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692696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5" name="yt_shape_14025"/>
          <p:cNvSpPr txBox="1"/>
          <p:nvPr/>
        </p:nvSpPr>
        <p:spPr>
          <a:xfrm>
            <a:off x="551384" y="1202853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常德市中考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五一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长假期间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小陈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96ce"/>
              </a:rPr>
              <a:t>小余同学和家长去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沙滩公园游玩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坐在如图的椅子上休息时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小陈感觉很舒服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e458"/>
              </a:rPr>
              <a:t>激发了她对这把椅子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的好奇心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就想出个问题考考同学小余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小陈同学先测量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a18b"/>
              </a:rPr>
              <a:t>根据测量结果画出了图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的示意图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座板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与地面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MN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0261"/>
              </a:rPr>
              <a:t>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是等腰三角形且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BC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CE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FBA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114.2°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靠背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FC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57cm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支架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bd35"/>
              </a:rPr>
              <a:t> 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43cm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扶手的一部分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BE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16.4cm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这时她问小余同学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你能算出靠背顶端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F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f265"/>
              </a:rPr>
              <a:t>点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距地面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MN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的高度是多少吗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请你帮小余同学算出结果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6d15"/>
              </a:rPr>
              <a:t>最后结果保留一位小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65.8°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0.91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65.8°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0.41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tan65.8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2.23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026" name="yt_image_140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5587" y="3131449"/>
            <a:ext cx="1109277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7" name="yt_image_140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04864" y="3039622"/>
            <a:ext cx="1051506" cy="151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0" name="yt_shape_14030"/>
          <p:cNvSpPr txBox="1"/>
          <p:nvPr/>
        </p:nvSpPr>
        <p:spPr>
          <a:xfrm>
            <a:off x="9471676" y="4443213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</p:txBody>
      </p:sp>
      <p:sp>
        <p:nvSpPr>
          <p:cNvPr id="14031" name="yt_shape_14031"/>
          <p:cNvSpPr txBox="1"/>
          <p:nvPr/>
        </p:nvSpPr>
        <p:spPr>
          <a:xfrm>
            <a:off x="10912068" y="4443213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图2</a:t>
            </a:r>
          </a:p>
        </p:txBody>
      </p:sp>
      <p:sp>
        <p:nvSpPr>
          <p:cNvPr id="4" name="yt_shape_2">
            <a:extLst>
              <a:ext uri="{FF2B5EF4-FFF2-40B4-BE49-F238E27FC236}">
                <a16:creationId xmlns:a16="http://schemas.microsoft.com/office/drawing/2014/main" id="{F0C089FC-1DA1-C0C2-5705-A4D4B89B56DA}"/>
              </a:ext>
            </a:extLst>
          </p:cNvPr>
          <p:cNvSpPr txBox="1"/>
          <p:nvPr/>
        </p:nvSpPr>
        <p:spPr>
          <a:xfrm>
            <a:off x="524958" y="6358491"/>
            <a:ext cx="11495365" cy="38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>
            <a:noAutofit/>
          </a:bodyPr>
          <a:lstStyle/>
          <a:p>
            <a:r>
              <a:rPr lang="en-US" altLang="zh-CN" i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FQ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AP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HC 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57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sin 65.8°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43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sin 65.8°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18.29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≈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100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0.91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18.29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sym typeface="_⨹_1_36a4f"/>
              </a:rPr>
              <a:t>＝</a:t>
            </a:r>
            <a:b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</a:b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72.71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≈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72.7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cm</a:t>
            </a:r>
            <a:r>
              <a:rPr lang="zh-CN" altLang="zh-CN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15333C-ABF9-C06E-7632-308906E34E48}"/>
              </a:ext>
            </a:extLst>
          </p:cNvPr>
          <p:cNvSpPr txBox="1"/>
          <p:nvPr/>
        </p:nvSpPr>
        <p:spPr>
          <a:xfrm>
            <a:off x="434947" y="3249162"/>
            <a:ext cx="45409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解：过点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作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FQ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于点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Q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A0F51A-3484-4983-07C2-E3580501686B}"/>
              </a:ext>
            </a:extLst>
          </p:cNvPr>
          <p:cNvSpPr txBox="1"/>
          <p:nvPr/>
        </p:nvSpPr>
        <p:spPr>
          <a:xfrm>
            <a:off x="434947" y="3507109"/>
            <a:ext cx="6787070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四边形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ABCD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是平行四边形，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FBA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114.2°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1BC061-3838-1ABB-4646-0907914E31DA}"/>
              </a:ext>
            </a:extLst>
          </p:cNvPr>
          <p:cNvSpPr txBox="1"/>
          <p:nvPr/>
        </p:nvSpPr>
        <p:spPr>
          <a:xfrm>
            <a:off x="434947" y="3723133"/>
            <a:ext cx="4745545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FCQ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180°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114.2°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65.8°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CB3917-CAA5-0DC5-50B6-214AA19D7ED4}"/>
              </a:ext>
            </a:extLst>
          </p:cNvPr>
          <p:cNvSpPr txBox="1"/>
          <p:nvPr/>
        </p:nvSpPr>
        <p:spPr>
          <a:xfrm>
            <a:off x="482572" y="4011165"/>
            <a:ext cx="54251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FQ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FC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· sin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FCQ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57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sin 65.8°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407644-0D32-7E69-2E68-B601B65BD3A2}"/>
              </a:ext>
            </a:extLst>
          </p:cNvPr>
          <p:cNvSpPr txBox="1"/>
          <p:nvPr/>
        </p:nvSpPr>
        <p:spPr>
          <a:xfrm>
            <a:off x="434947" y="4254710"/>
            <a:ext cx="38948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过点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作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AP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MN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于点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P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1E34A2-3136-1C6F-5EDE-87B123E1AFA4}"/>
              </a:ext>
            </a:extLst>
          </p:cNvPr>
          <p:cNvSpPr txBox="1"/>
          <p:nvPr/>
        </p:nvSpPr>
        <p:spPr>
          <a:xfrm>
            <a:off x="434947" y="4510652"/>
            <a:ext cx="54299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由题意知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MN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FC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49E7FB7-384F-A79E-5F78-A5A7FFEC7BEB}"/>
              </a:ext>
            </a:extLst>
          </p:cNvPr>
          <p:cNvSpPr txBox="1"/>
          <p:nvPr/>
        </p:nvSpPr>
        <p:spPr>
          <a:xfrm>
            <a:off x="434947" y="4771350"/>
            <a:ext cx="5742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则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ANP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FCQ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65.8°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，又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43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C8A1078-D6CE-618F-27A4-3033DE260834}"/>
              </a:ext>
            </a:extLst>
          </p:cNvPr>
          <p:cNvSpPr txBox="1"/>
          <p:nvPr/>
        </p:nvSpPr>
        <p:spPr>
          <a:xfrm>
            <a:off x="434947" y="5027292"/>
            <a:ext cx="57077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AP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AN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· sin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ANP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43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sin 65.8°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6CAFF7-08DA-8F21-A8BD-544A3121643C}"/>
              </a:ext>
            </a:extLst>
          </p:cNvPr>
          <p:cNvSpPr txBox="1"/>
          <p:nvPr/>
        </p:nvSpPr>
        <p:spPr>
          <a:xfrm>
            <a:off x="434947" y="5285613"/>
            <a:ext cx="36090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过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作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CH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于点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4C49C33-7706-C959-E1F4-AFB39AFA1520}"/>
              </a:ext>
            </a:extLst>
          </p:cNvPr>
          <p:cNvSpPr txBox="1"/>
          <p:nvPr/>
        </p:nvSpPr>
        <p:spPr>
          <a:xfrm>
            <a:off x="434947" y="5543932"/>
            <a:ext cx="54696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16.4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8.2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9EF2B3-7EEA-D802-BA3C-D7B918222904}"/>
              </a:ext>
            </a:extLst>
          </p:cNvPr>
          <p:cNvSpPr txBox="1"/>
          <p:nvPr/>
        </p:nvSpPr>
        <p:spPr>
          <a:xfrm>
            <a:off x="434947" y="5802252"/>
            <a:ext cx="6112573" cy="24363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BH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·tan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CBH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8.2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2.23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18.29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7F4082B-EFE2-E443-E338-9590C2414179}"/>
              </a:ext>
            </a:extLst>
          </p:cNvPr>
          <p:cNvSpPr txBox="1"/>
          <p:nvPr/>
        </p:nvSpPr>
        <p:spPr>
          <a:xfrm>
            <a:off x="434947" y="6060572"/>
            <a:ext cx="5280723" cy="22751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靠背顶端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点距地面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MN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高度为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F4B740-D67D-113F-FD42-504451061071}"/>
              </a:ext>
            </a:extLst>
          </p:cNvPr>
          <p:cNvSpPr txBox="1"/>
          <p:nvPr/>
        </p:nvSpPr>
        <p:spPr>
          <a:xfrm>
            <a:off x="482572" y="6311684"/>
            <a:ext cx="10424223" cy="24363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FQ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AP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HC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57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sin 65.8°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43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sin 65.8°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18.29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≈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100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0.91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18.29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sym typeface="_⨹_1_36a4f"/>
              </a:rPr>
              <a:t>＝</a:t>
            </a:r>
            <a:b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13038E9-1D30-7C9E-36A3-8B6B9C194C5D}"/>
              </a:ext>
            </a:extLst>
          </p:cNvPr>
          <p:cNvSpPr txBox="1"/>
          <p:nvPr/>
        </p:nvSpPr>
        <p:spPr>
          <a:xfrm>
            <a:off x="434947" y="6497996"/>
            <a:ext cx="2761361" cy="22751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72.71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72.7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9" name="yt_image_14032">
            <a:extLst>
              <a:ext uri="{FF2B5EF4-FFF2-40B4-BE49-F238E27FC236}">
                <a16:creationId xmlns:a16="http://schemas.microsoft.com/office/drawing/2014/main" id="{52DCB3C2-CC46-3BFE-1A11-0952EFFE407D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70935" y="4749982"/>
            <a:ext cx="1005967" cy="156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yt_shape_14034">
            <a:extLst>
              <a:ext uri="{FF2B5EF4-FFF2-40B4-BE49-F238E27FC236}">
                <a16:creationId xmlns:a16="http://schemas.microsoft.com/office/drawing/2014/main" id="{67E76484-FE73-C3BC-1584-D812B5D78300}"/>
              </a:ext>
            </a:extLst>
          </p:cNvPr>
          <p:cNvSpPr txBox="1"/>
          <p:nvPr/>
        </p:nvSpPr>
        <p:spPr>
          <a:xfrm>
            <a:off x="9650816" y="4716565"/>
            <a:ext cx="493098" cy="360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/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</p:txBody>
      </p:sp>
      <p:sp>
        <p:nvSpPr>
          <p:cNvPr id="21" name="yt_shape_14035">
            <a:extLst>
              <a:ext uri="{FF2B5EF4-FFF2-40B4-BE49-F238E27FC236}">
                <a16:creationId xmlns:a16="http://schemas.microsoft.com/office/drawing/2014/main" id="{F3E6D508-8397-7030-49E8-7DADBBA0F56C}"/>
              </a:ext>
            </a:extLst>
          </p:cNvPr>
          <p:cNvSpPr txBox="1"/>
          <p:nvPr/>
        </p:nvSpPr>
        <p:spPr>
          <a:xfrm>
            <a:off x="9292937" y="5126864"/>
            <a:ext cx="65" cy="18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endParaRPr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C060E2B-D215-FB35-AF41-214687A3B3AF}"/>
              </a:ext>
            </a:extLst>
          </p:cNvPr>
          <p:cNvSpPr txBox="1"/>
          <p:nvPr/>
        </p:nvSpPr>
        <p:spPr>
          <a:xfrm>
            <a:off x="9538531" y="6311695"/>
            <a:ext cx="637285" cy="2544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图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2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" name="yt_shape_13957"/>
          <p:cNvSpPr txBox="1"/>
          <p:nvPr/>
        </p:nvSpPr>
        <p:spPr>
          <a:xfrm>
            <a:off x="540119" y="22433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7a6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都在格点中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61" name="yt_table_13961_skip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4496318"/>
                  </p:ext>
                </p:extLst>
              </p:nvPr>
            </p:nvGraphicFramePr>
            <p:xfrm>
              <a:off x="540047" y="3202827"/>
              <a:ext cx="8019607" cy="715709"/>
            </p:xfrm>
            <a:graphic>
              <a:graphicData uri="http://schemas.openxmlformats.org/drawingml/2006/table">
                <a:tbl>
                  <a:tblPr/>
                  <a:tblGrid>
                    <a:gridCol w="2411794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2394331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961" name="yt_table_13961_skip" descr="{&quot;rangeId&quot;:3,&quot;type&quot;:&quot;Option&quot;,&quot;drawing&quot;:[&quot;yt_shape_13958&quot;]}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4496318"/>
                  </p:ext>
                </p:extLst>
              </p:nvPr>
            </p:nvGraphicFramePr>
            <p:xfrm>
              <a:off x="540047" y="1859435"/>
              <a:ext cx="8019607" cy="715709"/>
            </p:xfrm>
            <a:graphic>
              <a:graphicData uri="http://schemas.openxmlformats.org/drawingml/2006/table">
                <a:tbl>
                  <a:tblPr/>
                  <a:tblGrid>
                    <a:gridCol w="2411794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2394331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257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63" r="-13435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41284" r="-6146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22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958" name="yt_shape_13958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69779" y="3202827"/>
            <a:ext cx="1179964" cy="1772172"/>
            <a:chOff x="0" y="0"/>
            <a:chExt cx="1179964" cy="1772172"/>
          </a:xfrm>
        </p:grpSpPr>
        <p:pic>
          <p:nvPicPr>
            <p:cNvPr id="2" name="yt_image_1395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79964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60" name="yt_shape_13960"/>
            <p:cNvSpPr txBox="1"/>
            <p:nvPr/>
          </p:nvSpPr>
          <p:spPr>
            <a:xfrm>
              <a:off x="56701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AF4BABC-BACC-E70E-7D03-2FD159FB7CB5}"/>
              </a:ext>
            </a:extLst>
          </p:cNvPr>
          <p:cNvSpPr txBox="1"/>
          <p:nvPr/>
        </p:nvSpPr>
        <p:spPr>
          <a:xfrm>
            <a:off x="5657108" y="2672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62" name="yt_shape_13962"/>
              <p:cNvSpPr txBox="1"/>
              <p:nvPr/>
            </p:nvSpPr>
            <p:spPr>
              <a:xfrm>
                <a:off x="540119" y="1816374"/>
                <a:ext cx="11492915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1aea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62" name="yt_shape_13962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16374"/>
                <a:ext cx="11492915" cy="1201034"/>
              </a:xfrm>
              <a:prstGeom prst="rect">
                <a:avLst/>
              </a:prstGeom>
              <a:blipFill>
                <a:blip r:embed="rId2"/>
                <a:stretch>
                  <a:fillRect l="-1645" t="-4569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67" name="yt_shape_13967"/>
          <p:cNvSpPr txBox="1"/>
          <p:nvPr/>
        </p:nvSpPr>
        <p:spPr>
          <a:xfrm>
            <a:off x="540000" y="504312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64" name="yt_shape_13964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344" y="3220560"/>
            <a:ext cx="1771311" cy="1772172"/>
            <a:chOff x="0" y="0"/>
            <a:chExt cx="1771311" cy="1772172"/>
          </a:xfrm>
        </p:grpSpPr>
        <p:pic>
          <p:nvPicPr>
            <p:cNvPr id="2" name="yt_image_1396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1311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66" name="yt_shape_13966"/>
            <p:cNvSpPr txBox="1"/>
            <p:nvPr/>
          </p:nvSpPr>
          <p:spPr>
            <a:xfrm>
              <a:off x="352374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925A4A-626E-271C-5259-1A53ADDFA64D}"/>
                  </a:ext>
                </a:extLst>
              </p:cNvPr>
              <p:cNvSpPr txBox="1"/>
              <p:nvPr/>
            </p:nvSpPr>
            <p:spPr>
              <a:xfrm>
                <a:off x="4890981" y="2245056"/>
                <a:ext cx="807211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33925A4A-626E-271C-5259-1A53ADDFA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0981" y="2245056"/>
                <a:ext cx="807211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59FAEBF-F8C2-F474-FBC7-E500FCA60459}"/>
              </a:ext>
            </a:extLst>
          </p:cNvPr>
          <p:cNvCxnSpPr/>
          <p:nvPr/>
        </p:nvCxnSpPr>
        <p:spPr>
          <a:xfrm>
            <a:off x="4628567" y="3024843"/>
            <a:ext cx="97961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8" name="yt_shape_13968"/>
          <p:cNvSpPr txBox="1"/>
          <p:nvPr/>
        </p:nvSpPr>
        <p:spPr>
          <a:xfrm>
            <a:off x="540000" y="1993038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特殊角的三角函数值</a:t>
            </a:r>
          </a:p>
        </p:txBody>
      </p:sp>
      <p:sp>
        <p:nvSpPr>
          <p:cNvPr id="13969" name="yt_shape_13969"/>
          <p:cNvSpPr txBox="1"/>
          <p:nvPr/>
        </p:nvSpPr>
        <p:spPr>
          <a:xfrm>
            <a:off x="540000" y="2488243"/>
            <a:ext cx="72872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70" name="yt_table_1397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009623"/>
              </p:ext>
            </p:extLst>
          </p:nvPr>
        </p:nvGraphicFramePr>
        <p:xfrm>
          <a:off x="540047" y="2967546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72" name="yt_shape_13972"/>
              <p:cNvSpPr txBox="1"/>
              <p:nvPr/>
            </p:nvSpPr>
            <p:spPr>
              <a:xfrm>
                <a:off x="540120" y="3493717"/>
                <a:ext cx="11492915" cy="12050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邵阳市模拟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24bb"/>
                  </a:rPr>
                  <a:t>的度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972" name="yt_shape_13972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493717"/>
                <a:ext cx="11492915" cy="1205073"/>
              </a:xfrm>
              <a:prstGeom prst="rect">
                <a:avLst/>
              </a:prstGeom>
              <a:blipFill>
                <a:blip r:embed="rId2"/>
                <a:stretch>
                  <a:fillRect l="-1645" b="-15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74" name="yt_table_139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451016"/>
              </p:ext>
            </p:extLst>
          </p:nvPr>
        </p:nvGraphicFramePr>
        <p:xfrm>
          <a:off x="540047" y="4749578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</a:tbl>
          </a:graphicData>
        </a:graphic>
      </p:graphicFrame>
      <p:pic>
        <p:nvPicPr>
          <p:cNvPr id="3" name="yt_shape_1714027886333" title="H_25.973701">
            <a:extLst>
              <a:ext uri="{FF2B5EF4-FFF2-40B4-BE49-F238E27FC236}">
                <a16:creationId xmlns:a16="http://schemas.microsoft.com/office/drawing/2014/main" id="{603642A1-9C97-1DA9-8F6B-49C4C3D3E4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8165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7F09FF-14C6-84CE-6C36-3208D1BDE0DC}"/>
              </a:ext>
            </a:extLst>
          </p:cNvPr>
          <p:cNvSpPr txBox="1"/>
          <p:nvPr/>
        </p:nvSpPr>
        <p:spPr>
          <a:xfrm>
            <a:off x="6836501" y="24414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A44C04-1BC2-5325-B797-234F4F754D22}"/>
              </a:ext>
            </a:extLst>
          </p:cNvPr>
          <p:cNvSpPr txBox="1"/>
          <p:nvPr/>
        </p:nvSpPr>
        <p:spPr>
          <a:xfrm>
            <a:off x="1669309" y="4215960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7" name="yt_shape_13977"/>
              <p:cNvSpPr txBox="1"/>
              <p:nvPr/>
            </p:nvSpPr>
            <p:spPr>
              <a:xfrm>
                <a:off x="540000" y="1687352"/>
                <a:ext cx="7737696" cy="38432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sin 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77" name="yt_shape_13977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7352"/>
                <a:ext cx="7737696" cy="3843296"/>
              </a:xfrm>
              <a:prstGeom prst="rect">
                <a:avLst/>
              </a:prstGeom>
              <a:blipFill>
                <a:blip r:embed="rId2"/>
                <a:stretch>
                  <a:fillRect l="-2443" t="-1429" r="-1340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F298792-E71A-BB6D-86E7-B18FFD4E3167}"/>
                  </a:ext>
                </a:extLst>
              </p:cNvPr>
              <p:cNvSpPr txBox="1"/>
              <p:nvPr/>
            </p:nvSpPr>
            <p:spPr>
              <a:xfrm>
                <a:off x="449989" y="2787483"/>
                <a:ext cx="30821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}">
                <a:extLst>
                  <a:ext uri="{FF2B5EF4-FFF2-40B4-BE49-F238E27FC236}">
                    <a16:creationId xmlns:a16="http://schemas.microsoft.com/office/drawing/2014/main" id="{1F298792-E71A-BB6D-86E7-B18FFD4E31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7483"/>
                <a:ext cx="3082164" cy="613931"/>
              </a:xfrm>
              <a:prstGeom prst="rect">
                <a:avLst/>
              </a:prstGeom>
              <a:blipFill>
                <a:blip r:embed="rId3"/>
                <a:stretch>
                  <a:fillRect l="-316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C28DE7-445E-8A32-4071-F6B2E60671C3}"/>
                  </a:ext>
                </a:extLst>
              </p:cNvPr>
              <p:cNvSpPr txBox="1"/>
              <p:nvPr/>
            </p:nvSpPr>
            <p:spPr>
              <a:xfrm>
                <a:off x="449989" y="3307802"/>
                <a:ext cx="14819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}">
                <a:extLst>
                  <a:ext uri="{FF2B5EF4-FFF2-40B4-BE49-F238E27FC236}">
                    <a16:creationId xmlns:a16="http://schemas.microsoft.com/office/drawing/2014/main" id="{D9C28DE7-445E-8A32-4071-F6B2E6067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7802"/>
                <a:ext cx="1481964" cy="613931"/>
              </a:xfrm>
              <a:prstGeom prst="rect">
                <a:avLst/>
              </a:prstGeom>
              <a:blipFill>
                <a:blip r:embed="rId4"/>
                <a:stretch>
                  <a:fillRect l="-6584" r="-658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40378D-F395-C519-3B06-D9339D325FD2}"/>
                  </a:ext>
                </a:extLst>
              </p:cNvPr>
              <p:cNvSpPr txBox="1"/>
              <p:nvPr/>
            </p:nvSpPr>
            <p:spPr>
              <a:xfrm>
                <a:off x="449989" y="4501983"/>
                <a:ext cx="43078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}">
                <a:extLst>
                  <a:ext uri="{FF2B5EF4-FFF2-40B4-BE49-F238E27FC236}">
                    <a16:creationId xmlns:a16="http://schemas.microsoft.com/office/drawing/2014/main" id="{B840378D-F395-C519-3B06-D9339D325F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1983"/>
                <a:ext cx="4307840" cy="613931"/>
              </a:xfrm>
              <a:prstGeom prst="rect">
                <a:avLst/>
              </a:prstGeom>
              <a:blipFill>
                <a:blip r:embed="rId5"/>
                <a:stretch>
                  <a:fillRect l="-226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955E8D5-F361-050E-B6CD-D383A9C9534C}"/>
              </a:ext>
            </a:extLst>
          </p:cNvPr>
          <p:cNvSpPr txBox="1"/>
          <p:nvPr/>
        </p:nvSpPr>
        <p:spPr>
          <a:xfrm>
            <a:off x="449989" y="5022302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5" name="yt_shape_13985"/>
          <p:cNvSpPr txBox="1"/>
          <p:nvPr/>
        </p:nvSpPr>
        <p:spPr>
          <a:xfrm>
            <a:off x="540000" y="2693267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86" name="yt_shape_13986"/>
              <p:cNvSpPr txBox="1"/>
              <p:nvPr/>
            </p:nvSpPr>
            <p:spPr>
              <a:xfrm>
                <a:off x="540000" y="3188472"/>
                <a:ext cx="1060707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986" name="yt_shape_1398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88472"/>
                <a:ext cx="10607071" cy="642740"/>
              </a:xfrm>
              <a:prstGeom prst="rect">
                <a:avLst/>
              </a:prstGeom>
              <a:blipFill>
                <a:blip r:embed="rId2"/>
                <a:stretch>
                  <a:fillRect l="-1782" r="-74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88" name="yt_table_13988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9425454"/>
                  </p:ext>
                </p:extLst>
              </p:nvPr>
            </p:nvGraphicFramePr>
            <p:xfrm>
              <a:off x="540047" y="3882000"/>
              <a:ext cx="7952741" cy="642874"/>
            </p:xfrm>
            <a:graphic>
              <a:graphicData uri="http://schemas.openxmlformats.org/drawingml/2006/table">
                <a:tbl>
                  <a:tblPr/>
                  <a:tblGrid>
                    <a:gridCol w="226568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60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988" name="yt_table_13988" descr="{&quot;rangeId&quot;:10,&quot;type&quot;:&quot;Option&quot;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9425454"/>
                  </p:ext>
                </p:extLst>
              </p:nvPr>
            </p:nvGraphicFramePr>
            <p:xfrm>
              <a:off x="540047" y="2088733"/>
              <a:ext cx="7952741" cy="642874"/>
            </p:xfrm>
            <a:graphic>
              <a:graphicData uri="http://schemas.openxmlformats.org/drawingml/2006/table">
                <a:tbl>
                  <a:tblPr/>
                  <a:tblGrid>
                    <a:gridCol w="226568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2248218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075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13" r="-15311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60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027886406" title="H_25.973701">
            <a:extLst>
              <a:ext uri="{FF2B5EF4-FFF2-40B4-BE49-F238E27FC236}">
                <a16:creationId xmlns:a16="http://schemas.microsoft.com/office/drawing/2014/main" id="{01322F41-F6BB-426B-7408-766546489F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4839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883941-5DEC-0D21-02A6-55AB5F955653}"/>
              </a:ext>
            </a:extLst>
          </p:cNvPr>
          <p:cNvSpPr txBox="1"/>
          <p:nvPr/>
        </p:nvSpPr>
        <p:spPr>
          <a:xfrm>
            <a:off x="10124214" y="3141666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89" name="yt_shape_13989"/>
              <p:cNvSpPr txBox="1"/>
              <p:nvPr/>
            </p:nvSpPr>
            <p:spPr>
              <a:xfrm>
                <a:off x="540120" y="2012721"/>
                <a:ext cx="11492915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三点在同一水平线上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64cc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</p:txBody>
          </p:sp>
        </mc:Choice>
        <mc:Fallback>
          <p:sp>
            <p:nvSpPr>
              <p:cNvPr id="13989" name="yt_shape_139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012721"/>
                <a:ext cx="11492915" cy="946798"/>
              </a:xfrm>
              <a:prstGeom prst="rect">
                <a:avLst/>
              </a:prstGeom>
              <a:blipFill>
                <a:blip r:embed="rId2"/>
                <a:stretch>
                  <a:fillRect l="-1645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92" name="yt_shape_13992"/>
          <p:cNvSpPr txBox="1"/>
          <p:nvPr/>
        </p:nvSpPr>
        <p:spPr>
          <a:xfrm>
            <a:off x="540000" y="3162671"/>
            <a:ext cx="1554465" cy="12321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宋体/Times New Roman" pitchFamily="67"/>
                <a:ea typeface="宋体" pitchFamily="67"/>
              </a:rPr>
              <a:t> </a:t>
            </a:r>
            <a:r>
              <a:rPr lang="en-US" altLang="zh-CN" sz="6700" b="0" i="0" u="none" spc="10609">
                <a:solidFill>
                  <a:srgbClr val="1EE3CF"/>
                </a:solidFill>
                <a:effectLst/>
                <a:latin typeface="宋体/Times New Roman" pitchFamily="67"/>
                <a:ea typeface="宋体" pitchFamily="67"/>
              </a:rPr>
              <a:t> </a:t>
            </a:r>
          </a:p>
        </p:txBody>
      </p:sp>
      <p:sp>
        <p:nvSpPr>
          <p:cNvPr id="13994" name="yt_shape_13994"/>
          <p:cNvSpPr txBox="1"/>
          <p:nvPr/>
        </p:nvSpPr>
        <p:spPr>
          <a:xfrm>
            <a:off x="540000" y="3032581"/>
            <a:ext cx="891590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  <p:pic>
        <p:nvPicPr>
          <p:cNvPr id="13996" name="yt_image_13996" title="H_109.4012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3161130"/>
            <a:ext cx="1583001" cy="138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B9104B-4739-019D-92E3-82BFFF888318}"/>
              </a:ext>
            </a:extLst>
          </p:cNvPr>
          <p:cNvSpPr txBox="1"/>
          <p:nvPr/>
        </p:nvSpPr>
        <p:spPr>
          <a:xfrm>
            <a:off x="449989" y="3461263"/>
            <a:ext cx="900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ED84C0-68C2-7A87-85E7-C407909BD2B8}"/>
              </a:ext>
            </a:extLst>
          </p:cNvPr>
          <p:cNvSpPr txBox="1"/>
          <p:nvPr/>
        </p:nvSpPr>
        <p:spPr>
          <a:xfrm>
            <a:off x="449989" y="3936751"/>
            <a:ext cx="3731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999"/>
              <p:cNvSpPr txBox="1"/>
              <p:nvPr/>
            </p:nvSpPr>
            <p:spPr>
              <a:xfrm>
                <a:off x="510361" y="2067009"/>
                <a:ext cx="6096349" cy="2875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sin 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120m.</a:t>
                </a:r>
              </a:p>
            </p:txBody>
          </p:sp>
        </mc:Choice>
        <mc:Fallback>
          <p:sp>
            <p:nvSpPr>
              <p:cNvPr id="3" name="yt_shape_139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361" y="2067009"/>
                <a:ext cx="6096349" cy="2875915"/>
              </a:xfrm>
              <a:prstGeom prst="rect">
                <a:avLst/>
              </a:prstGeom>
              <a:blipFill>
                <a:blip r:embed="rId2"/>
                <a:stretch>
                  <a:fillRect l="-3100" t="-1695" r="-1900" b="-5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01" name="yt_image_14001" title="H_109.4012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2051010"/>
            <a:ext cx="1583001" cy="138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6CC771-6D43-03C1-E8BD-D337FE0947DF}"/>
              </a:ext>
            </a:extLst>
          </p:cNvPr>
          <p:cNvSpPr txBox="1"/>
          <p:nvPr/>
        </p:nvSpPr>
        <p:spPr>
          <a:xfrm>
            <a:off x="420350" y="2495691"/>
            <a:ext cx="511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12329C-CDEC-A57E-6777-1DE40EBED61E}"/>
                  </a:ext>
                </a:extLst>
              </p:cNvPr>
              <p:cNvSpPr txBox="1"/>
              <p:nvPr/>
            </p:nvSpPr>
            <p:spPr>
              <a:xfrm>
                <a:off x="420350" y="2971179"/>
                <a:ext cx="621747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BHA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12329C-CDEC-A57E-6777-1DE40EBED6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50" y="2971179"/>
                <a:ext cx="6217476" cy="615392"/>
              </a:xfrm>
              <a:prstGeom prst="rect">
                <a:avLst/>
              </a:prstGeom>
              <a:blipFill>
                <a:blip r:embed="rId4"/>
                <a:stretch>
                  <a:fillRect l="-1569" r="-137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A953AC2-661B-E899-3D80-869D99C2F292}"/>
              </a:ext>
            </a:extLst>
          </p:cNvPr>
          <p:cNvSpPr txBox="1"/>
          <p:nvPr/>
        </p:nvSpPr>
        <p:spPr>
          <a:xfrm>
            <a:off x="420350" y="3492959"/>
            <a:ext cx="371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 sin 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E3DEE2-2D9C-EBF9-FFFE-F9840BB6F765}"/>
              </a:ext>
            </a:extLst>
          </p:cNvPr>
          <p:cNvSpPr txBox="1"/>
          <p:nvPr/>
        </p:nvSpPr>
        <p:spPr>
          <a:xfrm>
            <a:off x="420350" y="3968447"/>
            <a:ext cx="2531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DE9577-6BE0-4754-92EF-E537705C9310}"/>
              </a:ext>
            </a:extLst>
          </p:cNvPr>
          <p:cNvSpPr txBox="1"/>
          <p:nvPr/>
        </p:nvSpPr>
        <p:spPr>
          <a:xfrm>
            <a:off x="420350" y="4443935"/>
            <a:ext cx="30026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991" name="yt_image_13991" title="H_105.3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56440" y="3645024"/>
            <a:ext cx="1559707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3" name="yt_shape_14003"/>
          <p:cNvSpPr txBox="1"/>
          <p:nvPr/>
        </p:nvSpPr>
        <p:spPr>
          <a:xfrm>
            <a:off x="540000" y="700012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解直角三角形的应用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04" name="yt_shape_14004"/>
              <p:cNvSpPr txBox="1"/>
              <p:nvPr/>
            </p:nvSpPr>
            <p:spPr>
              <a:xfrm>
                <a:off x="540120" y="1124744"/>
                <a:ext cx="11492915" cy="30310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娄底市中考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几位同学在老师的指导下到某景区进行户外实践活动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9cb6"/>
                  </a:rPr>
                  <a:t>在登山途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中发现该景区某两座山之间风景优美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但路陡难行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76422"/>
                  </a:rPr>
                  <a:t>为了便于通行建议景区管理处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在这两山顶间建观光索道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他们设计分别在两山顶上取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bb80"/>
                  </a:rPr>
                  <a:t>架设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一水平线型轨道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出发按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方向前进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2_1f0aa"/>
                  </a:rPr>
                  <a:t>20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米到达点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ebbc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两点间的距离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004" name="yt_shape_14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124744"/>
                <a:ext cx="11492915" cy="3031086"/>
              </a:xfrm>
              <a:prstGeom prst="rect">
                <a:avLst/>
              </a:prstGeom>
              <a:blipFill>
                <a:blip r:embed="rId2"/>
                <a:stretch>
                  <a:fillRect l="-1645" t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06" name="yt_image_14006" title="H_121.10480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7943" y="3050415"/>
            <a:ext cx="2150933" cy="153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886485" title="H_25.973701">
            <a:extLst>
              <a:ext uri="{FF2B5EF4-FFF2-40B4-BE49-F238E27FC236}">
                <a16:creationId xmlns:a16="http://schemas.microsoft.com/office/drawing/2014/main" id="{B9077B4F-C2D9-B3DA-86B5-F939AD3099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5513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D083B2-42B9-AFDE-3118-D0F3CB54C38B}"/>
              </a:ext>
            </a:extLst>
          </p:cNvPr>
          <p:cNvSpPr txBox="1"/>
          <p:nvPr/>
        </p:nvSpPr>
        <p:spPr>
          <a:xfrm>
            <a:off x="540000" y="3429000"/>
            <a:ext cx="67697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3FA728-51A4-741F-E87B-00004D839E3C}"/>
              </a:ext>
            </a:extLst>
          </p:cNvPr>
          <p:cNvSpPr txBox="1"/>
          <p:nvPr/>
        </p:nvSpPr>
        <p:spPr>
          <a:xfrm>
            <a:off x="540000" y="3717032"/>
            <a:ext cx="23390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82BEEA-1015-86E5-549D-668E15A0F8BF}"/>
                  </a:ext>
                </a:extLst>
              </p:cNvPr>
              <p:cNvSpPr txBox="1"/>
              <p:nvPr/>
            </p:nvSpPr>
            <p:spPr>
              <a:xfrm>
                <a:off x="616200" y="4005064"/>
                <a:ext cx="2438718" cy="7170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sin 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82BEEA-1015-86E5-549D-668E15A0F8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200" y="4005064"/>
                <a:ext cx="2438718" cy="717055"/>
              </a:xfrm>
              <a:prstGeom prst="rect">
                <a:avLst/>
              </a:prstGeom>
              <a:blipFill>
                <a:blip r:embed="rId5"/>
                <a:stretch>
                  <a:fillRect l="-3750" r="-4000" b="-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D94A2C7-69B4-E907-905C-BE0104FBB12A}"/>
              </a:ext>
            </a:extLst>
          </p:cNvPr>
          <p:cNvSpPr txBox="1"/>
          <p:nvPr/>
        </p:nvSpPr>
        <p:spPr>
          <a:xfrm>
            <a:off x="540000" y="4509120"/>
            <a:ext cx="46219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62E7AE-14F8-324F-6FAD-460E6BAF0F25}"/>
              </a:ext>
            </a:extLst>
          </p:cNvPr>
          <p:cNvSpPr txBox="1"/>
          <p:nvPr/>
        </p:nvSpPr>
        <p:spPr>
          <a:xfrm>
            <a:off x="540000" y="4797152"/>
            <a:ext cx="2313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则由勾股定理得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035A2A2-BF23-B564-BEAC-C42EFE28F414}"/>
                  </a:ext>
                </a:extLst>
              </p:cNvPr>
              <p:cNvSpPr txBox="1"/>
              <p:nvPr/>
            </p:nvSpPr>
            <p:spPr>
              <a:xfrm>
                <a:off x="587625" y="5085184"/>
                <a:ext cx="7268718" cy="6251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035A2A2-BF23-B564-BEAC-C42EFE28F4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25" y="5085184"/>
                <a:ext cx="7268718" cy="625107"/>
              </a:xfrm>
              <a:prstGeom prst="rect">
                <a:avLst/>
              </a:prstGeom>
              <a:blipFill>
                <a:blip r:embed="rId6"/>
                <a:stretch>
                  <a:fillRect l="-1257" r="-1341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86BE061-0672-9D22-0223-C41EFECDB08D}"/>
                  </a:ext>
                </a:extLst>
              </p:cNvPr>
              <p:cNvSpPr txBox="1"/>
              <p:nvPr/>
            </p:nvSpPr>
            <p:spPr>
              <a:xfrm>
                <a:off x="540000" y="5445224"/>
                <a:ext cx="4323143" cy="7168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86BE061-0672-9D22-0223-C41EFECDB0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45224"/>
                <a:ext cx="4323143" cy="716801"/>
              </a:xfrm>
              <a:prstGeom prst="rect">
                <a:avLst/>
              </a:prstGeom>
              <a:blipFill>
                <a:blip r:embed="rId7"/>
                <a:stretch>
                  <a:fillRect l="-2257" r="-2116" b="-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8753721-EA20-16FE-7ABF-567D433AA881}"/>
              </a:ext>
            </a:extLst>
          </p:cNvPr>
          <p:cNvSpPr txBox="1"/>
          <p:nvPr/>
        </p:nvSpPr>
        <p:spPr>
          <a:xfrm>
            <a:off x="540000" y="5877272"/>
            <a:ext cx="21708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3D15EAC-B1FE-6E1F-EC9E-EEE4901E28FE}"/>
                  </a:ext>
                </a:extLst>
              </p:cNvPr>
              <p:cNvSpPr txBox="1"/>
              <p:nvPr/>
            </p:nvSpPr>
            <p:spPr>
              <a:xfrm>
                <a:off x="540000" y="6124566"/>
                <a:ext cx="3781742" cy="7170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3D15EAC-B1FE-6E1F-EC9E-EEE4901E28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24566"/>
                <a:ext cx="3781742" cy="717055"/>
              </a:xfrm>
              <a:prstGeom prst="rect">
                <a:avLst/>
              </a:prstGeom>
              <a:blipFill>
                <a:blip r:embed="rId8"/>
                <a:stretch>
                  <a:fillRect l="-2581" r="-2419" b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E43A54B8-6629-760E-5FCB-98E4162E185C}"/>
              </a:ext>
            </a:extLst>
          </p:cNvPr>
          <p:cNvSpPr txBox="1"/>
          <p:nvPr/>
        </p:nvSpPr>
        <p:spPr>
          <a:xfrm>
            <a:off x="5375920" y="5907877"/>
            <a:ext cx="2934399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EEAA9D6-C7D9-692C-C064-D16FB7BFF874}"/>
              </a:ext>
            </a:extLst>
          </p:cNvPr>
          <p:cNvSpPr txBox="1"/>
          <p:nvPr/>
        </p:nvSpPr>
        <p:spPr>
          <a:xfrm>
            <a:off x="5375920" y="6346789"/>
            <a:ext cx="4628261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008" name="yt_image_14008" title="H_116.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907943" y="4807075"/>
            <a:ext cx="2081131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1574</Words>
  <Application>Microsoft Office PowerPoint</Application>
  <PresentationFormat>宽屏</PresentationFormat>
  <Paragraphs>115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2024-04-25T06:40:28Z</dcterms:created>
  <dcterms:modified xsi:type="dcterms:W3CDTF">2024-04-25T09:31:13Z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