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30" r:id="rId6"/>
    <p:sldId id="311" r:id="rId7"/>
    <p:sldId id="312" r:id="rId8"/>
    <p:sldId id="316" r:id="rId9"/>
    <p:sldId id="319" r:id="rId10"/>
    <p:sldId id="321" r:id="rId11"/>
    <p:sldId id="325" r:id="rId12"/>
    <p:sldId id="326" r:id="rId13"/>
    <p:sldId id="327" r:id="rId14"/>
    <p:sldId id="328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" name="yt_image_13210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5070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2" name="yt_shape_13212"/>
          <p:cNvSpPr txBox="1"/>
          <p:nvPr/>
        </p:nvSpPr>
        <p:spPr>
          <a:xfrm>
            <a:off x="540000" y="2532871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特殊角的正弦值</a:t>
            </a:r>
          </a:p>
        </p:txBody>
      </p:sp>
      <p:sp>
        <p:nvSpPr>
          <p:cNvPr id="13213" name="yt_shape_13213"/>
          <p:cNvSpPr txBox="1"/>
          <p:nvPr/>
        </p:nvSpPr>
        <p:spPr>
          <a:xfrm>
            <a:off x="540000" y="3028076"/>
            <a:ext cx="39962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 sin 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14" name="yt_table_1321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941494"/>
                  </p:ext>
                </p:extLst>
              </p:nvPr>
            </p:nvGraphicFramePr>
            <p:xfrm>
              <a:off x="540047" y="3507379"/>
              <a:ext cx="8024179" cy="462153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214" name="yt_table_13214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941494"/>
                  </p:ext>
                </p:extLst>
              </p:nvPr>
            </p:nvGraphicFramePr>
            <p:xfrm>
              <a:off x="540047" y="2456673"/>
              <a:ext cx="8024179" cy="462153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29" t="-1299" r="-14788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061" t="-1299" r="-4827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15" name="yt_shape_13215"/>
              <p:cNvSpPr txBox="1"/>
              <p:nvPr/>
            </p:nvSpPr>
            <p:spPr>
              <a:xfrm>
                <a:off x="540000" y="4020218"/>
                <a:ext cx="9744719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215" name="yt_shape_1321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0218"/>
                <a:ext cx="9744719" cy="720903"/>
              </a:xfrm>
              <a:prstGeom prst="rect">
                <a:avLst/>
              </a:prstGeom>
              <a:blipFill>
                <a:blip r:embed="rId4"/>
                <a:stretch>
                  <a:fillRect l="-1940" r="-939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17" name="yt_table_132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991066"/>
              </p:ext>
            </p:extLst>
          </p:nvPr>
        </p:nvGraphicFramePr>
        <p:xfrm>
          <a:off x="540047" y="4791909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pic>
        <p:nvPicPr>
          <p:cNvPr id="3" name="yt_shape_1714027772080" title="H_26.259764">
            <a:extLst>
              <a:ext uri="{FF2B5EF4-FFF2-40B4-BE49-F238E27FC236}">
                <a16:creationId xmlns:a16="http://schemas.microsoft.com/office/drawing/2014/main" id="{8FD8C395-1B66-0DE2-9AE6-8D84C86AAC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618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722447-F292-A7C0-4843-CEE3E302090C}"/>
              </a:ext>
            </a:extLst>
          </p:cNvPr>
          <p:cNvSpPr txBox="1"/>
          <p:nvPr/>
        </p:nvSpPr>
        <p:spPr>
          <a:xfrm>
            <a:off x="3594827" y="29812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86FC21-AC56-FAC5-7395-AA590B3FACE9}"/>
              </a:ext>
            </a:extLst>
          </p:cNvPr>
          <p:cNvSpPr txBox="1"/>
          <p:nvPr/>
        </p:nvSpPr>
        <p:spPr>
          <a:xfrm>
            <a:off x="9287664" y="3973413"/>
            <a:ext cx="383286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75" name="yt_shape_13275"/>
              <p:cNvSpPr txBox="1"/>
              <p:nvPr/>
            </p:nvSpPr>
            <p:spPr>
              <a:xfrm>
                <a:off x="540119" y="2380288"/>
                <a:ext cx="11492915" cy="99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06c2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75" name="yt_shape_13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288"/>
                <a:ext cx="11492915" cy="993542"/>
              </a:xfrm>
              <a:prstGeom prst="rect">
                <a:avLst/>
              </a:prstGeom>
              <a:blipFill>
                <a:blip r:embed="rId2"/>
                <a:stretch>
                  <a:fillRect l="-1645" t="-1840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77" name="yt_image_13277" title="H_99.2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361" y="3576982"/>
            <a:ext cx="2061277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4E70B3-A939-ED99-E736-63E4F0F509BA}"/>
                  </a:ext>
                </a:extLst>
              </p:cNvPr>
              <p:cNvSpPr txBox="1"/>
              <p:nvPr/>
            </p:nvSpPr>
            <p:spPr>
              <a:xfrm>
                <a:off x="2559896" y="2774312"/>
                <a:ext cx="247256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7B4E70B3-A939-ED99-E736-63E4F0F50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9896" y="2774312"/>
                <a:ext cx="2472562" cy="555765"/>
              </a:xfrm>
              <a:prstGeom prst="rect">
                <a:avLst/>
              </a:prstGeom>
              <a:blipFill>
                <a:blip r:embed="rId4"/>
                <a:stretch>
                  <a:fillRect l="-394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0" name="yt_shape_13280"/>
              <p:cNvSpPr txBox="1"/>
              <p:nvPr/>
            </p:nvSpPr>
            <p:spPr>
              <a:xfrm>
                <a:off x="540000" y="1145472"/>
                <a:ext cx="7382342" cy="49270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sin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45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°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0" name="yt_shape_13280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45472"/>
                <a:ext cx="7382342" cy="4927054"/>
              </a:xfrm>
              <a:prstGeom prst="rect">
                <a:avLst/>
              </a:prstGeom>
              <a:blipFill>
                <a:blip r:embed="rId2"/>
                <a:stretch>
                  <a:fillRect l="-2560" t="-1114" r="-1404" b="-1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148A46-17FC-37BB-D654-D93535DF6F62}"/>
                  </a:ext>
                </a:extLst>
              </p:cNvPr>
              <p:cNvSpPr txBox="1"/>
              <p:nvPr/>
            </p:nvSpPr>
            <p:spPr>
              <a:xfrm>
                <a:off x="449989" y="2095934"/>
                <a:ext cx="42141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7E148A46-17FC-37BB-D654-D93535DF6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5934"/>
                <a:ext cx="4214114" cy="851230"/>
              </a:xfrm>
              <a:prstGeom prst="rect">
                <a:avLst/>
              </a:prstGeom>
              <a:blipFill>
                <a:blip r:embed="rId3"/>
                <a:stretch>
                  <a:fillRect l="-2315" r="-2171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DA13A9F-FA43-1440-FB95-B43ACB75AE19}"/>
              </a:ext>
            </a:extLst>
          </p:cNvPr>
          <p:cNvSpPr txBox="1"/>
          <p:nvPr/>
        </p:nvSpPr>
        <p:spPr>
          <a:xfrm>
            <a:off x="449989" y="285355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7628B6-2219-F152-31E4-DBEC2256999D}"/>
                  </a:ext>
                </a:extLst>
              </p:cNvPr>
              <p:cNvSpPr txBox="1"/>
              <p:nvPr/>
            </p:nvSpPr>
            <p:spPr>
              <a:xfrm>
                <a:off x="449989" y="4296590"/>
                <a:ext cx="511663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F67628B6-2219-F152-31E4-DBEC22569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590"/>
                <a:ext cx="5116639" cy="1061161"/>
              </a:xfrm>
              <a:prstGeom prst="rect">
                <a:avLst/>
              </a:prstGeom>
              <a:blipFill>
                <a:blip r:embed="rId4"/>
                <a:stretch>
                  <a:fillRect l="-1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6ED2A8-715C-22CD-0319-93287FCC19E6}"/>
                  </a:ext>
                </a:extLst>
              </p:cNvPr>
              <p:cNvSpPr txBox="1"/>
              <p:nvPr/>
            </p:nvSpPr>
            <p:spPr>
              <a:xfrm>
                <a:off x="449989" y="5264139"/>
                <a:ext cx="1699514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256ED2A8-715C-22CD-0319-93287FCC19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4139"/>
                <a:ext cx="1699514" cy="807543"/>
              </a:xfrm>
              <a:prstGeom prst="rect">
                <a:avLst/>
              </a:prstGeom>
              <a:blipFill>
                <a:blip r:embed="rId5"/>
                <a:stretch>
                  <a:fillRect l="-5735" r="-537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88" name="yt_shape_13288"/>
              <p:cNvSpPr txBox="1"/>
              <p:nvPr/>
            </p:nvSpPr>
            <p:spPr>
              <a:xfrm>
                <a:off x="551384" y="1622430"/>
                <a:ext cx="1149291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5170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288" name="yt_shape_13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22430"/>
                <a:ext cx="11492915" cy="946798"/>
              </a:xfrm>
              <a:prstGeom prst="rect">
                <a:avLst/>
              </a:prstGeom>
              <a:blipFill>
                <a:blip r:embed="rId2"/>
                <a:stretch>
                  <a:fillRect l="-159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90" name="yt_image_13290" title="H_97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789040"/>
            <a:ext cx="1892556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92" name="yt_shape_13292"/>
              <p:cNvSpPr txBox="1"/>
              <p:nvPr/>
            </p:nvSpPr>
            <p:spPr>
              <a:xfrm>
                <a:off x="551384" y="2636912"/>
                <a:ext cx="5703677" cy="35646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</p:txBody>
          </p:sp>
        </mc:Choice>
        <mc:Fallback>
          <p:sp>
            <p:nvSpPr>
              <p:cNvPr id="13292" name="yt_shape_132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36912"/>
                <a:ext cx="5703677" cy="3564630"/>
              </a:xfrm>
              <a:prstGeom prst="rect">
                <a:avLst/>
              </a:prstGeom>
              <a:blipFill>
                <a:blip r:embed="rId4"/>
                <a:stretch>
                  <a:fillRect l="-3205" t="-1541" r="-2350" b="-4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AA5A44-D45E-EC0C-E93E-7F28D7008149}"/>
              </a:ext>
            </a:extLst>
          </p:cNvPr>
          <p:cNvSpPr txBox="1"/>
          <p:nvPr/>
        </p:nvSpPr>
        <p:spPr>
          <a:xfrm>
            <a:off x="461373" y="259010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253DA1-CA6A-AF71-03B8-5BDB1CA9E096}"/>
                  </a:ext>
                </a:extLst>
              </p:cNvPr>
              <p:cNvSpPr txBox="1"/>
              <p:nvPr/>
            </p:nvSpPr>
            <p:spPr>
              <a:xfrm>
                <a:off x="461373" y="3065594"/>
                <a:ext cx="302234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253DA1-CA6A-AF71-03B8-5BDB1CA9E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65594"/>
                <a:ext cx="3022347" cy="769062"/>
              </a:xfrm>
              <a:prstGeom prst="rect">
                <a:avLst/>
              </a:prstGeom>
              <a:blipFill>
                <a:blip r:embed="rId5"/>
                <a:stretch>
                  <a:fillRect l="-3232" r="-34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A196DD-5C3D-009C-4406-53020218732A}"/>
                  </a:ext>
                </a:extLst>
              </p:cNvPr>
              <p:cNvSpPr txBox="1"/>
              <p:nvPr/>
            </p:nvSpPr>
            <p:spPr>
              <a:xfrm>
                <a:off x="508998" y="3741044"/>
                <a:ext cx="405847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A196DD-5C3D-009C-4406-530202187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3741044"/>
                <a:ext cx="4058476" cy="615391"/>
              </a:xfrm>
              <a:prstGeom prst="rect">
                <a:avLst/>
              </a:prstGeom>
              <a:blipFill>
                <a:blip r:embed="rId6"/>
                <a:stretch>
                  <a:fillRect l="-2252" r="-22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7FFEFA-BF27-BBBF-5275-B46CB1E1F696}"/>
                  </a:ext>
                </a:extLst>
              </p:cNvPr>
              <p:cNvSpPr txBox="1"/>
              <p:nvPr/>
            </p:nvSpPr>
            <p:spPr>
              <a:xfrm>
                <a:off x="461373" y="4262823"/>
                <a:ext cx="5828601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7FFEFA-BF27-BBBF-5275-B46CB1E1F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62823"/>
                <a:ext cx="5828601" cy="851231"/>
              </a:xfrm>
              <a:prstGeom prst="rect">
                <a:avLst/>
              </a:prstGeom>
              <a:blipFill>
                <a:blip r:embed="rId7"/>
                <a:stretch>
                  <a:fillRect l="-1674" r="-167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9A18EC-C231-73E6-6353-5AD36A583DF4}"/>
                  </a:ext>
                </a:extLst>
              </p:cNvPr>
              <p:cNvSpPr txBox="1"/>
              <p:nvPr/>
            </p:nvSpPr>
            <p:spPr>
              <a:xfrm>
                <a:off x="461373" y="5020442"/>
                <a:ext cx="526446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9A18EC-C231-73E6-6353-5AD36A583D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020442"/>
                <a:ext cx="5264467" cy="769061"/>
              </a:xfrm>
              <a:prstGeom prst="rect">
                <a:avLst/>
              </a:prstGeom>
              <a:blipFill>
                <a:blip r:embed="rId8"/>
                <a:stretch>
                  <a:fillRect l="-1854" r="-18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3DAE109-DF76-93C1-50EF-1CB3A204ABD5}"/>
              </a:ext>
            </a:extLst>
          </p:cNvPr>
          <p:cNvSpPr txBox="1"/>
          <p:nvPr/>
        </p:nvSpPr>
        <p:spPr>
          <a:xfrm>
            <a:off x="461373" y="5695891"/>
            <a:ext cx="1878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000" y="180357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94" name="yt_image_13294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48" y="82285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7" name="yt_shape_13297"/>
          <p:cNvSpPr txBox="1"/>
          <p:nvPr/>
        </p:nvSpPr>
        <p:spPr>
          <a:xfrm>
            <a:off x="536567" y="14050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是供一辆机动车停放的车位示意图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25d5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请你计算车位所占的宽度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约为多少米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682d5"/>
              </a:rPr>
              <a:t>0.1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98" name="yt_image_13298" title="H_113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876974"/>
            <a:ext cx="191202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59C176-DB32-335E-2FAA-DA0505884A27}"/>
              </a:ext>
            </a:extLst>
          </p:cNvPr>
          <p:cNvSpPr txBox="1"/>
          <p:nvPr/>
        </p:nvSpPr>
        <p:spPr>
          <a:xfrm>
            <a:off x="407368" y="2751021"/>
            <a:ext cx="70015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29A163-BFFE-E2DD-DC16-B494FD4A21B2}"/>
                  </a:ext>
                </a:extLst>
              </p:cNvPr>
              <p:cNvSpPr txBox="1"/>
              <p:nvPr/>
            </p:nvSpPr>
            <p:spPr>
              <a:xfrm>
                <a:off x="407368" y="3189933"/>
                <a:ext cx="6320536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29A163-BFFE-E2DD-DC16-B494FD4A21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189933"/>
                <a:ext cx="6320536" cy="713436"/>
              </a:xfrm>
              <a:prstGeom prst="rect">
                <a:avLst/>
              </a:prstGeom>
              <a:blipFill>
                <a:blip r:embed="rId4"/>
                <a:stretch>
                  <a:fillRect l="-1543" r="-1543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1FFA3FD-C274-E6A1-7288-D39BCCA6056C}"/>
              </a:ext>
            </a:extLst>
          </p:cNvPr>
          <p:cNvSpPr txBox="1"/>
          <p:nvPr/>
        </p:nvSpPr>
        <p:spPr>
          <a:xfrm>
            <a:off x="407368" y="3809757"/>
            <a:ext cx="3813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03B5F1-EEE3-0425-FC9E-AA188CF270BF}"/>
              </a:ext>
            </a:extLst>
          </p:cNvPr>
          <p:cNvSpPr txBox="1"/>
          <p:nvPr/>
        </p:nvSpPr>
        <p:spPr>
          <a:xfrm>
            <a:off x="407368" y="4248669"/>
            <a:ext cx="322332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CAD416-CDB4-BBA7-1D82-168F71728280}"/>
              </a:ext>
            </a:extLst>
          </p:cNvPr>
          <p:cNvSpPr txBox="1"/>
          <p:nvPr/>
        </p:nvSpPr>
        <p:spPr>
          <a:xfrm>
            <a:off x="407368" y="4687581"/>
            <a:ext cx="50473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E0E071-367F-F2A8-E54C-9F9324CEE06E}"/>
                  </a:ext>
                </a:extLst>
              </p:cNvPr>
              <p:cNvSpPr txBox="1"/>
              <p:nvPr/>
            </p:nvSpPr>
            <p:spPr>
              <a:xfrm>
                <a:off x="407368" y="5126493"/>
                <a:ext cx="6285801" cy="7918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E0E071-367F-F2A8-E54C-9F9324CEE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126493"/>
                <a:ext cx="6285801" cy="791858"/>
              </a:xfrm>
              <a:prstGeom prst="rect">
                <a:avLst/>
              </a:prstGeom>
              <a:blipFill>
                <a:blip r:embed="rId5"/>
                <a:stretch>
                  <a:fillRect l="-1552" r="-1552" b="-6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E82CD2-F288-5172-1B89-802EBC6D426B}"/>
                  </a:ext>
                </a:extLst>
              </p:cNvPr>
              <p:cNvSpPr txBox="1"/>
              <p:nvPr/>
            </p:nvSpPr>
            <p:spPr>
              <a:xfrm>
                <a:off x="407368" y="5824739"/>
                <a:ext cx="5695188" cy="5739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E82CD2-F288-5172-1B89-802EBC6D42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24739"/>
                <a:ext cx="5695188" cy="573926"/>
              </a:xfrm>
              <a:prstGeom prst="rect">
                <a:avLst/>
              </a:prstGeom>
              <a:blipFill>
                <a:blip r:embed="rId6"/>
                <a:stretch>
                  <a:fillRect l="-1713" r="-1820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027AA71-8909-D925-E3E8-20B4E384B687}"/>
              </a:ext>
            </a:extLst>
          </p:cNvPr>
          <p:cNvSpPr txBox="1"/>
          <p:nvPr/>
        </p:nvSpPr>
        <p:spPr>
          <a:xfrm>
            <a:off x="407368" y="6305053"/>
            <a:ext cx="47616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答：车位所占的宽度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540119" y="2564904"/>
            <a:ext cx="11492915" cy="37038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用数形结合的思想，根据一个角是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8_7f91e"/>
              </a:rPr>
              <a:t>的直角三角形三边的关系，等腰直角三角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形三边的关系，结合正弦的定义记忆特殊角的正弦值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1E3FFC-932D-DD74-DEB2-F25655BE18FB}"/>
              </a:ext>
            </a:extLst>
          </p:cNvPr>
          <p:cNvSpPr/>
          <p:nvPr/>
        </p:nvSpPr>
        <p:spPr>
          <a:xfrm>
            <a:off x="263352" y="2420888"/>
            <a:ext cx="11593288" cy="17281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9" name="yt_shape_13219"/>
              <p:cNvSpPr txBox="1"/>
              <p:nvPr/>
            </p:nvSpPr>
            <p:spPr>
              <a:xfrm>
                <a:off x="540120" y="2360069"/>
                <a:ext cx="11492915" cy="1496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怀化市四中单元卷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6ddb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19" name="yt_shape_1321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360069"/>
                <a:ext cx="11492915" cy="1496307"/>
              </a:xfrm>
              <a:prstGeom prst="rect">
                <a:avLst/>
              </a:prstGeom>
              <a:blipFill>
                <a:blip r:embed="rId2"/>
                <a:stretch>
                  <a:fillRect l="-1645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21" name="yt_table_132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048603"/>
              </p:ext>
            </p:extLst>
          </p:nvPr>
        </p:nvGraphicFramePr>
        <p:xfrm>
          <a:off x="540047" y="3907164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6FC59D-4EDB-2C38-86D2-39AE85BF1E05}"/>
              </a:ext>
            </a:extLst>
          </p:cNvPr>
          <p:cNvSpPr txBox="1"/>
          <p:nvPr/>
        </p:nvSpPr>
        <p:spPr>
          <a:xfrm>
            <a:off x="4151784" y="3212976"/>
            <a:ext cx="400748" cy="8063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6" name="yt_shape_13226"/>
              <p:cNvSpPr txBox="1"/>
              <p:nvPr/>
            </p:nvSpPr>
            <p:spPr>
              <a:xfrm>
                <a:off x="540000" y="1302086"/>
                <a:ext cx="4047583" cy="4613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26" name="yt_shape_13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2086"/>
                <a:ext cx="4047583" cy="4613827"/>
              </a:xfrm>
              <a:prstGeom prst="rect">
                <a:avLst/>
              </a:prstGeom>
              <a:blipFill>
                <a:blip r:embed="rId2"/>
                <a:stretch>
                  <a:fillRect l="-4669" t="-1190" r="-361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0453CE-40A1-C6F4-C964-1B7934A75BAF}"/>
              </a:ext>
            </a:extLst>
          </p:cNvPr>
          <p:cNvSpPr txBox="1"/>
          <p:nvPr/>
        </p:nvSpPr>
        <p:spPr>
          <a:xfrm>
            <a:off x="3925027" y="125528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30FD59-FCC2-C134-09D8-646B7B13581A}"/>
                  </a:ext>
                </a:extLst>
              </p:cNvPr>
              <p:cNvSpPr txBox="1"/>
              <p:nvPr/>
            </p:nvSpPr>
            <p:spPr>
              <a:xfrm>
                <a:off x="449989" y="2681744"/>
                <a:ext cx="3482784" cy="9583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1E30FD59-FCC2-C134-09D8-646B7B1358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1744"/>
                <a:ext cx="3482784" cy="958355"/>
              </a:xfrm>
              <a:prstGeom prst="rect">
                <a:avLst/>
              </a:prstGeom>
              <a:blipFill>
                <a:blip r:embed="rId3"/>
                <a:stretch>
                  <a:fillRect l="-2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B2106E7-1462-94AA-61D3-157C55377459}"/>
              </a:ext>
            </a:extLst>
          </p:cNvPr>
          <p:cNvSpPr txBox="1"/>
          <p:nvPr/>
        </p:nvSpPr>
        <p:spPr>
          <a:xfrm>
            <a:off x="449989" y="3546487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FFDC64-15E3-4A06-5935-8E1DFAEEA351}"/>
                  </a:ext>
                </a:extLst>
              </p:cNvPr>
              <p:cNvSpPr txBox="1"/>
              <p:nvPr/>
            </p:nvSpPr>
            <p:spPr>
              <a:xfrm>
                <a:off x="449989" y="4497463"/>
                <a:ext cx="4103243" cy="959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20FFDC64-15E3-4A06-5935-8E1DFAEEA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7463"/>
                <a:ext cx="4103243" cy="959562"/>
              </a:xfrm>
              <a:prstGeom prst="rect">
                <a:avLst/>
              </a:prstGeom>
              <a:blipFill>
                <a:blip r:embed="rId4"/>
                <a:stretch>
                  <a:fillRect l="-2377" b="-2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6B0BB4-256B-09BD-95CE-30A5B9821EA0}"/>
                  </a:ext>
                </a:extLst>
              </p:cNvPr>
              <p:cNvSpPr txBox="1"/>
              <p:nvPr/>
            </p:nvSpPr>
            <p:spPr>
              <a:xfrm>
                <a:off x="449989" y="5363413"/>
                <a:ext cx="14819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756B0BB4-256B-09BD-95CE-30A5B9821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3413"/>
                <a:ext cx="1481964" cy="554685"/>
              </a:xfrm>
              <a:prstGeom prst="rect">
                <a:avLst/>
              </a:prstGeom>
              <a:blipFill>
                <a:blip r:embed="rId5"/>
                <a:stretch>
                  <a:fillRect l="-6584" r="-658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32" name="yt_shape_13232"/>
              <p:cNvSpPr txBox="1"/>
              <p:nvPr/>
            </p:nvSpPr>
            <p:spPr>
              <a:xfrm>
                <a:off x="540000" y="1732620"/>
                <a:ext cx="5209888" cy="37527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sin 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2" name="yt_shape_1323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2620"/>
                <a:ext cx="5209888" cy="3752759"/>
              </a:xfrm>
              <a:prstGeom prst="rect">
                <a:avLst/>
              </a:prstGeom>
              <a:blipFill>
                <a:blip r:embed="rId2"/>
                <a:stretch>
                  <a:fillRect l="-3630" t="-1299" r="-2459" b="-4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9213EC-E107-3110-E149-60FFE07F8CAD}"/>
                  </a:ext>
                </a:extLst>
              </p:cNvPr>
              <p:cNvSpPr txBox="1"/>
              <p:nvPr/>
            </p:nvSpPr>
            <p:spPr>
              <a:xfrm>
                <a:off x="449989" y="2161302"/>
                <a:ext cx="3939984" cy="9583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mathAnswerShape': 1}">
                <a:extLst>
                  <a:ext uri="{FF2B5EF4-FFF2-40B4-BE49-F238E27FC236}">
                    <a16:creationId xmlns:a16="http://schemas.microsoft.com/office/drawing/2014/main" id="{B99213EC-E107-3110-E149-60FFE07F8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1302"/>
                <a:ext cx="3939984" cy="958355"/>
              </a:xfrm>
              <a:prstGeom prst="rect">
                <a:avLst/>
              </a:prstGeom>
              <a:blipFill>
                <a:blip r:embed="rId3"/>
                <a:stretch>
                  <a:fillRect l="-2477" b="-1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5015A5-1CCC-FDF8-AD36-587B9FF77F71}"/>
                  </a:ext>
                </a:extLst>
              </p:cNvPr>
              <p:cNvSpPr txBox="1"/>
              <p:nvPr/>
            </p:nvSpPr>
            <p:spPr>
              <a:xfrm>
                <a:off x="449989" y="3026045"/>
                <a:ext cx="10897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EC5015A5-1CCC-FDF8-AD36-587B9FF77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6045"/>
                <a:ext cx="1089724" cy="766077"/>
              </a:xfrm>
              <a:prstGeom prst="rect">
                <a:avLst/>
              </a:prstGeom>
              <a:blipFill>
                <a:blip r:embed="rId4"/>
                <a:stretch>
                  <a:fillRect l="-8939" r="-89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F00A7B-1785-C486-713C-77865A457CBE}"/>
                  </a:ext>
                </a:extLst>
              </p:cNvPr>
              <p:cNvSpPr txBox="1"/>
              <p:nvPr/>
            </p:nvSpPr>
            <p:spPr>
              <a:xfrm>
                <a:off x="449989" y="4220290"/>
                <a:ext cx="37569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C4F00A7B-1785-C486-713C-77865A457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0290"/>
                <a:ext cx="3756914" cy="851230"/>
              </a:xfrm>
              <a:prstGeom prst="rect">
                <a:avLst/>
              </a:prstGeom>
              <a:blipFill>
                <a:blip r:embed="rId5"/>
                <a:stretch>
                  <a:fillRect l="-259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D539E68-0E5D-EBF9-4CDE-6AAC278C55BB}"/>
              </a:ext>
            </a:extLst>
          </p:cNvPr>
          <p:cNvSpPr txBox="1"/>
          <p:nvPr/>
        </p:nvSpPr>
        <p:spPr>
          <a:xfrm>
            <a:off x="449989" y="497790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38" name="yt_shape_13238"/>
              <p:cNvSpPr txBox="1"/>
              <p:nvPr/>
            </p:nvSpPr>
            <p:spPr>
              <a:xfrm>
                <a:off x="540000" y="2390878"/>
                <a:ext cx="7728141" cy="2436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8" name="yt_shape_13238" descr="{&quot;rangeId&quot;: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0878"/>
                <a:ext cx="7728141" cy="2436244"/>
              </a:xfrm>
              <a:prstGeom prst="rect">
                <a:avLst/>
              </a:prstGeom>
              <a:blipFill>
                <a:blip r:embed="rId2"/>
                <a:stretch>
                  <a:fillRect l="-2447" r="-1500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59CC33-A230-950D-C687-353164B4AD98}"/>
                  </a:ext>
                </a:extLst>
              </p:cNvPr>
              <p:cNvSpPr txBox="1"/>
              <p:nvPr/>
            </p:nvSpPr>
            <p:spPr>
              <a:xfrm>
                <a:off x="449989" y="3100484"/>
                <a:ext cx="4083812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pageBreak': True}">
                <a:extLst>
                  <a:ext uri="{FF2B5EF4-FFF2-40B4-BE49-F238E27FC236}">
                    <a16:creationId xmlns:a16="http://schemas.microsoft.com/office/drawing/2014/main" id="{7A59CC33-A230-950D-C687-353164B4A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00484"/>
                <a:ext cx="4083812" cy="850024"/>
              </a:xfrm>
              <a:prstGeom prst="rect">
                <a:avLst/>
              </a:prstGeom>
              <a:blipFill>
                <a:blip r:embed="rId3"/>
                <a:stretch>
                  <a:fillRect l="-2388" r="-2239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6E493D2-E471-F2C1-E835-30C9B6DB040C}"/>
              </a:ext>
            </a:extLst>
          </p:cNvPr>
          <p:cNvSpPr txBox="1"/>
          <p:nvPr/>
        </p:nvSpPr>
        <p:spPr>
          <a:xfrm>
            <a:off x="449989" y="3856896"/>
            <a:ext cx="218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59B3B-0496-77A2-233E-CAF78694849B}"/>
              </a:ext>
            </a:extLst>
          </p:cNvPr>
          <p:cNvSpPr txBox="1"/>
          <p:nvPr/>
        </p:nvSpPr>
        <p:spPr>
          <a:xfrm>
            <a:off x="449989" y="4332384"/>
            <a:ext cx="1453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2" name="yt_shape_13242"/>
          <p:cNvSpPr txBox="1"/>
          <p:nvPr/>
        </p:nvSpPr>
        <p:spPr>
          <a:xfrm>
            <a:off x="540000" y="900000"/>
            <a:ext cx="950741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利用计算器求一般锐角的正弦值或已知正弦值求对应的锐角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43" name="yt_shape_13243"/>
              <p:cNvSpPr txBox="1"/>
              <p:nvPr/>
            </p:nvSpPr>
            <p:spPr>
              <a:xfrm>
                <a:off x="540000" y="1395205"/>
                <a:ext cx="771377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sin 48°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按键顺序正确的是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43" name="yt_shape_1324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7713778" cy="465577"/>
              </a:xfrm>
              <a:prstGeom prst="rect">
                <a:avLst/>
              </a:prstGeom>
              <a:blipFill>
                <a:blip r:embed="rId2"/>
                <a:stretch>
                  <a:fillRect l="-2451" t="-5263" r="-142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45" name="yt_table_13245" title="H_220.7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74755"/>
              </p:ext>
            </p:extLst>
          </p:nvPr>
        </p:nvGraphicFramePr>
        <p:xfrm>
          <a:off x="540048" y="1911570"/>
          <a:ext cx="4048125" cy="2803398"/>
        </p:xfrm>
        <a:graphic>
          <a:graphicData uri="http://schemas.openxmlformats.org/drawingml/2006/table">
            <a:tbl>
              <a:tblPr/>
              <a:tblGrid>
                <a:gridCol w="4048125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80317" indent="-380317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3450" b="0" i="0" u="none">
                          <a:solidFill>
                            <a:srgbClr val="1EE3CF"/>
                          </a:solidFill>
                          <a:effectLst/>
                          <a:latin typeface="Times New Roman" pitchFamily="34"/>
                          <a:ea typeface="Times New Roman" pitchFamily="3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809" indent="-363809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3400" b="0" i="0" u="none">
                          <a:solidFill>
                            <a:srgbClr val="1EE3CF"/>
                          </a:solidFill>
                          <a:effectLst/>
                          <a:latin typeface="Times New Roman" pitchFamily="34"/>
                          <a:ea typeface="Times New Roman" pitchFamily="3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35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3750" b="0" i="0" u="none">
                          <a:solidFill>
                            <a:srgbClr val="1EE3CF"/>
                          </a:solidFill>
                          <a:effectLst/>
                          <a:latin typeface="Times New Roman" pitchFamily="38"/>
                          <a:ea typeface="Times New Roman" pitchFamily="3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</a:t>
                      </a:r>
                      <a:r>
                        <a:rPr lang="en-US" altLang="zh-CN" sz="200" b="0" i="0" u="none">
                          <a:solidFill>
                            <a:srgbClr val="1EE3CF"/>
                          </a:solidFill>
                          <a:effectLst/>
                          <a:latin typeface="Times New Roman" pitchFamily="2"/>
                          <a:ea typeface="宋体" pitchFamily="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sp>
        <p:nvSpPr>
          <p:cNvPr id="13247" name="yt_shape_13247"/>
          <p:cNvSpPr txBox="1"/>
          <p:nvPr/>
        </p:nvSpPr>
        <p:spPr>
          <a:xfrm>
            <a:off x="540000" y="4765138"/>
            <a:ext cx="6522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0.4035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8" name="yt_table_132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340598"/>
              </p:ext>
            </p:extLst>
          </p:nvPr>
        </p:nvGraphicFramePr>
        <p:xfrm>
          <a:off x="540047" y="5244441"/>
          <a:ext cx="9800591" cy="475488"/>
        </p:xfrm>
        <a:graphic>
          <a:graphicData uri="http://schemas.openxmlformats.org/drawingml/2006/table">
            <a:tbl>
              <a:tblPr/>
              <a:tblGrid>
                <a:gridCol w="2686368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680018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668905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23°48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23.48°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66°12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66.12°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13250" name="yt_shape_13250"/>
          <p:cNvSpPr txBox="1"/>
          <p:nvPr/>
        </p:nvSpPr>
        <p:spPr>
          <a:xfrm>
            <a:off x="540000" y="5770612"/>
            <a:ext cx="8441413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用计算器按</a:t>
            </a:r>
            <a:r>
              <a:rPr lang="en-US" altLang="zh-CN" sz="340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约等于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772169" title="H_26.259764">
            <a:extLst>
              <a:ext uri="{FF2B5EF4-FFF2-40B4-BE49-F238E27FC236}">
                <a16:creationId xmlns:a16="http://schemas.microsoft.com/office/drawing/2014/main" id="{CBA01947-42AE-4B0F-D262-46DFCD9B6A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pic>
        <p:nvPicPr>
          <p:cNvPr id="5" name="yt_shape_1714027772245" title="H_42.091183">
            <a:extLst>
              <a:ext uri="{FF2B5EF4-FFF2-40B4-BE49-F238E27FC236}">
                <a16:creationId xmlns:a16="http://schemas.microsoft.com/office/drawing/2014/main" id="{CD37A449-6620-E2AF-06D6-9C388B235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1" y="1986048"/>
            <a:ext cx="3167254" cy="534558"/>
          </a:xfrm>
          <a:prstGeom prst="rect">
            <a:avLst/>
          </a:prstGeom>
        </p:spPr>
      </p:pic>
      <p:pic>
        <p:nvPicPr>
          <p:cNvPr id="7" name="yt_shape_1714027772299" title="H_41.702206">
            <a:extLst>
              <a:ext uri="{FF2B5EF4-FFF2-40B4-BE49-F238E27FC236}">
                <a16:creationId xmlns:a16="http://schemas.microsoft.com/office/drawing/2014/main" id="{34C26717-26DC-E23A-D763-8B11AC37A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48" y="2667079"/>
            <a:ext cx="3054542" cy="529618"/>
          </a:xfrm>
          <a:prstGeom prst="rect">
            <a:avLst/>
          </a:prstGeom>
        </p:spPr>
      </p:pic>
      <p:pic>
        <p:nvPicPr>
          <p:cNvPr id="9" name="yt_shape_1714027772627" title="H_43.798504">
            <a:extLst>
              <a:ext uri="{FF2B5EF4-FFF2-40B4-BE49-F238E27FC236}">
                <a16:creationId xmlns:a16="http://schemas.microsoft.com/office/drawing/2014/main" id="{E1A7260B-BCB7-99BE-CE64-5882A89D29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48" y="3342234"/>
            <a:ext cx="3037077" cy="556241"/>
          </a:xfrm>
          <a:prstGeom prst="rect">
            <a:avLst/>
          </a:prstGeom>
        </p:spPr>
      </p:pic>
      <p:pic>
        <p:nvPicPr>
          <p:cNvPr id="11" name="yt_shape_1714027772699" title="H_46.266613">
            <a:extLst>
              <a:ext uri="{FF2B5EF4-FFF2-40B4-BE49-F238E27FC236}">
                <a16:creationId xmlns:a16="http://schemas.microsoft.com/office/drawing/2014/main" id="{E1F10887-CF6A-A00F-B7B6-2196D451B7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1" y="4049700"/>
            <a:ext cx="2868804" cy="587586"/>
          </a:xfrm>
          <a:prstGeom prst="rect">
            <a:avLst/>
          </a:prstGeom>
        </p:spPr>
      </p:pic>
      <p:pic>
        <p:nvPicPr>
          <p:cNvPr id="13" name="yt_shape_1714027772798" title="H_41.851967">
            <a:extLst>
              <a:ext uri="{FF2B5EF4-FFF2-40B4-BE49-F238E27FC236}">
                <a16:creationId xmlns:a16="http://schemas.microsoft.com/office/drawing/2014/main" id="{002ABB76-49C8-6459-6B62-A4F0586062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5808065"/>
            <a:ext cx="4134042" cy="5315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AC4D2A-3B31-AB10-9998-C80A8EDF7893}"/>
              </a:ext>
            </a:extLst>
          </p:cNvPr>
          <p:cNvSpPr txBox="1"/>
          <p:nvPr/>
        </p:nvSpPr>
        <p:spPr>
          <a:xfrm>
            <a:off x="7258903" y="134839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6F6F39-E833-CFB5-05B3-973525E9018C}"/>
              </a:ext>
            </a:extLst>
          </p:cNvPr>
          <p:cNvSpPr txBox="1"/>
          <p:nvPr/>
        </p:nvSpPr>
        <p:spPr>
          <a:xfrm>
            <a:off x="6079264" y="47183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29DAF5-DC2D-92B9-4AE2-D4513E14A3F1}"/>
              </a:ext>
            </a:extLst>
          </p:cNvPr>
          <p:cNvSpPr txBox="1"/>
          <p:nvPr/>
        </p:nvSpPr>
        <p:spPr>
          <a:xfrm>
            <a:off x="7631839" y="5723806"/>
            <a:ext cx="1281812" cy="7000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54°24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2194414"/>
            <a:ext cx="715580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用计算器求下列锐角的正弦值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23°42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57°54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25°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0.4226.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66°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0.9135.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23°42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0.4019.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 57°54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0.8471.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665F62-5512-E18E-6280-3D1245633572}"/>
              </a:ext>
            </a:extLst>
          </p:cNvPr>
          <p:cNvSpPr txBox="1"/>
          <p:nvPr/>
        </p:nvSpPr>
        <p:spPr>
          <a:xfrm>
            <a:off x="449989" y="3098584"/>
            <a:ext cx="370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25°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0.4226.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DD8F4F-2FF2-5DE9-B33D-BCE6DEB5C3CE}"/>
              </a:ext>
            </a:extLst>
          </p:cNvPr>
          <p:cNvSpPr txBox="1"/>
          <p:nvPr/>
        </p:nvSpPr>
        <p:spPr>
          <a:xfrm>
            <a:off x="449989" y="3574072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66°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0.9135.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171D6-5CFF-2612-2408-69AE25DB49DD}"/>
              </a:ext>
            </a:extLst>
          </p:cNvPr>
          <p:cNvSpPr txBox="1"/>
          <p:nvPr/>
        </p:nvSpPr>
        <p:spPr>
          <a:xfrm>
            <a:off x="449989" y="4049560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23°42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0.4019.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285E1E-5D6F-96FE-5BF3-BB0EBA76B325}"/>
              </a:ext>
            </a:extLst>
          </p:cNvPr>
          <p:cNvSpPr txBox="1"/>
          <p:nvPr/>
        </p:nvSpPr>
        <p:spPr>
          <a:xfrm>
            <a:off x="449989" y="4525048"/>
            <a:ext cx="3466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57°54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0.8471.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7" name="yt_shape_13257"/>
          <p:cNvSpPr txBox="1"/>
          <p:nvPr/>
        </p:nvSpPr>
        <p:spPr>
          <a:xfrm>
            <a:off x="540000" y="2264463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特殊角的函数值混淆不清导致错误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58" name="yt_shape_13258"/>
              <p:cNvSpPr txBox="1"/>
              <p:nvPr/>
            </p:nvSpPr>
            <p:spPr>
              <a:xfrm>
                <a:off x="540120" y="2759668"/>
                <a:ext cx="11492915" cy="1192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b17"/>
                  </a:rPr>
                  <a:t>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58" name="yt_shape_1325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59668"/>
                <a:ext cx="11492915" cy="1192314"/>
              </a:xfrm>
              <a:prstGeom prst="rect">
                <a:avLst/>
              </a:prstGeom>
              <a:blipFill>
                <a:blip r:embed="rId2"/>
                <a:stretch>
                  <a:fillRect l="-164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60" name="yt_table_132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067736"/>
              </p:ext>
            </p:extLst>
          </p:nvPr>
        </p:nvGraphicFramePr>
        <p:xfrm>
          <a:off x="540047" y="4002770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pic>
        <p:nvPicPr>
          <p:cNvPr id="3" name="yt_shape_1714027772895" title="H_26.259764">
            <a:extLst>
              <a:ext uri="{FF2B5EF4-FFF2-40B4-BE49-F238E27FC236}">
                <a16:creationId xmlns:a16="http://schemas.microsoft.com/office/drawing/2014/main" id="{E329B267-67C9-07F2-BF1E-C8797F352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777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C4A5E9-BF26-DB11-C465-39ADD95CABB3}"/>
              </a:ext>
            </a:extLst>
          </p:cNvPr>
          <p:cNvSpPr txBox="1"/>
          <p:nvPr/>
        </p:nvSpPr>
        <p:spPr>
          <a:xfrm>
            <a:off x="1059709" y="34692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3" name="yt_shape_132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62" name="yt_image_13262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5" name="yt_shape_13265"/>
          <p:cNvSpPr txBox="1"/>
          <p:nvPr/>
        </p:nvSpPr>
        <p:spPr>
          <a:xfrm>
            <a:off x="540000" y="1482165"/>
            <a:ext cx="92958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66" name="yt_table_13266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057330"/>
                  </p:ext>
                </p:extLst>
              </p:nvPr>
            </p:nvGraphicFramePr>
            <p:xfrm>
              <a:off x="540047" y="1961468"/>
              <a:ext cx="7827074" cy="1425576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3151251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266" name="yt_table_13266" descr="{&quot;rangeId&quot;:14,&quot;type&quot;:&quot;Option&quot;}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057330"/>
                  </p:ext>
                </p:extLst>
              </p:nvPr>
            </p:nvGraphicFramePr>
            <p:xfrm>
              <a:off x="540047" y="1961468"/>
              <a:ext cx="7827074" cy="1425576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3151251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318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549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855" r="-67318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549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68" name="yt_shape_13268"/>
              <p:cNvSpPr txBox="1"/>
              <p:nvPr/>
            </p:nvSpPr>
            <p:spPr>
              <a:xfrm>
                <a:off x="540000" y="3437517"/>
                <a:ext cx="10660482" cy="16736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268" name="yt_shape_13268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7517"/>
                <a:ext cx="10660482" cy="1673663"/>
              </a:xfrm>
              <a:prstGeom prst="rect">
                <a:avLst/>
              </a:prstGeom>
              <a:blipFill>
                <a:blip r:embed="rId4"/>
                <a:stretch>
                  <a:fillRect l="-1773" t="-3285" r="-114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71" name="yt_table_132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172350"/>
              </p:ext>
            </p:extLst>
          </p:nvPr>
        </p:nvGraphicFramePr>
        <p:xfrm>
          <a:off x="540047" y="5167814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13273" name="yt_shape_13273"/>
          <p:cNvSpPr txBox="1"/>
          <p:nvPr/>
        </p:nvSpPr>
        <p:spPr>
          <a:xfrm>
            <a:off x="540000" y="5693985"/>
            <a:ext cx="66027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66°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149511-8BB9-E229-F5C2-3A4F3626DD10}"/>
              </a:ext>
            </a:extLst>
          </p:cNvPr>
          <p:cNvSpPr txBox="1"/>
          <p:nvPr/>
        </p:nvSpPr>
        <p:spPr>
          <a:xfrm>
            <a:off x="884310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DC57B1-868D-2723-E42A-D451993F3298}"/>
              </a:ext>
            </a:extLst>
          </p:cNvPr>
          <p:cNvSpPr txBox="1"/>
          <p:nvPr/>
        </p:nvSpPr>
        <p:spPr>
          <a:xfrm>
            <a:off x="2888389" y="462381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F6D0AE-184B-EE9D-6E35-E9CB0DEFD583}"/>
              </a:ext>
            </a:extLst>
          </p:cNvPr>
          <p:cNvSpPr txBox="1"/>
          <p:nvPr/>
        </p:nvSpPr>
        <p:spPr>
          <a:xfrm>
            <a:off x="830989" y="6122667"/>
            <a:ext cx="3823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sin 28°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sin 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sin 66°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1457</Words>
  <Application>Microsoft Office PowerPoint</Application>
  <PresentationFormat>宽屏</PresentationFormat>
  <Paragraphs>143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2024-04-26T01:29:10Z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