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2" r:id="rId5"/>
    <p:sldId id="314" r:id="rId6"/>
    <p:sldId id="316" r:id="rId7"/>
    <p:sldId id="318" r:id="rId8"/>
    <p:sldId id="322" r:id="rId9"/>
    <p:sldId id="324" r:id="rId10"/>
    <p:sldId id="326" r:id="rId11"/>
    <p:sldId id="327" r:id="rId12"/>
    <p:sldId id="328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0" name="yt_image_1075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556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" name="yt_shape_10752"/>
          <p:cNvSpPr txBox="1"/>
          <p:nvPr/>
        </p:nvSpPr>
        <p:spPr>
          <a:xfrm>
            <a:off x="540000" y="2457727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一元二次方程根的定义</a:t>
            </a:r>
          </a:p>
        </p:txBody>
      </p:sp>
      <p:sp>
        <p:nvSpPr>
          <p:cNvPr id="10753" name="yt_shape_10753"/>
          <p:cNvSpPr txBox="1"/>
          <p:nvPr/>
        </p:nvSpPr>
        <p:spPr>
          <a:xfrm>
            <a:off x="540000" y="2952932"/>
            <a:ext cx="64360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54" name="yt_table_107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706960"/>
              </p:ext>
            </p:extLst>
          </p:nvPr>
        </p:nvGraphicFramePr>
        <p:xfrm>
          <a:off x="540047" y="3432235"/>
          <a:ext cx="4373880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sp>
        <p:nvSpPr>
          <p:cNvPr id="10756" name="yt_shape_10756"/>
          <p:cNvSpPr txBox="1"/>
          <p:nvPr/>
        </p:nvSpPr>
        <p:spPr>
          <a:xfrm>
            <a:off x="540000" y="4433789"/>
            <a:ext cx="83259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393275" title="H_26.259764">
            <a:extLst>
              <a:ext uri="{FF2B5EF4-FFF2-40B4-BE49-F238E27FC236}">
                <a16:creationId xmlns:a16="http://schemas.microsoft.com/office/drawing/2014/main" id="{597CBC4B-5EB9-B548-2CD6-AD2E16C472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1103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DF5726-CE34-3DA9-34B3-AABA6CB5E30F}"/>
              </a:ext>
            </a:extLst>
          </p:cNvPr>
          <p:cNvSpPr txBox="1"/>
          <p:nvPr/>
        </p:nvSpPr>
        <p:spPr>
          <a:xfrm>
            <a:off x="5993539" y="29061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65EA01-36C9-F23B-6243-127A41ED6A15}"/>
              </a:ext>
            </a:extLst>
          </p:cNvPr>
          <p:cNvSpPr txBox="1"/>
          <p:nvPr/>
        </p:nvSpPr>
        <p:spPr>
          <a:xfrm>
            <a:off x="6719026" y="438698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09CF8A-BE09-1AF5-EF09-1E24A0E4EE0E}"/>
              </a:ext>
            </a:extLst>
          </p:cNvPr>
          <p:cNvSpPr txBox="1"/>
          <p:nvPr/>
        </p:nvSpPr>
        <p:spPr>
          <a:xfrm>
            <a:off x="8162064" y="48624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5" name="yt_shape_10805"/>
          <p:cNvSpPr txBox="1"/>
          <p:nvPr/>
        </p:nvSpPr>
        <p:spPr>
          <a:xfrm>
            <a:off x="540119" y="196383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自由下落的物体的高度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与下落的时间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ce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现有一铁球从离地面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高的建筑物的顶部自由下落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7538"/>
              </a:rPr>
              <a:t>到达地面需要多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3386917"/>
            <a:ext cx="638796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解：设到达地面需要的时间是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秒，依题意，得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0807" name="yt_shape_10807"/>
          <p:cNvSpPr txBox="1"/>
          <p:nvPr/>
        </p:nvSpPr>
        <p:spPr>
          <a:xfrm>
            <a:off x="540000" y="4346352"/>
            <a:ext cx="5575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08" name="yt_shape_10808"/>
          <p:cNvSpPr txBox="1"/>
          <p:nvPr/>
        </p:nvSpPr>
        <p:spPr>
          <a:xfrm>
            <a:off x="540000" y="4825655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答：到达地面需要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DA783E-7D30-37CE-1A3C-CDA96339A803}"/>
              </a:ext>
            </a:extLst>
          </p:cNvPr>
          <p:cNvSpPr txBox="1"/>
          <p:nvPr/>
        </p:nvSpPr>
        <p:spPr>
          <a:xfrm>
            <a:off x="449989" y="3340111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解：设到达地面需要的时间是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秒，依题意，得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4131D0-4CC7-4DD1-77CE-6F6F9AC914CA}"/>
              </a:ext>
            </a:extLst>
          </p:cNvPr>
          <p:cNvSpPr txBox="1"/>
          <p:nvPr/>
        </p:nvSpPr>
        <p:spPr>
          <a:xfrm>
            <a:off x="449989" y="3815599"/>
            <a:ext cx="198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3FFA99-6BE9-F80A-B24E-49A3D4DB6A22}"/>
              </a:ext>
            </a:extLst>
          </p:cNvPr>
          <p:cNvSpPr txBox="1"/>
          <p:nvPr/>
        </p:nvSpPr>
        <p:spPr>
          <a:xfrm>
            <a:off x="449989" y="4299546"/>
            <a:ext cx="5701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3C54B2-E816-3F52-51C4-BE051F71890F}"/>
              </a:ext>
            </a:extLst>
          </p:cNvPr>
          <p:cNvSpPr txBox="1"/>
          <p:nvPr/>
        </p:nvSpPr>
        <p:spPr>
          <a:xfrm>
            <a:off x="449989" y="4778849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答：到达地面需要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0" name="yt_shape_10810"/>
          <p:cNvSpPr txBox="1"/>
          <p:nvPr/>
        </p:nvSpPr>
        <p:spPr>
          <a:xfrm>
            <a:off x="540000" y="165489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09" name="yt_image_1080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489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12" name="yt_shape_10812"/>
              <p:cNvSpPr txBox="1"/>
              <p:nvPr/>
            </p:nvSpPr>
            <p:spPr>
              <a:xfrm>
                <a:off x="540119" y="2237063"/>
                <a:ext cx="11492915" cy="33260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的两个根分别是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973d"/>
                  </a:rPr>
                  <a:t>1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方程的两个根互为相反数，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12" name="yt_shape_10812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7063"/>
                <a:ext cx="11492915" cy="3326039"/>
              </a:xfrm>
              <a:prstGeom prst="rect">
                <a:avLst/>
              </a:prstGeom>
              <a:blipFill>
                <a:blip r:embed="rId3"/>
                <a:stretch>
                  <a:fillRect l="-1645" t="-1648" b="-4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0F04D2E-1211-46C8-FA9A-B577083E26F3}"/>
                  </a:ext>
                </a:extLst>
              </p:cNvPr>
              <p:cNvSpPr txBox="1"/>
              <p:nvPr/>
            </p:nvSpPr>
            <p:spPr>
              <a:xfrm>
                <a:off x="450108" y="3616721"/>
                <a:ext cx="637590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D0F04D2E-1211-46C8-FA9A-B577083E2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16721"/>
                <a:ext cx="6375908" cy="1061162"/>
              </a:xfrm>
              <a:prstGeom prst="rect">
                <a:avLst/>
              </a:prstGeom>
              <a:blipFill>
                <a:blip r:embed="rId4"/>
                <a:stretch>
                  <a:fillRect l="-1530" r="-1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D245A45-FE11-808B-2958-07A3E6BB9833}"/>
              </a:ext>
            </a:extLst>
          </p:cNvPr>
          <p:cNvSpPr txBox="1"/>
          <p:nvPr/>
        </p:nvSpPr>
        <p:spPr>
          <a:xfrm>
            <a:off x="450108" y="4584271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方程的两个根互为相反数，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6395F8-C345-5B36-7388-9310D7184F53}"/>
              </a:ext>
            </a:extLst>
          </p:cNvPr>
          <p:cNvSpPr txBox="1"/>
          <p:nvPr/>
        </p:nvSpPr>
        <p:spPr>
          <a:xfrm>
            <a:off x="450108" y="5059759"/>
            <a:ext cx="47092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6" name="yt_shape_10816"/>
              <p:cNvSpPr txBox="1"/>
              <p:nvPr/>
            </p:nvSpPr>
            <p:spPr>
              <a:xfrm>
                <a:off x="540119" y="1722650"/>
                <a:ext cx="11492915" cy="3772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请你确定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可知一元二次方程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的两个根分别是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代入方程，得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一个非负数有两个平方根，它们互为相反数，对于形如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9b0b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的一元二次方程，其解为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16" name="yt_shape_10816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22650"/>
                <a:ext cx="11492915" cy="3772699"/>
              </a:xfrm>
              <a:prstGeom prst="rect">
                <a:avLst/>
              </a:prstGeom>
              <a:blipFill>
                <a:blip r:embed="rId2"/>
                <a:stretch>
                  <a:fillRect l="-1645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D6425C-5295-0E32-7E34-47A5D1056FEB}"/>
              </a:ext>
            </a:extLst>
          </p:cNvPr>
          <p:cNvSpPr txBox="1"/>
          <p:nvPr/>
        </p:nvSpPr>
        <p:spPr>
          <a:xfrm>
            <a:off x="450108" y="2360692"/>
            <a:ext cx="1086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可知一元二次方程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的两个根分别是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0A685B-ABA0-DDBB-DDD4-9C33444E0C50}"/>
              </a:ext>
            </a:extLst>
          </p:cNvPr>
          <p:cNvSpPr txBox="1"/>
          <p:nvPr/>
        </p:nvSpPr>
        <p:spPr>
          <a:xfrm>
            <a:off x="450108" y="2836180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代入方程，得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C43827-9C11-3CE3-E3D0-7A31ABE5ABFC}"/>
                  </a:ext>
                </a:extLst>
              </p:cNvPr>
              <p:cNvSpPr txBox="1"/>
              <p:nvPr/>
            </p:nvSpPr>
            <p:spPr>
              <a:xfrm>
                <a:off x="450108" y="3311668"/>
                <a:ext cx="1258634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8BC43827-9C11-3CE3-E3D0-7A31ABE5AB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11668"/>
                <a:ext cx="1258634" cy="778459"/>
              </a:xfrm>
              <a:prstGeom prst="rect">
                <a:avLst/>
              </a:prstGeom>
              <a:blipFill>
                <a:blip r:embed="rId3"/>
                <a:stretch>
                  <a:fillRect l="-7767" r="-8252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>
            <a:extLst>
              <a:ext uri="{FF2B5EF4-FFF2-40B4-BE49-F238E27FC236}">
                <a16:creationId xmlns:a16="http://schemas.microsoft.com/office/drawing/2014/main" id="{E5EE7582-2B7C-56B4-CE30-8E974B6FFBB9}"/>
              </a:ext>
            </a:extLst>
          </p:cNvPr>
          <p:cNvSpPr/>
          <p:nvPr/>
        </p:nvSpPr>
        <p:spPr>
          <a:xfrm>
            <a:off x="335360" y="4090127"/>
            <a:ext cx="10865548" cy="1405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8" name="yt_shape_10758"/>
          <p:cNvSpPr txBox="1"/>
          <p:nvPr/>
        </p:nvSpPr>
        <p:spPr>
          <a:xfrm>
            <a:off x="540000" y="1170336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用直接开平方法解一元二次方程</a:t>
            </a:r>
          </a:p>
        </p:txBody>
      </p:sp>
      <p:sp>
        <p:nvSpPr>
          <p:cNvPr id="10759" name="yt_shape_10759"/>
          <p:cNvSpPr txBox="1"/>
          <p:nvPr/>
        </p:nvSpPr>
        <p:spPr>
          <a:xfrm>
            <a:off x="540119" y="16655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可化为两个一元一次方程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c75a"/>
              </a:rPr>
              <a:t>其中一个一元一次方程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则另一个一元一次方程是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0" name="yt_table_107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813773"/>
              </p:ext>
            </p:extLst>
          </p:nvPr>
        </p:nvGraphicFramePr>
        <p:xfrm>
          <a:off x="540047" y="2624976"/>
          <a:ext cx="6701473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762" name="yt_shape_10762"/>
          <p:cNvSpPr txBox="1"/>
          <p:nvPr/>
        </p:nvSpPr>
        <p:spPr>
          <a:xfrm>
            <a:off x="540000" y="3626530"/>
            <a:ext cx="51744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3" name="yt_table_107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99706"/>
              </p:ext>
            </p:extLst>
          </p:nvPr>
        </p:nvGraphicFramePr>
        <p:xfrm>
          <a:off x="540047" y="4105833"/>
          <a:ext cx="7344411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10765" name="yt_shape_10765"/>
          <p:cNvSpPr txBox="1"/>
          <p:nvPr/>
        </p:nvSpPr>
        <p:spPr>
          <a:xfrm>
            <a:off x="540119" y="510738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麓山国际实验中学月考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的值一定为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66" name="yt_table_10766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6628924"/>
                  </p:ext>
                </p:extLst>
              </p:nvPr>
            </p:nvGraphicFramePr>
            <p:xfrm>
              <a:off x="540047" y="5586690"/>
              <a:ext cx="8397368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766" name="yt_table_10766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6628924"/>
                  </p:ext>
                </p:extLst>
              </p:nvPr>
            </p:nvGraphicFramePr>
            <p:xfrm>
              <a:off x="540047" y="5316354"/>
              <a:ext cx="8397368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94265" t="-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393348">
            <a:extLst>
              <a:ext uri="{FF2B5EF4-FFF2-40B4-BE49-F238E27FC236}">
                <a16:creationId xmlns:a16="http://schemas.microsoft.com/office/drawing/2014/main" id="{F084D35B-338E-13C1-A4CA-81A5FE36DF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364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AEB961-E42C-ED84-4817-D5EA855343B5}"/>
              </a:ext>
            </a:extLst>
          </p:cNvPr>
          <p:cNvSpPr txBox="1"/>
          <p:nvPr/>
        </p:nvSpPr>
        <p:spPr>
          <a:xfrm>
            <a:off x="6166696" y="20942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7A0F20-C3F7-3316-BF8B-BF0E4BD6C281}"/>
              </a:ext>
            </a:extLst>
          </p:cNvPr>
          <p:cNvSpPr txBox="1"/>
          <p:nvPr/>
        </p:nvSpPr>
        <p:spPr>
          <a:xfrm>
            <a:off x="4744177" y="35797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209770-C6D2-A253-DF7F-88A7F9C828E7}"/>
              </a:ext>
            </a:extLst>
          </p:cNvPr>
          <p:cNvSpPr txBox="1"/>
          <p:nvPr/>
        </p:nvSpPr>
        <p:spPr>
          <a:xfrm>
            <a:off x="10718057" y="50605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yt_shape_10767"/>
          <p:cNvSpPr txBox="1"/>
          <p:nvPr/>
        </p:nvSpPr>
        <p:spPr>
          <a:xfrm>
            <a:off x="540119" y="29146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045862-8926-98AF-B8FB-70E45261BC4E}"/>
              </a:ext>
            </a:extLst>
          </p:cNvPr>
          <p:cNvSpPr txBox="1"/>
          <p:nvPr/>
        </p:nvSpPr>
        <p:spPr>
          <a:xfrm>
            <a:off x="9854457" y="2867804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02fd4"/>
              </a:rPr>
              <a:t>答案不唯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143FD9-CE45-6E4A-982F-92D0DD7C078D}"/>
              </a:ext>
            </a:extLst>
          </p:cNvPr>
          <p:cNvSpPr txBox="1"/>
          <p:nvPr/>
        </p:nvSpPr>
        <p:spPr>
          <a:xfrm>
            <a:off x="450108" y="33432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69" name="yt_shape_10769"/>
              <p:cNvSpPr txBox="1"/>
              <p:nvPr/>
            </p:nvSpPr>
            <p:spPr>
              <a:xfrm>
                <a:off x="540000" y="1125274"/>
                <a:ext cx="3850413" cy="4967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69" name="yt_shape_107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5274"/>
                <a:ext cx="3850413" cy="4967450"/>
              </a:xfrm>
              <a:prstGeom prst="rect">
                <a:avLst/>
              </a:prstGeom>
              <a:blipFill>
                <a:blip r:embed="rId2"/>
                <a:stretch>
                  <a:fillRect l="-4913" t="-1106" r="-67195" b="-10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C89ADD-183D-9BB1-6179-8001FC455E35}"/>
              </a:ext>
            </a:extLst>
          </p:cNvPr>
          <p:cNvSpPr txBox="1"/>
          <p:nvPr/>
        </p:nvSpPr>
        <p:spPr>
          <a:xfrm>
            <a:off x="449989" y="1916832"/>
            <a:ext cx="2140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9FF433-61A1-AA17-B9B3-08F1B4C691CC}"/>
              </a:ext>
            </a:extLst>
          </p:cNvPr>
          <p:cNvSpPr txBox="1"/>
          <p:nvPr/>
        </p:nvSpPr>
        <p:spPr>
          <a:xfrm>
            <a:off x="497614" y="2392320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CAECAF-E651-0C56-BCA1-F67E1463430B}"/>
              </a:ext>
            </a:extLst>
          </p:cNvPr>
          <p:cNvSpPr txBox="1"/>
          <p:nvPr/>
        </p:nvSpPr>
        <p:spPr>
          <a:xfrm>
            <a:off x="449989" y="2867808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A50CA5-C407-C6CE-FD7B-EBC9BBCBFEC5}"/>
              </a:ext>
            </a:extLst>
          </p:cNvPr>
          <p:cNvSpPr txBox="1"/>
          <p:nvPr/>
        </p:nvSpPr>
        <p:spPr>
          <a:xfrm>
            <a:off x="449989" y="3343296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064A20-8ADA-01FE-AFEF-0062440E5B1B}"/>
              </a:ext>
            </a:extLst>
          </p:cNvPr>
          <p:cNvSpPr txBox="1"/>
          <p:nvPr/>
        </p:nvSpPr>
        <p:spPr>
          <a:xfrm>
            <a:off x="449989" y="4294272"/>
            <a:ext cx="325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3E1FC2-240B-5375-A535-B5D56FE355CA}"/>
              </a:ext>
            </a:extLst>
          </p:cNvPr>
          <p:cNvSpPr txBox="1"/>
          <p:nvPr/>
        </p:nvSpPr>
        <p:spPr>
          <a:xfrm>
            <a:off x="449989" y="476976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6D585E-D17B-9BA9-0620-CA1DF3699C87}"/>
              </a:ext>
            </a:extLst>
          </p:cNvPr>
          <p:cNvSpPr txBox="1"/>
          <p:nvPr/>
        </p:nvSpPr>
        <p:spPr>
          <a:xfrm>
            <a:off x="449989" y="5245248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1960F8F-2462-4564-95B1-A8EB9DEBFF7B}"/>
                  </a:ext>
                </a:extLst>
              </p:cNvPr>
              <p:cNvSpPr txBox="1"/>
              <p:nvPr/>
            </p:nvSpPr>
            <p:spPr>
              <a:xfrm>
                <a:off x="449989" y="5720736"/>
                <a:ext cx="27962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1960F8F-2462-4564-95B1-A8EB9DEBFF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20736"/>
                <a:ext cx="2796286" cy="733629"/>
              </a:xfrm>
              <a:prstGeom prst="rect">
                <a:avLst/>
              </a:prstGeom>
              <a:blipFill>
                <a:blip r:embed="rId3"/>
                <a:stretch>
                  <a:fillRect l="-3486" r="-3268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4" name="yt_shape_10774"/>
          <p:cNvSpPr txBox="1"/>
          <p:nvPr/>
        </p:nvSpPr>
        <p:spPr>
          <a:xfrm>
            <a:off x="540000" y="692696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忽视平方根的正负性</a:t>
            </a:r>
          </a:p>
        </p:txBody>
      </p:sp>
      <p:sp>
        <p:nvSpPr>
          <p:cNvPr id="10775" name="yt_shape_10775"/>
          <p:cNvSpPr txBox="1"/>
          <p:nvPr/>
        </p:nvSpPr>
        <p:spPr>
          <a:xfrm>
            <a:off x="540119" y="1137113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阅读下列解答过程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在横线上填入恰当内容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解方程：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  <a:tabLst>
                <a:tab pos="219891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  <a:tabLst>
                <a:tab pos="219891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上述过程中有没有错误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错在步骤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e447,isEnd"/>
              </a:rPr>
              <a:t>原因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请写出正确的解答过程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</p:txBody>
      </p:sp>
      <p:pic>
        <p:nvPicPr>
          <p:cNvPr id="3" name="yt_shape_1714027393427" title="H_26.259764">
            <a:extLst>
              <a:ext uri="{FF2B5EF4-FFF2-40B4-BE49-F238E27FC236}">
                <a16:creationId xmlns:a16="http://schemas.microsoft.com/office/drawing/2014/main" id="{A762D72A-37AF-1EBA-4497-0A3293B85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4600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3078EF-E5E6-6C41-3552-14BB539671ED}"/>
              </a:ext>
            </a:extLst>
          </p:cNvPr>
          <p:cNvSpPr txBox="1"/>
          <p:nvPr/>
        </p:nvSpPr>
        <p:spPr>
          <a:xfrm>
            <a:off x="7917707" y="34677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799EA6-EC2F-8D4A-8235-B3A8E676C041}"/>
              </a:ext>
            </a:extLst>
          </p:cNvPr>
          <p:cNvSpPr txBox="1"/>
          <p:nvPr/>
        </p:nvSpPr>
        <p:spPr>
          <a:xfrm>
            <a:off x="1059708" y="3943235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正数的平方根有两个，它们互为相反数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AC7403-127F-21DA-8275-953CAC3F459E}"/>
              </a:ext>
            </a:extLst>
          </p:cNvPr>
          <p:cNvSpPr txBox="1"/>
          <p:nvPr/>
        </p:nvSpPr>
        <p:spPr>
          <a:xfrm>
            <a:off x="450108" y="4894211"/>
            <a:ext cx="325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AD81BA-A9EB-9264-E019-1B6465D74441}"/>
              </a:ext>
            </a:extLst>
          </p:cNvPr>
          <p:cNvSpPr txBox="1"/>
          <p:nvPr/>
        </p:nvSpPr>
        <p:spPr>
          <a:xfrm>
            <a:off x="450108" y="5301208"/>
            <a:ext cx="201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25FA03-84AF-D3E9-61A7-B8B3E1E7885C}"/>
              </a:ext>
            </a:extLst>
          </p:cNvPr>
          <p:cNvSpPr txBox="1"/>
          <p:nvPr/>
        </p:nvSpPr>
        <p:spPr>
          <a:xfrm>
            <a:off x="450108" y="5776696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0F8E5C-A8AC-066C-2066-E17D03833701}"/>
              </a:ext>
            </a:extLst>
          </p:cNvPr>
          <p:cNvSpPr txBox="1"/>
          <p:nvPr/>
        </p:nvSpPr>
        <p:spPr>
          <a:xfrm>
            <a:off x="450108" y="6252184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4" name="yt_shape_10784"/>
          <p:cNvSpPr txBox="1"/>
          <p:nvPr/>
        </p:nvSpPr>
        <p:spPr>
          <a:xfrm>
            <a:off x="540000" y="114267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83" name="yt_image_1078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4267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6" name="yt_shape_10786"/>
          <p:cNvSpPr txBox="1"/>
          <p:nvPr/>
        </p:nvSpPr>
        <p:spPr>
          <a:xfrm>
            <a:off x="540119" y="17248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的两个解恰好分别是等腰三角形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9382"/>
              </a:rPr>
              <a:t>的底边长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和腰长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7" name="yt_table_107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05763"/>
              </p:ext>
            </p:extLst>
          </p:nvPr>
        </p:nvGraphicFramePr>
        <p:xfrm>
          <a:off x="540047" y="2684270"/>
          <a:ext cx="5912168" cy="950976"/>
        </p:xfrm>
        <a:graphic>
          <a:graphicData uri="http://schemas.openxmlformats.org/drawingml/2006/table">
            <a:tbl>
              <a:tblPr/>
              <a:tblGrid>
                <a:gridCol w="4210368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170180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10789" name="yt_shape_10789"/>
          <p:cNvSpPr txBox="1"/>
          <p:nvPr/>
        </p:nvSpPr>
        <p:spPr>
          <a:xfrm>
            <a:off x="540119" y="36858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d60f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0" name="yt_table_107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486675"/>
              </p:ext>
            </p:extLst>
          </p:nvPr>
        </p:nvGraphicFramePr>
        <p:xfrm>
          <a:off x="540047" y="4645259"/>
          <a:ext cx="7183756" cy="950976"/>
        </p:xfrm>
        <a:graphic>
          <a:graphicData uri="http://schemas.openxmlformats.org/drawingml/2006/table">
            <a:tbl>
              <a:tblPr/>
              <a:tblGrid>
                <a:gridCol w="4210368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sp>
        <p:nvSpPr>
          <p:cNvPr id="10792" name="yt_shape_10792"/>
          <p:cNvSpPr txBox="1"/>
          <p:nvPr/>
        </p:nvSpPr>
        <p:spPr>
          <a:xfrm>
            <a:off x="540000" y="5646813"/>
            <a:ext cx="91787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FADA23-8A8A-720B-96BD-1147E702147A}"/>
              </a:ext>
            </a:extLst>
          </p:cNvPr>
          <p:cNvSpPr txBox="1"/>
          <p:nvPr/>
        </p:nvSpPr>
        <p:spPr>
          <a:xfrm>
            <a:off x="4777633" y="21535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2EAF76-4F2A-EB65-7B59-BDF7C3F97FE3}"/>
              </a:ext>
            </a:extLst>
          </p:cNvPr>
          <p:cNvSpPr txBox="1"/>
          <p:nvPr/>
        </p:nvSpPr>
        <p:spPr>
          <a:xfrm>
            <a:off x="7955807" y="41145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754FC9-79EF-2D55-351E-15810A1001E6}"/>
              </a:ext>
            </a:extLst>
          </p:cNvPr>
          <p:cNvSpPr txBox="1"/>
          <p:nvPr/>
        </p:nvSpPr>
        <p:spPr>
          <a:xfrm>
            <a:off x="9006614" y="56000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93" name="yt_shape_10793"/>
              <p:cNvSpPr txBox="1"/>
              <p:nvPr/>
            </p:nvSpPr>
            <p:spPr>
              <a:xfrm>
                <a:off x="540119" y="2651173"/>
                <a:ext cx="11492915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我们用符号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4a7d,isEnd"/>
                  </a:rPr>
                  <a:t>两数中较小的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51a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793" name="yt_shape_10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51173"/>
                <a:ext cx="11492915" cy="1915653"/>
              </a:xfrm>
              <a:prstGeom prst="rect">
                <a:avLst/>
              </a:prstGeom>
              <a:blipFill>
                <a:blip r:embed="rId2"/>
                <a:stretch>
                  <a:fillRect l="-1645" t="-28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B3CA3F-6BBE-AB3B-BED0-1F91217B1C4A}"/>
                  </a:ext>
                </a:extLst>
              </p:cNvPr>
              <p:cNvSpPr txBox="1"/>
              <p:nvPr/>
            </p:nvSpPr>
            <p:spPr>
              <a:xfrm>
                <a:off x="7327412" y="3079855"/>
                <a:ext cx="12533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}">
                <a:extLst>
                  <a:ext uri="{FF2B5EF4-FFF2-40B4-BE49-F238E27FC236}">
                    <a16:creationId xmlns:a16="http://schemas.microsoft.com/office/drawing/2014/main" id="{14B3CA3F-6BBE-AB3B-BED0-1F91217B1C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7412" y="3079855"/>
                <a:ext cx="1253364" cy="615392"/>
              </a:xfrm>
              <a:prstGeom prst="rect">
                <a:avLst/>
              </a:prstGeom>
              <a:blipFill>
                <a:blip r:embed="rId3"/>
                <a:stretch>
                  <a:fillRect l="-7282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25FE8E5-2070-B7B5-D820-C1A207EA7B0C}"/>
              </a:ext>
            </a:extLst>
          </p:cNvPr>
          <p:cNvCxnSpPr/>
          <p:nvPr/>
        </p:nvCxnSpPr>
        <p:spPr>
          <a:xfrm>
            <a:off x="7112623" y="3667491"/>
            <a:ext cx="13781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2ED388A-A61D-606A-9B1E-CD62EBEA9553}"/>
              </a:ext>
            </a:extLst>
          </p:cNvPr>
          <p:cNvSpPr txBox="1"/>
          <p:nvPr/>
        </p:nvSpPr>
        <p:spPr>
          <a:xfrm>
            <a:off x="2739283" y="36016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000" y="1541952"/>
            <a:ext cx="3258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97" name="yt_shape_10797"/>
              <p:cNvSpPr txBox="1"/>
              <p:nvPr/>
            </p:nvSpPr>
            <p:spPr>
              <a:xfrm>
                <a:off x="540000" y="2330524"/>
                <a:ext cx="3023264" cy="20043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97" name="yt_shape_107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0524"/>
                <a:ext cx="3023264" cy="2004331"/>
              </a:xfrm>
              <a:prstGeom prst="rect">
                <a:avLst/>
              </a:prstGeom>
              <a:blipFill>
                <a:blip r:embed="rId2"/>
                <a:stretch>
                  <a:fillRect l="-6250" r="-5040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99" name="yt_shape_10799"/>
          <p:cNvSpPr txBox="1"/>
          <p:nvPr/>
        </p:nvSpPr>
        <p:spPr>
          <a:xfrm>
            <a:off x="540000" y="4385643"/>
            <a:ext cx="4132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00" name="yt_shape_10800"/>
              <p:cNvSpPr txBox="1"/>
              <p:nvPr/>
            </p:nvSpPr>
            <p:spPr>
              <a:xfrm>
                <a:off x="540000" y="4864946"/>
                <a:ext cx="3696525" cy="1120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00" name="yt_shape_10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4946"/>
                <a:ext cx="3696525" cy="1120371"/>
              </a:xfrm>
              <a:prstGeom prst="rect">
                <a:avLst/>
              </a:prstGeom>
              <a:blipFill>
                <a:blip r:embed="rId3"/>
                <a:stretch>
                  <a:fillRect l="-5116" t="-4348" r="-4125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5978717-588D-76B4-AA60-837B16EC5972}"/>
                  </a:ext>
                </a:extLst>
              </p:cNvPr>
              <p:cNvSpPr txBox="1"/>
              <p:nvPr/>
            </p:nvSpPr>
            <p:spPr>
              <a:xfrm>
                <a:off x="449989" y="2283718"/>
                <a:ext cx="3174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5978717-588D-76B4-AA60-837B16EC5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3718"/>
                <a:ext cx="3174111" cy="766077"/>
              </a:xfrm>
              <a:prstGeom prst="rect">
                <a:avLst/>
              </a:prstGeom>
              <a:blipFill>
                <a:blip r:embed="rId4"/>
                <a:stretch>
                  <a:fillRect l="-3071" r="-287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CEEDEA-222A-4113-E4BC-9913B7502AC4}"/>
                  </a:ext>
                </a:extLst>
              </p:cNvPr>
              <p:cNvSpPr txBox="1"/>
              <p:nvPr/>
            </p:nvSpPr>
            <p:spPr>
              <a:xfrm>
                <a:off x="449989" y="2956183"/>
                <a:ext cx="2158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CEEDEA-222A-4113-E4BC-9913B7502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6183"/>
                <a:ext cx="2158111" cy="766077"/>
              </a:xfrm>
              <a:prstGeom prst="rect">
                <a:avLst/>
              </a:prstGeom>
              <a:blipFill>
                <a:blip r:embed="rId5"/>
                <a:stretch>
                  <a:fillRect l="-4520" r="-42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5D3ECC-1F1F-2B97-D44B-B5906880860E}"/>
                  </a:ext>
                </a:extLst>
              </p:cNvPr>
              <p:cNvSpPr txBox="1"/>
              <p:nvPr/>
            </p:nvSpPr>
            <p:spPr>
              <a:xfrm>
                <a:off x="497614" y="3628648"/>
                <a:ext cx="24438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5D3ECC-1F1F-2B97-D44B-B59068808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628648"/>
                <a:ext cx="2443861" cy="733629"/>
              </a:xfrm>
              <a:prstGeom prst="rect">
                <a:avLst/>
              </a:prstGeom>
              <a:blipFill>
                <a:blip r:embed="rId6"/>
                <a:stretch>
                  <a:fillRect l="-3990" r="-399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D785797-7FD5-A092-391F-31F945FB860F}"/>
              </a:ext>
            </a:extLst>
          </p:cNvPr>
          <p:cNvSpPr txBox="1"/>
          <p:nvPr/>
        </p:nvSpPr>
        <p:spPr>
          <a:xfrm>
            <a:off x="449989" y="481814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D6EE41-BDE6-E548-CB27-3A4BE2BBDE44}"/>
                  </a:ext>
                </a:extLst>
              </p:cNvPr>
              <p:cNvSpPr txBox="1"/>
              <p:nvPr/>
            </p:nvSpPr>
            <p:spPr>
              <a:xfrm>
                <a:off x="497614" y="5293628"/>
                <a:ext cx="237242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D6EE41-BDE6-E548-CB27-3A4BE2BBDE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293628"/>
                <a:ext cx="2372424" cy="727660"/>
              </a:xfrm>
              <a:prstGeom prst="rect">
                <a:avLst/>
              </a:prstGeom>
              <a:blipFill>
                <a:blip r:embed="rId7"/>
                <a:stretch>
                  <a:fillRect l="-4113" r="-411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2" name="yt_shape_10802"/>
          <p:cNvSpPr txBox="1"/>
          <p:nvPr/>
        </p:nvSpPr>
        <p:spPr>
          <a:xfrm>
            <a:off x="540119" y="1954348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829c"/>
              </a:rPr>
              <a:t>的值及方程的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代入方程，得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原方程为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方程的另一个根是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E487BE-2D84-CAFB-EDE4-8591438ADF67}"/>
              </a:ext>
            </a:extLst>
          </p:cNvPr>
          <p:cNvSpPr txBox="1"/>
          <p:nvPr/>
        </p:nvSpPr>
        <p:spPr>
          <a:xfrm>
            <a:off x="450108" y="2858518"/>
            <a:ext cx="759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代入方程，得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5D15FF-13A1-9355-D5BC-E0B425F12269}"/>
              </a:ext>
            </a:extLst>
          </p:cNvPr>
          <p:cNvSpPr txBox="1"/>
          <p:nvPr/>
        </p:nvSpPr>
        <p:spPr>
          <a:xfrm>
            <a:off x="450108" y="3334006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59103A-5C85-6FA5-C61E-FFE9F19F330E}"/>
              </a:ext>
            </a:extLst>
          </p:cNvPr>
          <p:cNvSpPr txBox="1"/>
          <p:nvPr/>
        </p:nvSpPr>
        <p:spPr>
          <a:xfrm>
            <a:off x="450108" y="3809494"/>
            <a:ext cx="320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20F267-3542-C8D1-6096-7C856F71328A}"/>
              </a:ext>
            </a:extLst>
          </p:cNvPr>
          <p:cNvSpPr txBox="1"/>
          <p:nvPr/>
        </p:nvSpPr>
        <p:spPr>
          <a:xfrm>
            <a:off x="450108" y="428498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92CBEA-346A-5199-C92B-2E41C225FD65}"/>
              </a:ext>
            </a:extLst>
          </p:cNvPr>
          <p:cNvSpPr txBox="1"/>
          <p:nvPr/>
        </p:nvSpPr>
        <p:spPr>
          <a:xfrm>
            <a:off x="450108" y="4760470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方程的另一个根是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1812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