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14" r:id="rId7"/>
    <p:sldId id="329" r:id="rId8"/>
    <p:sldId id="316" r:id="rId9"/>
    <p:sldId id="330" r:id="rId10"/>
    <p:sldId id="318" r:id="rId11"/>
    <p:sldId id="323" r:id="rId12"/>
    <p:sldId id="325" r:id="rId13"/>
    <p:sldId id="326" r:id="rId14"/>
    <p:sldId id="331" r:id="rId15"/>
    <p:sldId id="332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1080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23" name="yt_image_10823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1485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25" name="yt_shape_10825"/>
          <p:cNvSpPr txBox="1"/>
          <p:nvPr/>
        </p:nvSpPr>
        <p:spPr>
          <a:xfrm>
            <a:off x="540000" y="2197017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二次三项式的配方</a:t>
            </a:r>
          </a:p>
        </p:txBody>
      </p:sp>
      <p:sp>
        <p:nvSpPr>
          <p:cNvPr id="10826" name="yt_shape_10826"/>
          <p:cNvSpPr txBox="1"/>
          <p:nvPr/>
        </p:nvSpPr>
        <p:spPr>
          <a:xfrm>
            <a:off x="540000" y="2692222"/>
            <a:ext cx="54373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下列各式是完全平方式的是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27" name="yt_table_1082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0615224"/>
              </p:ext>
            </p:extLst>
          </p:nvPr>
        </p:nvGraphicFramePr>
        <p:xfrm>
          <a:off x="540047" y="3171525"/>
          <a:ext cx="6072506" cy="950976"/>
        </p:xfrm>
        <a:graphic>
          <a:graphicData uri="http://schemas.openxmlformats.org/drawingml/2006/table">
            <a:tbl>
              <a:tblPr/>
              <a:tblGrid>
                <a:gridCol w="3762693">
                  <a:extLst>
                    <a:ext uri="{9D8B030D-6E8A-4147-A177-3AD203B41FA5}">
                      <a16:colId xmlns:a16="http://schemas.microsoft.com/office/drawing/2014/main" val="10143"/>
                    </a:ext>
                  </a:extLst>
                </a:gridCol>
                <a:gridCol w="2309813">
                  <a:extLst>
                    <a:ext uri="{9D8B030D-6E8A-4147-A177-3AD203B41FA5}">
                      <a16:colId xmlns:a16="http://schemas.microsoft.com/office/drawing/2014/main" val="101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9"/>
                  </a:ext>
                </a:extLst>
              </a:tr>
            </a:tbl>
          </a:graphicData>
        </a:graphic>
      </p:graphicFrame>
      <p:sp>
        <p:nvSpPr>
          <p:cNvPr id="10829" name="yt_shape_10829"/>
          <p:cNvSpPr txBox="1"/>
          <p:nvPr/>
        </p:nvSpPr>
        <p:spPr>
          <a:xfrm>
            <a:off x="540000" y="4173079"/>
            <a:ext cx="72407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30" name="yt_table_1083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68981"/>
              </p:ext>
            </p:extLst>
          </p:nvPr>
        </p:nvGraphicFramePr>
        <p:xfrm>
          <a:off x="540047" y="4652382"/>
          <a:ext cx="6593206" cy="950976"/>
        </p:xfrm>
        <a:graphic>
          <a:graphicData uri="http://schemas.openxmlformats.org/drawingml/2006/table">
            <a:tbl>
              <a:tblPr/>
              <a:tblGrid>
                <a:gridCol w="3762693">
                  <a:extLst>
                    <a:ext uri="{9D8B030D-6E8A-4147-A177-3AD203B41FA5}">
                      <a16:colId xmlns:a16="http://schemas.microsoft.com/office/drawing/2014/main" val="10145"/>
                    </a:ext>
                  </a:extLst>
                </a:gridCol>
                <a:gridCol w="2830513">
                  <a:extLst>
                    <a:ext uri="{9D8B030D-6E8A-4147-A177-3AD203B41FA5}">
                      <a16:colId xmlns:a16="http://schemas.microsoft.com/office/drawing/2014/main" val="101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1"/>
                  </a:ext>
                </a:extLst>
              </a:tr>
            </a:tbl>
          </a:graphicData>
        </a:graphic>
      </p:graphicFrame>
      <p:pic>
        <p:nvPicPr>
          <p:cNvPr id="3" name="yt_shape_1714027405099" title="H_26.259764">
            <a:extLst>
              <a:ext uri="{FF2B5EF4-FFF2-40B4-BE49-F238E27FC236}">
                <a16:creationId xmlns:a16="http://schemas.microsoft.com/office/drawing/2014/main" id="{75BE8E46-F568-8D46-12C2-E21E84DFE1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50327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7F14973-3743-5704-8033-3D42956F0D26}"/>
              </a:ext>
            </a:extLst>
          </p:cNvPr>
          <p:cNvSpPr txBox="1"/>
          <p:nvPr/>
        </p:nvSpPr>
        <p:spPr>
          <a:xfrm>
            <a:off x="5021989" y="26454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43F755-ECF6-58D4-2944-75B5CDEE5439}"/>
              </a:ext>
            </a:extLst>
          </p:cNvPr>
          <p:cNvSpPr txBox="1"/>
          <p:nvPr/>
        </p:nvSpPr>
        <p:spPr>
          <a:xfrm>
            <a:off x="6790464" y="412627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885" name="yt_shape_10885"/>
              <p:cNvSpPr txBox="1"/>
              <p:nvPr/>
            </p:nvSpPr>
            <p:spPr>
              <a:xfrm>
                <a:off x="540000" y="2124010"/>
                <a:ext cx="6336671" cy="29699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用配方法解下列方程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解：将原方程整理并配方，得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解：配方，得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885" name="yt_shape_108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24010"/>
                <a:ext cx="6336671" cy="2969980"/>
              </a:xfrm>
              <a:prstGeom prst="rect">
                <a:avLst/>
              </a:prstGeom>
              <a:blipFill>
                <a:blip r:embed="rId2"/>
                <a:stretch>
                  <a:fillRect l="-2984" t="-1639" r="-2021" b="-213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F5F0C98-D1FA-1ECC-3B4D-7C15F344D404}"/>
              </a:ext>
            </a:extLst>
          </p:cNvPr>
          <p:cNvSpPr txBox="1"/>
          <p:nvPr/>
        </p:nvSpPr>
        <p:spPr>
          <a:xfrm>
            <a:off x="449989" y="2924944"/>
            <a:ext cx="645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解：将原方程整理并配方，得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8E43556-6600-64FB-C5A8-D006D0059D58}"/>
              </a:ext>
            </a:extLst>
          </p:cNvPr>
          <p:cNvSpPr txBox="1"/>
          <p:nvPr/>
        </p:nvSpPr>
        <p:spPr>
          <a:xfrm>
            <a:off x="449989" y="3400432"/>
            <a:ext cx="2653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D558606-4E16-39E5-0D3D-6D2286D12EA3}"/>
                  </a:ext>
                </a:extLst>
              </p:cNvPr>
              <p:cNvSpPr txBox="1"/>
              <p:nvPr/>
            </p:nvSpPr>
            <p:spPr>
              <a:xfrm>
                <a:off x="449989" y="4401002"/>
                <a:ext cx="4480751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解：配方，得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D558606-4E16-39E5-0D3D-6D2286D12E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01002"/>
                <a:ext cx="4480751" cy="618693"/>
              </a:xfrm>
              <a:prstGeom prst="rect">
                <a:avLst/>
              </a:prstGeom>
              <a:blipFill>
                <a:blip r:embed="rId3"/>
                <a:stretch>
                  <a:fillRect l="-2177" r="-2041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59BA9C2-90E3-73E2-8F06-76FA8998727C}"/>
                  </a:ext>
                </a:extLst>
              </p:cNvPr>
              <p:cNvSpPr txBox="1"/>
              <p:nvPr/>
            </p:nvSpPr>
            <p:spPr>
              <a:xfrm>
                <a:off x="449989" y="4926083"/>
                <a:ext cx="2202689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59BA9C2-90E3-73E2-8F06-76FA899872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26083"/>
                <a:ext cx="2202689" cy="558242"/>
              </a:xfrm>
              <a:prstGeom prst="rect">
                <a:avLst/>
              </a:prstGeom>
              <a:blipFill>
                <a:blip r:embed="rId4"/>
                <a:stretch>
                  <a:fillRect l="-4432" r="-4432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91" name="yt_shape_10891"/>
              <p:cNvSpPr txBox="1"/>
              <p:nvPr/>
            </p:nvSpPr>
            <p:spPr>
              <a:xfrm>
                <a:off x="540119" y="938749"/>
                <a:ext cx="11492915" cy="53405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岳阳市外国语学校单元卷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配方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dad46"/>
                  </a:rPr>
                  <a:t>＝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常数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，可得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49=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此方程的解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原方程配方，得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91" name="yt_shape_10891" descr="{&quot;rangeId&quot;:16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38749"/>
                <a:ext cx="11492915" cy="5340501"/>
              </a:xfrm>
              <a:prstGeom prst="rect">
                <a:avLst/>
              </a:prstGeom>
              <a:blipFill>
                <a:blip r:embed="rId2"/>
                <a:stretch>
                  <a:fillRect l="-1645" t="-1027" b="-2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3CC6872-FA92-512F-903F-3ECC9126FB9F}"/>
              </a:ext>
            </a:extLst>
          </p:cNvPr>
          <p:cNvSpPr txBox="1"/>
          <p:nvPr/>
        </p:nvSpPr>
        <p:spPr>
          <a:xfrm>
            <a:off x="450108" y="2318407"/>
            <a:ext cx="7723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F27B7E-6F21-9E2A-AFEB-446CC3225EFF}"/>
              </a:ext>
            </a:extLst>
          </p:cNvPr>
          <p:cNvSpPr txBox="1"/>
          <p:nvPr/>
        </p:nvSpPr>
        <p:spPr>
          <a:xfrm>
            <a:off x="450108" y="2793895"/>
            <a:ext cx="349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59D8A6B-03C6-B383-8DB6-AF00F5AD2BE0}"/>
                  </a:ext>
                </a:extLst>
              </p:cNvPr>
              <p:cNvSpPr txBox="1"/>
              <p:nvPr/>
            </p:nvSpPr>
            <p:spPr>
              <a:xfrm>
                <a:off x="450108" y="3269383"/>
                <a:ext cx="598538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49=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hasSerialNum': 1, 'pageBreak': True}">
                <a:extLst>
                  <a:ext uri="{FF2B5EF4-FFF2-40B4-BE49-F238E27FC236}">
                    <a16:creationId xmlns:a16="http://schemas.microsoft.com/office/drawing/2014/main" id="{159D8A6B-03C6-B383-8DB6-AF00F5AD2B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69383"/>
                <a:ext cx="5985383" cy="1154189"/>
              </a:xfrm>
              <a:prstGeom prst="rect">
                <a:avLst/>
              </a:prstGeom>
              <a:blipFill>
                <a:blip r:embed="rId3"/>
                <a:stretch>
                  <a:fillRect l="-16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ED073BA-B932-F4FC-6F1A-C23A8754D754}"/>
              </a:ext>
            </a:extLst>
          </p:cNvPr>
          <p:cNvSpPr txBox="1"/>
          <p:nvPr/>
        </p:nvSpPr>
        <p:spPr>
          <a:xfrm>
            <a:off x="450108" y="4805448"/>
            <a:ext cx="4305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0DB99A2-77CE-75CA-CFAE-B5762AD8693C}"/>
              </a:ext>
            </a:extLst>
          </p:cNvPr>
          <p:cNvSpPr txBox="1"/>
          <p:nvPr/>
        </p:nvSpPr>
        <p:spPr>
          <a:xfrm>
            <a:off x="450108" y="5280936"/>
            <a:ext cx="4931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原方程配方，得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D5FF3B-4978-8675-F91A-69A6DAED1571}"/>
              </a:ext>
            </a:extLst>
          </p:cNvPr>
          <p:cNvSpPr txBox="1"/>
          <p:nvPr/>
        </p:nvSpPr>
        <p:spPr>
          <a:xfrm>
            <a:off x="450108" y="5756424"/>
            <a:ext cx="3110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8" name="yt_shape_10898"/>
          <p:cNvSpPr txBox="1"/>
          <p:nvPr/>
        </p:nvSpPr>
        <p:spPr>
          <a:xfrm>
            <a:off x="540000" y="1663265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897" name="yt_image_10897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63265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00" name="yt_shape_10900"/>
          <p:cNvSpPr txBox="1"/>
          <p:nvPr/>
        </p:nvSpPr>
        <p:spPr>
          <a:xfrm>
            <a:off x="540119" y="224543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郴州九中模拟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阅读以下文字并解决问题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对于形如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4_b2938"/>
              </a:rPr>
              <a:t>这样的二次三项式，我们可以直接用公式法把它分解成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的形式，但对于二次三项式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，就不能直接用公式法分解了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_80363"/>
              </a:rPr>
              <a:t>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时，我们可以在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中间先加上一项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，使它与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9_f1268"/>
              </a:rPr>
              <a:t>的和构成一个完全平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方式，然后再减去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，则整个多项式的值不变，即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f42e"/>
              </a:rPr>
              <a:t>9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4_4a066"/>
              </a:rPr>
              <a:t>像这样，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把一个二次三项式变成含有完全平方式的形式的方法，叫作配方法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2" name="yt_shape_10902"/>
          <p:cNvSpPr txBox="1"/>
          <p:nvPr/>
        </p:nvSpPr>
        <p:spPr>
          <a:xfrm>
            <a:off x="540000" y="2194414"/>
            <a:ext cx="6636432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配方法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91512CE-9E61-D464-37BC-708EB79E1B98}"/>
              </a:ext>
            </a:extLst>
          </p:cNvPr>
          <p:cNvSpPr txBox="1"/>
          <p:nvPr/>
        </p:nvSpPr>
        <p:spPr>
          <a:xfrm>
            <a:off x="449989" y="2623096"/>
            <a:ext cx="3399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B91BED-E257-AB7F-C8C3-40EE5D07E9C9}"/>
              </a:ext>
            </a:extLst>
          </p:cNvPr>
          <p:cNvSpPr txBox="1"/>
          <p:nvPr/>
        </p:nvSpPr>
        <p:spPr>
          <a:xfrm>
            <a:off x="449989" y="3098584"/>
            <a:ext cx="4425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C79FF8-1C6B-82B2-C275-9FDEECD4DA7A}"/>
              </a:ext>
            </a:extLst>
          </p:cNvPr>
          <p:cNvSpPr txBox="1"/>
          <p:nvPr/>
        </p:nvSpPr>
        <p:spPr>
          <a:xfrm>
            <a:off x="449989" y="3574072"/>
            <a:ext cx="3512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35A760-1F83-416E-8791-1E86AC42D24C}"/>
              </a:ext>
            </a:extLst>
          </p:cNvPr>
          <p:cNvSpPr txBox="1"/>
          <p:nvPr/>
        </p:nvSpPr>
        <p:spPr>
          <a:xfrm>
            <a:off x="449989" y="4049560"/>
            <a:ext cx="4914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508C525-C1EF-57A5-6213-0B82C0564FA2}"/>
              </a:ext>
            </a:extLst>
          </p:cNvPr>
          <p:cNvSpPr txBox="1"/>
          <p:nvPr/>
        </p:nvSpPr>
        <p:spPr>
          <a:xfrm>
            <a:off x="449989" y="4525048"/>
            <a:ext cx="3463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4" name="yt_shape_10904"/>
          <p:cNvSpPr txBox="1"/>
          <p:nvPr/>
        </p:nvSpPr>
        <p:spPr>
          <a:xfrm>
            <a:off x="540119" y="994084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对于二次项系数为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5_02f59"/>
              </a:rPr>
              <a:t>的一元二次方程，先把常数项移到右边，然后左右两边同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时加上一次项系数一半的平方，把左边配成完全平方式，变成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64dc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的形式，再用平方根的意义来求解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E6651D8-3304-3881-1DE1-E54B661FAB1B}"/>
              </a:ext>
            </a:extLst>
          </p:cNvPr>
          <p:cNvSpPr txBox="1"/>
          <p:nvPr/>
        </p:nvSpPr>
        <p:spPr>
          <a:xfrm>
            <a:off x="450108" y="1422766"/>
            <a:ext cx="7126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04BD44-F098-4134-CB5D-B8A65DBD4D99}"/>
              </a:ext>
            </a:extLst>
          </p:cNvPr>
          <p:cNvSpPr txBox="1"/>
          <p:nvPr/>
        </p:nvSpPr>
        <p:spPr>
          <a:xfrm>
            <a:off x="450108" y="1898254"/>
            <a:ext cx="81144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173323-FF18-D1DD-8E1A-9CB233483BAC}"/>
              </a:ext>
            </a:extLst>
          </p:cNvPr>
          <p:cNvSpPr txBox="1"/>
          <p:nvPr/>
        </p:nvSpPr>
        <p:spPr>
          <a:xfrm>
            <a:off x="450108" y="2373742"/>
            <a:ext cx="595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606198-0DBE-9DF5-BF11-B228CBC6836A}"/>
              </a:ext>
            </a:extLst>
          </p:cNvPr>
          <p:cNvSpPr txBox="1"/>
          <p:nvPr/>
        </p:nvSpPr>
        <p:spPr>
          <a:xfrm>
            <a:off x="450108" y="2849230"/>
            <a:ext cx="686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8214224-AC14-6E13-2779-9BD7340A9EE9}"/>
              </a:ext>
            </a:extLst>
          </p:cNvPr>
          <p:cNvSpPr txBox="1"/>
          <p:nvPr/>
        </p:nvSpPr>
        <p:spPr>
          <a:xfrm>
            <a:off x="450108" y="3324718"/>
            <a:ext cx="2810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5972854-268B-3BA9-98EC-FD730BA85D3D}"/>
              </a:ext>
            </a:extLst>
          </p:cNvPr>
          <p:cNvSpPr txBox="1"/>
          <p:nvPr/>
        </p:nvSpPr>
        <p:spPr>
          <a:xfrm>
            <a:off x="450108" y="3800206"/>
            <a:ext cx="2353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D2841C0-58A9-6566-13EC-45026CFA7402}"/>
              </a:ext>
            </a:extLst>
          </p:cNvPr>
          <p:cNvSpPr/>
          <p:nvPr/>
        </p:nvSpPr>
        <p:spPr>
          <a:xfrm>
            <a:off x="540119" y="4369306"/>
            <a:ext cx="10956481" cy="18546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32" name="yt_shape_10832"/>
              <p:cNvSpPr txBox="1"/>
              <p:nvPr/>
            </p:nvSpPr>
            <p:spPr>
              <a:xfrm>
                <a:off x="540000" y="1905200"/>
                <a:ext cx="6020687" cy="34076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bar>
                              <m:bar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bar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FE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m:rPr>
                                    <m:nor/>
                                  </m:rPr>
                                  <a:rPr lang="zh-CN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</m:e>
                            </m:bar>
                          </m:e>
                        </m:d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m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bar>
                              <m:bar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bar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FE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</m:e>
                            </m:bar>
                          </m:e>
                        </m:d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32" name="yt_shape_108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05200"/>
                <a:ext cx="6020687" cy="3407600"/>
              </a:xfrm>
              <a:prstGeom prst="rect">
                <a:avLst/>
              </a:prstGeom>
              <a:blipFill>
                <a:blip r:embed="rId2"/>
                <a:stretch>
                  <a:fillRect l="-3141" t="-1610" r="-22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1DD902A-ED01-F95D-1869-D760EF0AC072}"/>
              </a:ext>
            </a:extLst>
          </p:cNvPr>
          <p:cNvSpPr txBox="1"/>
          <p:nvPr/>
        </p:nvSpPr>
        <p:spPr>
          <a:xfrm>
            <a:off x="2793139" y="23338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629177-9A97-A303-A5EB-B475A7BD4863}"/>
              </a:ext>
            </a:extLst>
          </p:cNvPr>
          <p:cNvSpPr txBox="1"/>
          <p:nvPr/>
        </p:nvSpPr>
        <p:spPr>
          <a:xfrm>
            <a:off x="4699727" y="2333882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F9842A-9780-33CF-CBC1-43543DFF17CF}"/>
              </a:ext>
            </a:extLst>
          </p:cNvPr>
          <p:cNvSpPr txBox="1"/>
          <p:nvPr/>
        </p:nvSpPr>
        <p:spPr>
          <a:xfrm>
            <a:off x="2793139" y="28093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34F1A6F-2170-5715-8C46-0F9F8D486BF3}"/>
              </a:ext>
            </a:extLst>
          </p:cNvPr>
          <p:cNvSpPr txBox="1"/>
          <p:nvPr/>
        </p:nvSpPr>
        <p:spPr>
          <a:xfrm>
            <a:off x="4699727" y="2809370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CA2EC30-F857-8EFC-5F0C-9B2999E5CFB1}"/>
                  </a:ext>
                </a:extLst>
              </p:cNvPr>
              <p:cNvSpPr txBox="1"/>
              <p:nvPr/>
            </p:nvSpPr>
            <p:spPr>
              <a:xfrm>
                <a:off x="2840764" y="3284858"/>
                <a:ext cx="789686" cy="106770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4, 'hasSerialNum': 1}">
                <a:extLst>
                  <a:ext uri="{FF2B5EF4-FFF2-40B4-BE49-F238E27FC236}">
                    <a16:creationId xmlns:a16="http://schemas.microsoft.com/office/drawing/2014/main" id="{6CA2EC30-F857-8EFC-5F0C-9B2999E5CF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0764" y="3284858"/>
                <a:ext cx="789686" cy="106770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45B3569-062F-3919-B7D7-451C4F009DF1}"/>
              </a:ext>
            </a:extLst>
          </p:cNvPr>
          <p:cNvCxnSpPr/>
          <p:nvPr/>
        </p:nvCxnSpPr>
        <p:spPr>
          <a:xfrm>
            <a:off x="2578350" y="4324804"/>
            <a:ext cx="96208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29F3B72-FC5C-4740-5D96-91806A4B9E85}"/>
                  </a:ext>
                </a:extLst>
              </p:cNvPr>
              <p:cNvSpPr txBox="1"/>
              <p:nvPr/>
            </p:nvSpPr>
            <p:spPr>
              <a:xfrm>
                <a:off x="4766878" y="3515293"/>
                <a:ext cx="715074" cy="5715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5</m:t>
                          </m:r>
                        </m:num>
                        <m:den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29F3B72-FC5C-4740-5D96-91806A4B9E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6878" y="3515293"/>
                <a:ext cx="715074" cy="571513"/>
              </a:xfrm>
              <a:prstGeom prst="rect">
                <a:avLst/>
              </a:prstGeom>
              <a:blipFill>
                <a:blip r:embed="rId4"/>
                <a:stretch>
                  <a:fillRect b="-204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9560449-F5F0-A1EB-77DB-11F7B36B1E81}"/>
                  </a:ext>
                </a:extLst>
              </p:cNvPr>
              <p:cNvSpPr txBox="1"/>
              <p:nvPr/>
            </p:nvSpPr>
            <p:spPr>
              <a:xfrm>
                <a:off x="3059394" y="4368000"/>
                <a:ext cx="983361" cy="106770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9560449-F5F0-A1EB-77DB-11F7B36B1E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394" y="4368000"/>
                <a:ext cx="983361" cy="106770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0F67A83-7744-F892-CCA8-EBF00D398717}"/>
              </a:ext>
            </a:extLst>
          </p:cNvPr>
          <p:cNvCxnSpPr/>
          <p:nvPr/>
        </p:nvCxnSpPr>
        <p:spPr>
          <a:xfrm>
            <a:off x="2799013" y="5298894"/>
            <a:ext cx="115576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FCEE6F1-10BC-B314-C782-B43DA9D1A1BC}"/>
                  </a:ext>
                </a:extLst>
              </p:cNvPr>
              <p:cNvSpPr txBox="1"/>
              <p:nvPr/>
            </p:nvSpPr>
            <p:spPr>
              <a:xfrm>
                <a:off x="5181216" y="4494590"/>
                <a:ext cx="970661" cy="56630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3</m:t>
                          </m:r>
                        </m:num>
                        <m:den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2</m:t>
                          </m:r>
                        </m:den>
                      </m:f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𝑚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FCEE6F1-10BC-B314-C782-B43DA9D1A1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1216" y="4494590"/>
                <a:ext cx="970661" cy="566306"/>
              </a:xfrm>
              <a:prstGeom prst="rect">
                <a:avLst/>
              </a:prstGeom>
              <a:blipFill>
                <a:blip r:embed="rId6"/>
                <a:stretch>
                  <a:fillRect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8" grpId="0" build="allAtOnce"/>
      <p:bldP spid="9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39" name="yt_shape_10839"/>
              <p:cNvSpPr txBox="1"/>
              <p:nvPr/>
            </p:nvSpPr>
            <p:spPr>
              <a:xfrm>
                <a:off x="540000" y="1618743"/>
                <a:ext cx="5597686" cy="39805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把下列各式变成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的形式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39" name="yt_shape_10839" descr="{&quot;rangeId&quot;: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18743"/>
                <a:ext cx="5597686" cy="3980513"/>
              </a:xfrm>
              <a:prstGeom prst="rect">
                <a:avLst/>
              </a:prstGeom>
              <a:blipFill>
                <a:blip r:embed="rId2"/>
                <a:stretch>
                  <a:fillRect l="-3377" t="-1378" r="-2397" b="-13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B0DC184-AA96-C9C1-EF3C-767BEFBA5FFD}"/>
              </a:ext>
            </a:extLst>
          </p:cNvPr>
          <p:cNvSpPr txBox="1"/>
          <p:nvPr/>
        </p:nvSpPr>
        <p:spPr>
          <a:xfrm>
            <a:off x="449989" y="2522913"/>
            <a:ext cx="3590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435FAB-C90A-F3DA-DCBD-943BACCB2122}"/>
              </a:ext>
            </a:extLst>
          </p:cNvPr>
          <p:cNvSpPr txBox="1"/>
          <p:nvPr/>
        </p:nvSpPr>
        <p:spPr>
          <a:xfrm>
            <a:off x="449989" y="2998401"/>
            <a:ext cx="2416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D98DFA1-CAD4-49DB-930D-A5784461AA5F}"/>
                  </a:ext>
                </a:extLst>
              </p:cNvPr>
              <p:cNvSpPr txBox="1"/>
              <p:nvPr/>
            </p:nvSpPr>
            <p:spPr>
              <a:xfrm>
                <a:off x="449989" y="3949377"/>
                <a:ext cx="4917822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5, 'hasSerialNum': 1}">
                <a:extLst>
                  <a:ext uri="{FF2B5EF4-FFF2-40B4-BE49-F238E27FC236}">
                    <a16:creationId xmlns:a16="http://schemas.microsoft.com/office/drawing/2014/main" id="{2D98DFA1-CAD4-49DB-930D-A5784461AA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49377"/>
                <a:ext cx="4917822" cy="899110"/>
              </a:xfrm>
              <a:prstGeom prst="rect">
                <a:avLst/>
              </a:prstGeom>
              <a:blipFill>
                <a:blip r:embed="rId3"/>
                <a:stretch>
                  <a:fillRect l="-1983" r="-1859" b="-3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85BC0E5-EBAC-A4E2-B570-5C48155741A1}"/>
                  </a:ext>
                </a:extLst>
              </p:cNvPr>
              <p:cNvSpPr txBox="1"/>
              <p:nvPr/>
            </p:nvSpPr>
            <p:spPr>
              <a:xfrm>
                <a:off x="449989" y="4754875"/>
                <a:ext cx="2271142" cy="8526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5, 'hasSerialNum': 1}">
                <a:extLst>
                  <a:ext uri="{FF2B5EF4-FFF2-40B4-BE49-F238E27FC236}">
                    <a16:creationId xmlns:a16="http://schemas.microsoft.com/office/drawing/2014/main" id="{D85BC0E5-EBAC-A4E2-B570-5C48155741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54875"/>
                <a:ext cx="2271142" cy="852691"/>
              </a:xfrm>
              <a:prstGeom prst="rect">
                <a:avLst/>
              </a:prstGeom>
              <a:blipFill>
                <a:blip r:embed="rId4"/>
                <a:stretch>
                  <a:fillRect l="-4301" r="-4301" b="-5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5" name="yt_shape_10845"/>
          <p:cNvSpPr txBox="1"/>
          <p:nvPr/>
        </p:nvSpPr>
        <p:spPr>
          <a:xfrm>
            <a:off x="540000" y="1082547"/>
            <a:ext cx="719908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用配方法解二次项系数为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的一元二次方程</a:t>
            </a:r>
          </a:p>
        </p:txBody>
      </p:sp>
      <p:sp>
        <p:nvSpPr>
          <p:cNvPr id="10846" name="yt_shape_10846"/>
          <p:cNvSpPr txBox="1"/>
          <p:nvPr/>
        </p:nvSpPr>
        <p:spPr>
          <a:xfrm>
            <a:off x="540000" y="1577752"/>
            <a:ext cx="82827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用配方法解方程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应把方程的两边同时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47" name="yt_table_10847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43270744"/>
                  </p:ext>
                </p:extLst>
              </p:nvPr>
            </p:nvGraphicFramePr>
            <p:xfrm>
              <a:off x="540047" y="2057055"/>
              <a:ext cx="8590916" cy="632714"/>
            </p:xfrm>
            <a:graphic>
              <a:graphicData uri="http://schemas.openxmlformats.org/drawingml/2006/table">
                <a:tbl>
                  <a:tblPr/>
                  <a:tblGrid>
                    <a:gridCol w="2389505">
                      <a:extLst>
                        <a:ext uri="{9D8B030D-6E8A-4147-A177-3AD203B41FA5}">
                          <a16:colId xmlns:a16="http://schemas.microsoft.com/office/drawing/2014/main" val="10147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148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149"/>
                        </a:ext>
                      </a:extLst>
                    </a:gridCol>
                    <a:gridCol w="1457325">
                      <a:extLst>
                        <a:ext uri="{9D8B030D-6E8A-4147-A177-3AD203B41FA5}">
                          <a16:colId xmlns:a16="http://schemas.microsoft.com/office/drawing/2014/main" val="1015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加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加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减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减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847" name="yt_table_10847" descr="{&quot;rangeId&quot;:7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43270744"/>
                  </p:ext>
                </p:extLst>
              </p:nvPr>
            </p:nvGraphicFramePr>
            <p:xfrm>
              <a:off x="540047" y="1874508"/>
              <a:ext cx="8590916" cy="632714"/>
            </p:xfrm>
            <a:graphic>
              <a:graphicData uri="http://schemas.openxmlformats.org/drawingml/2006/table">
                <a:tbl>
                  <a:tblPr/>
                  <a:tblGrid>
                    <a:gridCol w="2389505">
                      <a:extLst>
                        <a:ext uri="{9D8B030D-6E8A-4147-A177-3AD203B41FA5}">
                          <a16:colId xmlns:a16="http://schemas.microsoft.com/office/drawing/2014/main" val="10147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148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149"/>
                        </a:ext>
                      </a:extLst>
                    </a:gridCol>
                    <a:gridCol w="1457325">
                      <a:extLst>
                        <a:ext uri="{9D8B030D-6E8A-4147-A177-3AD203B41FA5}">
                          <a16:colId xmlns:a16="http://schemas.microsoft.com/office/drawing/2014/main" val="10150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96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771" r="-16169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256" r="-6128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8995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848" name="yt_shape_10848"/>
          <p:cNvSpPr txBox="1"/>
          <p:nvPr/>
        </p:nvSpPr>
        <p:spPr>
          <a:xfrm>
            <a:off x="540000" y="2740417"/>
            <a:ext cx="107272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赤峰市中考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用配方法解方程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配方后正确的是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49" name="yt_table_1084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5934121"/>
              </p:ext>
            </p:extLst>
          </p:nvPr>
        </p:nvGraphicFramePr>
        <p:xfrm>
          <a:off x="540047" y="3219720"/>
          <a:ext cx="7726998" cy="950976"/>
        </p:xfrm>
        <a:graphic>
          <a:graphicData uri="http://schemas.openxmlformats.org/drawingml/2006/table">
            <a:tbl>
              <a:tblPr/>
              <a:tblGrid>
                <a:gridCol w="4761548">
                  <a:extLst>
                    <a:ext uri="{9D8B030D-6E8A-4147-A177-3AD203B41FA5}">
                      <a16:colId xmlns:a16="http://schemas.microsoft.com/office/drawing/2014/main" val="10151"/>
                    </a:ext>
                  </a:extLst>
                </a:gridCol>
                <a:gridCol w="2965450">
                  <a:extLst>
                    <a:ext uri="{9D8B030D-6E8A-4147-A177-3AD203B41FA5}">
                      <a16:colId xmlns:a16="http://schemas.microsoft.com/office/drawing/2014/main" val="101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4"/>
                  </a:ext>
                </a:extLst>
              </a:tr>
            </a:tbl>
          </a:graphicData>
        </a:graphic>
      </p:graphicFrame>
      <p:sp>
        <p:nvSpPr>
          <p:cNvPr id="10851" name="yt_shape_10851"/>
          <p:cNvSpPr txBox="1"/>
          <p:nvPr/>
        </p:nvSpPr>
        <p:spPr>
          <a:xfrm>
            <a:off x="540119" y="4221274"/>
            <a:ext cx="11492915" cy="1914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若将一元二次方程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aafa,isEnd"/>
              </a:rPr>
              <a:t>的值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的正根是</a:t>
            </a:r>
            <a:r>
              <a:rPr sz="2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027405194" title="H_26.259764">
            <a:extLst>
              <a:ext uri="{FF2B5EF4-FFF2-40B4-BE49-F238E27FC236}">
                <a16:creationId xmlns:a16="http://schemas.microsoft.com/office/drawing/2014/main" id="{2437E1B8-B844-B0A2-7023-179C8BF97B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35857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7D9B6D6-6BA4-8097-C1AE-05A3A1D36D3B}"/>
              </a:ext>
            </a:extLst>
          </p:cNvPr>
          <p:cNvSpPr txBox="1"/>
          <p:nvPr/>
        </p:nvSpPr>
        <p:spPr>
          <a:xfrm>
            <a:off x="7822339" y="153094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5053FE-4A98-5F63-DD88-DE1E286E8DEB}"/>
              </a:ext>
            </a:extLst>
          </p:cNvPr>
          <p:cNvSpPr txBox="1"/>
          <p:nvPr/>
        </p:nvSpPr>
        <p:spPr>
          <a:xfrm>
            <a:off x="10260739" y="269361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DCDB87F-B7E2-77F7-6E0F-A6E1F9C49F26}"/>
              </a:ext>
            </a:extLst>
          </p:cNvPr>
          <p:cNvSpPr txBox="1"/>
          <p:nvPr/>
        </p:nvSpPr>
        <p:spPr>
          <a:xfrm>
            <a:off x="1059708" y="464995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0DFAF08-FFC3-5559-7A10-DFA478E567E9}"/>
                  </a:ext>
                </a:extLst>
              </p:cNvPr>
              <p:cNvSpPr txBox="1"/>
              <p:nvPr/>
            </p:nvSpPr>
            <p:spPr>
              <a:xfrm>
                <a:off x="5584083" y="5044494"/>
                <a:ext cx="135813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6" name="文本框 5" descr="{'rangeId': 9, 'hasSerialNum': 1}">
                <a:extLst>
                  <a:ext uri="{FF2B5EF4-FFF2-40B4-BE49-F238E27FC236}">
                    <a16:creationId xmlns:a16="http://schemas.microsoft.com/office/drawing/2014/main" id="{00DFAF08-FFC3-5559-7A10-DFA478E567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4083" y="5044494"/>
                <a:ext cx="1358139" cy="613931"/>
              </a:xfrm>
              <a:prstGeom prst="rect">
                <a:avLst/>
              </a:prstGeom>
              <a:blipFill>
                <a:blip r:embed="rId5"/>
                <a:stretch>
                  <a:fillRect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855" name="yt_shape_10855"/>
              <p:cNvSpPr txBox="1"/>
              <p:nvPr/>
            </p:nvSpPr>
            <p:spPr>
              <a:xfrm>
                <a:off x="540000" y="692696"/>
                <a:ext cx="6015108" cy="56218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用配方法解下列方程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解：配方，得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由此得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解：配方，得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由此得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>
          <p:sp>
            <p:nvSpPr>
              <p:cNvPr id="10855" name="yt_shape_108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92696"/>
                <a:ext cx="6015108" cy="5621860"/>
              </a:xfrm>
              <a:prstGeom prst="rect">
                <a:avLst/>
              </a:prstGeom>
              <a:blipFill>
                <a:blip r:embed="rId2"/>
                <a:stretch>
                  <a:fillRect l="-3144" t="-976" r="-27282" b="-10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F69EDFD-B855-6B72-DF23-5C138EF87402}"/>
              </a:ext>
            </a:extLst>
          </p:cNvPr>
          <p:cNvSpPr txBox="1"/>
          <p:nvPr/>
        </p:nvSpPr>
        <p:spPr>
          <a:xfrm>
            <a:off x="449989" y="1492466"/>
            <a:ext cx="5469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解：配方，得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09FD0C-2A7C-2773-EE68-65DEB1648464}"/>
              </a:ext>
            </a:extLst>
          </p:cNvPr>
          <p:cNvSpPr txBox="1"/>
          <p:nvPr/>
        </p:nvSpPr>
        <p:spPr>
          <a:xfrm>
            <a:off x="449989" y="1967954"/>
            <a:ext cx="2569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1C23C2-3003-A468-63FA-402AB01B0B8E}"/>
              </a:ext>
            </a:extLst>
          </p:cNvPr>
          <p:cNvSpPr txBox="1"/>
          <p:nvPr/>
        </p:nvSpPr>
        <p:spPr>
          <a:xfrm>
            <a:off x="449989" y="2443442"/>
            <a:ext cx="406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由此得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FC3BBF-E257-48DC-6788-5A6F7C6A4541}"/>
              </a:ext>
            </a:extLst>
          </p:cNvPr>
          <p:cNvSpPr txBox="1"/>
          <p:nvPr/>
        </p:nvSpPr>
        <p:spPr>
          <a:xfrm>
            <a:off x="449989" y="2918930"/>
            <a:ext cx="2348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40FFE31-9555-BECD-4821-7223AA9288DE}"/>
                  </a:ext>
                </a:extLst>
              </p:cNvPr>
              <p:cNvSpPr txBox="1"/>
              <p:nvPr/>
            </p:nvSpPr>
            <p:spPr>
              <a:xfrm>
                <a:off x="449989" y="3869906"/>
                <a:ext cx="6137022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解：配方，得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40FFE31-9555-BECD-4821-7223AA9288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69906"/>
                <a:ext cx="6137022" cy="899110"/>
              </a:xfrm>
              <a:prstGeom prst="rect">
                <a:avLst/>
              </a:prstGeom>
              <a:blipFill>
                <a:blip r:embed="rId3"/>
                <a:stretch>
                  <a:fillRect l="-1589" r="-1490" b="-3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5232B07-EB32-EBF8-B288-6BDD4FAE9A2E}"/>
                  </a:ext>
                </a:extLst>
              </p:cNvPr>
              <p:cNvSpPr txBox="1"/>
              <p:nvPr/>
            </p:nvSpPr>
            <p:spPr>
              <a:xfrm>
                <a:off x="449989" y="4675404"/>
                <a:ext cx="2393379" cy="899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5232B07-EB32-EBF8-B288-6BDD4FAE9A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75404"/>
                <a:ext cx="2393379" cy="899109"/>
              </a:xfrm>
              <a:prstGeom prst="rect">
                <a:avLst/>
              </a:prstGeom>
              <a:blipFill>
                <a:blip r:embed="rId4"/>
                <a:stretch>
                  <a:fillRect l="-4082" r="-4082" b="-3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F8139CB-ED24-ED89-5B6D-FABC560B15AA}"/>
                  </a:ext>
                </a:extLst>
              </p:cNvPr>
              <p:cNvSpPr txBox="1"/>
              <p:nvPr/>
            </p:nvSpPr>
            <p:spPr>
              <a:xfrm>
                <a:off x="449989" y="5480901"/>
                <a:ext cx="435521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由此得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F8139CB-ED24-ED89-5B6D-FABC560B15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80901"/>
                <a:ext cx="4355211" cy="772808"/>
              </a:xfrm>
              <a:prstGeom prst="rect">
                <a:avLst/>
              </a:prstGeom>
              <a:blipFill>
                <a:blip r:embed="rId5"/>
                <a:stretch>
                  <a:fillRect l="-2241" r="-224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CEA66F68-2F67-CAE4-F404-0BE195A588CF}"/>
              </a:ext>
            </a:extLst>
          </p:cNvPr>
          <p:cNvSpPr txBox="1"/>
          <p:nvPr/>
        </p:nvSpPr>
        <p:spPr>
          <a:xfrm>
            <a:off x="449989" y="6160097"/>
            <a:ext cx="2653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60" name="yt_shape_10860"/>
              <p:cNvSpPr txBox="1"/>
              <p:nvPr/>
            </p:nvSpPr>
            <p:spPr>
              <a:xfrm>
                <a:off x="540000" y="2389114"/>
                <a:ext cx="5187317" cy="24397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解：配方，得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由此得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60" name="yt_shape_10860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89114"/>
                <a:ext cx="5187317" cy="2439770"/>
              </a:xfrm>
              <a:prstGeom prst="rect">
                <a:avLst/>
              </a:prstGeom>
              <a:blipFill>
                <a:blip r:embed="rId2"/>
                <a:stretch>
                  <a:fillRect l="-3643" t="-2250" r="-2585" b="-6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E81E7E3-E020-E5BC-2274-BACC1A53A5BD}"/>
              </a:ext>
            </a:extLst>
          </p:cNvPr>
          <p:cNvSpPr txBox="1"/>
          <p:nvPr/>
        </p:nvSpPr>
        <p:spPr>
          <a:xfrm>
            <a:off x="449989" y="2817796"/>
            <a:ext cx="5317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解：配方，得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1E21E5-AF18-76B3-6B40-10914729306F}"/>
              </a:ext>
            </a:extLst>
          </p:cNvPr>
          <p:cNvSpPr txBox="1"/>
          <p:nvPr/>
        </p:nvSpPr>
        <p:spPr>
          <a:xfrm>
            <a:off x="449989" y="3293284"/>
            <a:ext cx="2416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BAB932D-ADD7-8EDF-623F-4D97004202E9}"/>
                  </a:ext>
                </a:extLst>
              </p:cNvPr>
              <p:cNvSpPr txBox="1"/>
              <p:nvPr/>
            </p:nvSpPr>
            <p:spPr>
              <a:xfrm>
                <a:off x="449989" y="3768772"/>
                <a:ext cx="4692015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由此得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}">
                <a:extLst>
                  <a:ext uri="{FF2B5EF4-FFF2-40B4-BE49-F238E27FC236}">
                    <a16:creationId xmlns:a16="http://schemas.microsoft.com/office/drawing/2014/main" id="{8BAB932D-ADD7-8EDF-623F-4D97004202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68772"/>
                <a:ext cx="4692015" cy="618694"/>
              </a:xfrm>
              <a:prstGeom prst="rect">
                <a:avLst/>
              </a:prstGeom>
              <a:blipFill>
                <a:blip r:embed="rId3"/>
                <a:stretch>
                  <a:fillRect l="-2078" r="-1948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09C706C-4491-3072-F930-B04C70106D1E}"/>
                  </a:ext>
                </a:extLst>
              </p:cNvPr>
              <p:cNvSpPr txBox="1"/>
              <p:nvPr/>
            </p:nvSpPr>
            <p:spPr>
              <a:xfrm>
                <a:off x="449989" y="4293854"/>
                <a:ext cx="4495165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}">
                <a:extLst>
                  <a:ext uri="{FF2B5EF4-FFF2-40B4-BE49-F238E27FC236}">
                    <a16:creationId xmlns:a16="http://schemas.microsoft.com/office/drawing/2014/main" id="{709C706C-4491-3072-F930-B04C70106D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3854"/>
                <a:ext cx="4495165" cy="558241"/>
              </a:xfrm>
              <a:prstGeom prst="rect">
                <a:avLst/>
              </a:prstGeom>
              <a:blipFill>
                <a:blip r:embed="rId4"/>
                <a:stretch>
                  <a:fillRect l="-2171" r="-2035" b="-26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3" name="yt_shape_10863"/>
          <p:cNvSpPr txBox="1"/>
          <p:nvPr/>
        </p:nvSpPr>
        <p:spPr>
          <a:xfrm>
            <a:off x="540000" y="1476990"/>
            <a:ext cx="335188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移项没有变号</a:t>
            </a:r>
          </a:p>
        </p:txBody>
      </p:sp>
      <p:sp>
        <p:nvSpPr>
          <p:cNvPr id="10864" name="yt_shape_10864"/>
          <p:cNvSpPr txBox="1"/>
          <p:nvPr/>
        </p:nvSpPr>
        <p:spPr>
          <a:xfrm>
            <a:off x="540119" y="197219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注重过程学习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小明在解方程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时出现了错误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d12f"/>
              </a:rPr>
              <a:t>其解答过程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865" name="yt_shape_10865"/>
          <p:cNvSpPr txBox="1"/>
          <p:nvPr/>
        </p:nvSpPr>
        <p:spPr>
          <a:xfrm>
            <a:off x="540000" y="2915150"/>
            <a:ext cx="45974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移项，得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第一步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866" name="yt_shape_10866"/>
          <p:cNvSpPr txBox="1"/>
          <p:nvPr/>
        </p:nvSpPr>
        <p:spPr>
          <a:xfrm>
            <a:off x="540000" y="3394453"/>
            <a:ext cx="55207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配方，得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第二步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867" name="yt_shape_10867"/>
          <p:cNvSpPr txBox="1"/>
          <p:nvPr/>
        </p:nvSpPr>
        <p:spPr>
          <a:xfrm>
            <a:off x="540000" y="3873756"/>
            <a:ext cx="47208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整理，得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第三步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868" name="yt_shape_10868"/>
          <p:cNvSpPr txBox="1"/>
          <p:nvPr/>
        </p:nvSpPr>
        <p:spPr>
          <a:xfrm>
            <a:off x="540000" y="4353059"/>
            <a:ext cx="35746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第四步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869" name="yt_shape_10869"/>
          <p:cNvSpPr txBox="1"/>
          <p:nvPr/>
        </p:nvSpPr>
        <p:spPr>
          <a:xfrm>
            <a:off x="540119" y="483236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任务：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小明的解答过程是从第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步开始出错的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其错误原因是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027405276">
            <a:extLst>
              <a:ext uri="{FF2B5EF4-FFF2-40B4-BE49-F238E27FC236}">
                <a16:creationId xmlns:a16="http://schemas.microsoft.com/office/drawing/2014/main" id="{A1D100E2-5240-D4D3-C8E9-423B70173D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030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0C2714-8604-C2BF-70CC-74D1D76D23EB}"/>
              </a:ext>
            </a:extLst>
          </p:cNvPr>
          <p:cNvSpPr txBox="1"/>
          <p:nvPr/>
        </p:nvSpPr>
        <p:spPr>
          <a:xfrm>
            <a:off x="5479308" y="478555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8DCE99-0695-CB81-73DA-24C9E9CB496F}"/>
              </a:ext>
            </a:extLst>
          </p:cNvPr>
          <p:cNvSpPr txBox="1"/>
          <p:nvPr/>
        </p:nvSpPr>
        <p:spPr>
          <a:xfrm>
            <a:off x="10356107" y="4785556"/>
            <a:ext cx="1162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3_f791f"/>
              </a:rPr>
              <a:t>移项时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BF15D4-8F8F-51C6-6C9B-EF413304D837}"/>
              </a:ext>
            </a:extLst>
          </p:cNvPr>
          <p:cNvSpPr txBox="1"/>
          <p:nvPr/>
        </p:nvSpPr>
        <p:spPr>
          <a:xfrm>
            <a:off x="450108" y="5261044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没有变号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70" name="yt_shape_10870"/>
              <p:cNvSpPr txBox="1"/>
              <p:nvPr/>
            </p:nvSpPr>
            <p:spPr>
              <a:xfrm>
                <a:off x="540000" y="2392032"/>
                <a:ext cx="5701882" cy="24339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请写出此题正确的解答过程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移项，得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配方，得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两边开平方，得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70" name="yt_shape_10870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92032"/>
                <a:ext cx="5701882" cy="2433936"/>
              </a:xfrm>
              <a:prstGeom prst="rect">
                <a:avLst/>
              </a:prstGeom>
              <a:blipFill>
                <a:blip r:embed="rId2"/>
                <a:stretch>
                  <a:fillRect l="-3316" t="-2000" r="-2353" b="-6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2E7CCC9-D6A8-281E-0BCA-2C48A1754F7A}"/>
              </a:ext>
            </a:extLst>
          </p:cNvPr>
          <p:cNvSpPr txBox="1"/>
          <p:nvPr/>
        </p:nvSpPr>
        <p:spPr>
          <a:xfrm>
            <a:off x="449989" y="2820714"/>
            <a:ext cx="4275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移项，得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01F2E7-4DE9-ADA0-E0B9-C561997F18A8}"/>
              </a:ext>
            </a:extLst>
          </p:cNvPr>
          <p:cNvSpPr txBox="1"/>
          <p:nvPr/>
        </p:nvSpPr>
        <p:spPr>
          <a:xfrm>
            <a:off x="449989" y="3296202"/>
            <a:ext cx="5826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配方，得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79DF1B2-C21F-9997-183A-BFA55ADE605B}"/>
                  </a:ext>
                </a:extLst>
              </p:cNvPr>
              <p:cNvSpPr txBox="1"/>
              <p:nvPr/>
            </p:nvSpPr>
            <p:spPr>
              <a:xfrm>
                <a:off x="449989" y="3771690"/>
                <a:ext cx="437915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两边开平方，得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}">
                <a:extLst>
                  <a:ext uri="{FF2B5EF4-FFF2-40B4-BE49-F238E27FC236}">
                    <a16:creationId xmlns:a16="http://schemas.microsoft.com/office/drawing/2014/main" id="{379DF1B2-C21F-9997-183A-BFA55ADE60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71690"/>
                <a:ext cx="4379151" cy="615392"/>
              </a:xfrm>
              <a:prstGeom prst="rect">
                <a:avLst/>
              </a:prstGeom>
              <a:blipFill>
                <a:blip r:embed="rId3"/>
                <a:stretch>
                  <a:fillRect l="-2228" r="-208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F60037D-DCCB-0118-9B27-E6B7B2C2CFD3}"/>
                  </a:ext>
                </a:extLst>
              </p:cNvPr>
              <p:cNvSpPr txBox="1"/>
              <p:nvPr/>
            </p:nvSpPr>
            <p:spPr>
              <a:xfrm>
                <a:off x="449989" y="4293470"/>
                <a:ext cx="4190365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0}">
                <a:extLst>
                  <a:ext uri="{FF2B5EF4-FFF2-40B4-BE49-F238E27FC236}">
                    <a16:creationId xmlns:a16="http://schemas.microsoft.com/office/drawing/2014/main" id="{DF60037D-DCCB-0118-9B27-E6B7B2C2CF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3470"/>
                <a:ext cx="4190365" cy="555765"/>
              </a:xfrm>
              <a:prstGeom prst="rect">
                <a:avLst/>
              </a:prstGeom>
              <a:blipFill>
                <a:blip r:embed="rId4"/>
                <a:stretch>
                  <a:fillRect l="-2329" r="-218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4" name="yt_shape_10874"/>
          <p:cNvSpPr txBox="1"/>
          <p:nvPr/>
        </p:nvSpPr>
        <p:spPr>
          <a:xfrm>
            <a:off x="540000" y="1117664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873" name="yt_image_10873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1766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76" name="yt_shape_10876"/>
          <p:cNvSpPr txBox="1"/>
          <p:nvPr/>
        </p:nvSpPr>
        <p:spPr>
          <a:xfrm>
            <a:off x="540000" y="1699829"/>
            <a:ext cx="92170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是完全平方式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77" name="yt_table_1087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0472399"/>
              </p:ext>
            </p:extLst>
          </p:nvPr>
        </p:nvGraphicFramePr>
        <p:xfrm>
          <a:off x="540047" y="2179132"/>
          <a:ext cx="5285106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153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1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879" name="yt_shape_10879"/>
              <p:cNvSpPr txBox="1"/>
              <p:nvPr/>
            </p:nvSpPr>
            <p:spPr>
              <a:xfrm>
                <a:off x="540120" y="3180686"/>
                <a:ext cx="11492915" cy="9586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三边长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且满足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104ac"/>
                  </a:rPr>
                  <a:t>则此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三角形是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879" name="yt_shape_10879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180686"/>
                <a:ext cx="11492915" cy="958660"/>
              </a:xfrm>
              <a:prstGeom prst="rect">
                <a:avLst/>
              </a:prstGeom>
              <a:blipFill>
                <a:blip r:embed="rId3"/>
                <a:stretch>
                  <a:fillRect l="-1645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81" name="yt_table_1088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101339"/>
              </p:ext>
            </p:extLst>
          </p:nvPr>
        </p:nvGraphicFramePr>
        <p:xfrm>
          <a:off x="540047" y="4190134"/>
          <a:ext cx="5894706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155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1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8"/>
                  </a:ext>
                </a:extLst>
              </a:tr>
            </a:tbl>
          </a:graphicData>
        </a:graphic>
      </p:graphicFrame>
      <p:sp>
        <p:nvSpPr>
          <p:cNvPr id="10883" name="yt_shape_10883"/>
          <p:cNvSpPr txBox="1"/>
          <p:nvPr/>
        </p:nvSpPr>
        <p:spPr>
          <a:xfrm>
            <a:off x="540000" y="5191688"/>
            <a:ext cx="899925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AC7FABB-FA73-DBDF-9922-6E279579592E}"/>
              </a:ext>
            </a:extLst>
          </p:cNvPr>
          <p:cNvSpPr txBox="1"/>
          <p:nvPr/>
        </p:nvSpPr>
        <p:spPr>
          <a:xfrm>
            <a:off x="8747661" y="165302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18A0E7-7EF2-9236-D222-F42F85A89026}"/>
              </a:ext>
            </a:extLst>
          </p:cNvPr>
          <p:cNvSpPr txBox="1"/>
          <p:nvPr/>
        </p:nvSpPr>
        <p:spPr>
          <a:xfrm>
            <a:off x="2278909" y="365889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2D5814-7470-A926-66AB-48277E283B29}"/>
              </a:ext>
            </a:extLst>
          </p:cNvPr>
          <p:cNvSpPr txBox="1"/>
          <p:nvPr/>
        </p:nvSpPr>
        <p:spPr>
          <a:xfrm>
            <a:off x="8076339" y="5144882"/>
            <a:ext cx="1389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2381</Words>
  <Application>Microsoft Office PowerPoint</Application>
  <PresentationFormat>宽屏</PresentationFormat>
  <Paragraphs>177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2024-04-25T06:40:28Z</dcterms:created>
  <dcterms:modified xsi:type="dcterms:W3CDTF">2024-04-25T08:34:37Z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