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11" r:id="rId8"/>
    <p:sldId id="313" r:id="rId9"/>
    <p:sldId id="314" r:id="rId10"/>
    <p:sldId id="319" r:id="rId11"/>
    <p:sldId id="320" r:id="rId12"/>
    <p:sldId id="315" r:id="rId13"/>
    <p:sldId id="321" r:id="rId14"/>
    <p:sldId id="316" r:id="rId15"/>
    <p:sldId id="322" r:id="rId16"/>
    <p:sldId id="323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39" name="yt_image_11539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7514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41" name="yt_shape_11541"/>
          <p:cNvSpPr txBox="1"/>
          <p:nvPr/>
        </p:nvSpPr>
        <p:spPr>
          <a:xfrm>
            <a:off x="540000" y="2457313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图形面积的问题</a:t>
            </a:r>
          </a:p>
        </p:txBody>
      </p:sp>
      <p:sp>
        <p:nvSpPr>
          <p:cNvPr id="11542" name="yt_shape_11542"/>
          <p:cNvSpPr txBox="1"/>
          <p:nvPr/>
        </p:nvSpPr>
        <p:spPr>
          <a:xfrm>
            <a:off x="540120" y="295251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哈尔滨市中考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为了改善居民生活环境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云宁小区对一块矩形空地进行绿化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a7e3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这块空地的长比宽多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设矩形空地的长为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abe0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所列方程正确的是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43" name="yt_table_1154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109848"/>
              </p:ext>
            </p:extLst>
          </p:nvPr>
        </p:nvGraphicFramePr>
        <p:xfrm>
          <a:off x="540047" y="4392084"/>
          <a:ext cx="7272656" cy="950976"/>
        </p:xfrm>
        <a:graphic>
          <a:graphicData uri="http://schemas.openxmlformats.org/drawingml/2006/table">
            <a:tbl>
              <a:tblPr/>
              <a:tblGrid>
                <a:gridCol w="4102418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  <a:gridCol w="3170238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9"/>
                  </a:ext>
                </a:extLst>
              </a:tr>
            </a:tbl>
          </a:graphicData>
        </a:graphic>
      </p:graphicFrame>
      <p:pic>
        <p:nvPicPr>
          <p:cNvPr id="3" name="yt_shape_1714027523172" title="H_26.259764">
            <a:extLst>
              <a:ext uri="{FF2B5EF4-FFF2-40B4-BE49-F238E27FC236}">
                <a16:creationId xmlns:a16="http://schemas.microsoft.com/office/drawing/2014/main" id="{2759B7AA-E35B-F944-5D6D-00C6314227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1062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58132C-22CF-8401-75AC-3CE8F6433B27}"/>
              </a:ext>
            </a:extLst>
          </p:cNvPr>
          <p:cNvSpPr txBox="1"/>
          <p:nvPr/>
        </p:nvSpPr>
        <p:spPr>
          <a:xfrm>
            <a:off x="3498109" y="385668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2" name="yt_shape_11582"/>
          <p:cNvSpPr txBox="1"/>
          <p:nvPr/>
        </p:nvSpPr>
        <p:spPr>
          <a:xfrm>
            <a:off x="540000" y="2335956"/>
            <a:ext cx="39273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83" name="yt_shape_11583"/>
              <p:cNvSpPr txBox="1"/>
              <p:nvPr/>
            </p:nvSpPr>
            <p:spPr>
              <a:xfrm>
                <a:off x="540000" y="2815259"/>
                <a:ext cx="4581382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矩形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83" name="yt_shape_11583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5259"/>
                <a:ext cx="4581382" cy="2066784"/>
              </a:xfrm>
              <a:prstGeom prst="rect">
                <a:avLst/>
              </a:prstGeom>
              <a:blipFill>
                <a:blip r:embed="rId2"/>
                <a:stretch>
                  <a:fillRect l="-4128" t="-2655" r="-3063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D66A7CA-1F65-ED6B-89F7-67BB7BBFF35A}"/>
              </a:ext>
            </a:extLst>
          </p:cNvPr>
          <p:cNvSpPr txBox="1"/>
          <p:nvPr/>
        </p:nvSpPr>
        <p:spPr>
          <a:xfrm>
            <a:off x="449989" y="2768453"/>
            <a:ext cx="471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矩形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4F213C6-B9C8-B38E-A888-EF0593489B6A}"/>
                  </a:ext>
                </a:extLst>
              </p:cNvPr>
              <p:cNvSpPr txBox="1"/>
              <p:nvPr/>
            </p:nvSpPr>
            <p:spPr>
              <a:xfrm>
                <a:off x="449989" y="3243941"/>
                <a:ext cx="37376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6, 'mathAnswerShape': 1}">
                <a:extLst>
                  <a:ext uri="{FF2B5EF4-FFF2-40B4-BE49-F238E27FC236}">
                    <a16:creationId xmlns:a16="http://schemas.microsoft.com/office/drawing/2014/main" id="{C4F213C6-B9C8-B38E-A888-EF0593489B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43941"/>
                <a:ext cx="3737673" cy="765061"/>
              </a:xfrm>
              <a:prstGeom prst="rect">
                <a:avLst/>
              </a:prstGeom>
              <a:blipFill>
                <a:blip r:embed="rId3"/>
                <a:stretch>
                  <a:fillRect l="-2610" r="-261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CA5B2AC-5592-F95B-DC30-131BDF9C3D1D}"/>
              </a:ext>
            </a:extLst>
          </p:cNvPr>
          <p:cNvSpPr txBox="1"/>
          <p:nvPr/>
        </p:nvSpPr>
        <p:spPr>
          <a:xfrm>
            <a:off x="449989" y="3915390"/>
            <a:ext cx="2162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961CE0-BA11-CC82-E153-91D444160F32}"/>
              </a:ext>
            </a:extLst>
          </p:cNvPr>
          <p:cNvSpPr txBox="1"/>
          <p:nvPr/>
        </p:nvSpPr>
        <p:spPr>
          <a:xfrm>
            <a:off x="449989" y="4390878"/>
            <a:ext cx="4374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1576" title="H_138.6">
            <a:extLst>
              <a:ext uri="{FF2B5EF4-FFF2-40B4-BE49-F238E27FC236}">
                <a16:creationId xmlns:a16="http://schemas.microsoft.com/office/drawing/2014/main" id="{00EE7997-919D-B617-E470-554AA465B889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56440" y="2718040"/>
            <a:ext cx="1519691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5" name="yt_shape_11585"/>
          <p:cNvSpPr txBox="1"/>
          <p:nvPr/>
        </p:nvSpPr>
        <p:spPr>
          <a:xfrm>
            <a:off x="424480" y="1333842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某小区矩形绿地的长宽分别为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现计划对其进行扩充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f99e"/>
              </a:rPr>
              <a:t>将绿地的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宽增加相同的长度后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得到一个新的矩形绿地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若扩充后的矩形绿地面积为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800m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求新的矩形绿地的长与宽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设将绿地的长、宽增加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，则新的矩形绿地的长为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3_5f367"/>
              </a:rPr>
              <a:t>，宽为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根据题意，得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整理得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不符合题意，舍去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答：新的矩形绿地的长为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，宽为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588" name="yt_image_11588" title="H_91.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5159" y="3687259"/>
            <a:ext cx="2488032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C6D7B2-4DD5-F9F4-419D-9CE54B14E1A0}"/>
              </a:ext>
            </a:extLst>
          </p:cNvPr>
          <p:cNvSpPr txBox="1"/>
          <p:nvPr/>
        </p:nvSpPr>
        <p:spPr>
          <a:xfrm>
            <a:off x="334469" y="2713500"/>
            <a:ext cx="1108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设将绿地的长、宽增加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，则新的矩形绿地的长为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3_5f367"/>
              </a:rPr>
              <a:t>，宽为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6ED655-6DA9-9E53-0E28-3614967EFF98}"/>
              </a:ext>
            </a:extLst>
          </p:cNvPr>
          <p:cNvSpPr txBox="1"/>
          <p:nvPr/>
        </p:nvSpPr>
        <p:spPr>
          <a:xfrm>
            <a:off x="334469" y="3188988"/>
            <a:ext cx="2170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1D4951-DA45-CD9C-EB8F-C0C65E9060FB}"/>
              </a:ext>
            </a:extLst>
          </p:cNvPr>
          <p:cNvSpPr txBox="1"/>
          <p:nvPr/>
        </p:nvSpPr>
        <p:spPr>
          <a:xfrm>
            <a:off x="334469" y="3664476"/>
            <a:ext cx="597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38C287-4A56-9559-D0EC-E80CE8521500}"/>
              </a:ext>
            </a:extLst>
          </p:cNvPr>
          <p:cNvSpPr txBox="1"/>
          <p:nvPr/>
        </p:nvSpPr>
        <p:spPr>
          <a:xfrm>
            <a:off x="334469" y="4139964"/>
            <a:ext cx="3742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整理得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8BEAEA-4FBB-4AFA-5DCB-38222085240F}"/>
              </a:ext>
            </a:extLst>
          </p:cNvPr>
          <p:cNvSpPr txBox="1"/>
          <p:nvPr/>
        </p:nvSpPr>
        <p:spPr>
          <a:xfrm>
            <a:off x="334469" y="4615452"/>
            <a:ext cx="638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不符合题意，舍去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260EF4-5CAB-78B5-8CE0-AEA552B89E4E}"/>
              </a:ext>
            </a:extLst>
          </p:cNvPr>
          <p:cNvSpPr txBox="1"/>
          <p:nvPr/>
        </p:nvSpPr>
        <p:spPr>
          <a:xfrm>
            <a:off x="334469" y="5090941"/>
            <a:ext cx="5898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A855EF1-781E-165B-3634-9A09442A747D}"/>
              </a:ext>
            </a:extLst>
          </p:cNvPr>
          <p:cNvSpPr txBox="1"/>
          <p:nvPr/>
        </p:nvSpPr>
        <p:spPr>
          <a:xfrm>
            <a:off x="334469" y="5566429"/>
            <a:ext cx="560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答：新的矩形绿地的长为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0" name="yt_shape_11590"/>
          <p:cNvSpPr txBox="1"/>
          <p:nvPr/>
        </p:nvSpPr>
        <p:spPr>
          <a:xfrm>
            <a:off x="540119" y="1399174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扩充后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实地测量发现新的矩形绿地的长宽之比为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82ca"/>
              </a:rPr>
              <a:t>求新的矩形绿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地面积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设将绿地的长、宽增加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，则新的矩形绿地的长为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3_71af3"/>
              </a:rPr>
              <a:t>，宽为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根据题意，得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）∶（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592" name="yt_image_11592" title="H_91.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9812" y="3278863"/>
            <a:ext cx="2488032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94" name="yt_shape_11594"/>
          <p:cNvSpPr txBox="1"/>
          <p:nvPr/>
        </p:nvSpPr>
        <p:spPr>
          <a:xfrm>
            <a:off x="540000" y="5390309"/>
            <a:ext cx="44194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答：新的矩形绿地面积为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1500m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ADFE26-AAB9-0821-4891-A891CABE00AC}"/>
              </a:ext>
            </a:extLst>
          </p:cNvPr>
          <p:cNvSpPr txBox="1"/>
          <p:nvPr/>
        </p:nvSpPr>
        <p:spPr>
          <a:xfrm>
            <a:off x="450108" y="2303344"/>
            <a:ext cx="1108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设将绿地的长、宽增加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，则新的矩形绿地的长为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3_71af3"/>
              </a:rPr>
              <a:t>，宽为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4F8012-B067-D444-1815-20D355730319}"/>
              </a:ext>
            </a:extLst>
          </p:cNvPr>
          <p:cNvSpPr txBox="1"/>
          <p:nvPr/>
        </p:nvSpPr>
        <p:spPr>
          <a:xfrm>
            <a:off x="450108" y="2778832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BF9E33-3B66-F9D3-FC60-2E30572B981B}"/>
              </a:ext>
            </a:extLst>
          </p:cNvPr>
          <p:cNvSpPr txBox="1"/>
          <p:nvPr/>
        </p:nvSpPr>
        <p:spPr>
          <a:xfrm>
            <a:off x="450108" y="3254320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）∶（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269E0D-D1E5-8B08-AF76-9CB6D4891724}"/>
              </a:ext>
            </a:extLst>
          </p:cNvPr>
          <p:cNvSpPr txBox="1"/>
          <p:nvPr/>
        </p:nvSpPr>
        <p:spPr>
          <a:xfrm>
            <a:off x="450108" y="3729808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DF467AF-2454-8F7F-CF00-8F1DAB11C52D}"/>
              </a:ext>
            </a:extLst>
          </p:cNvPr>
          <p:cNvSpPr txBox="1"/>
          <p:nvPr/>
        </p:nvSpPr>
        <p:spPr>
          <a:xfrm>
            <a:off x="450108" y="4205296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25A990-0709-38BD-8879-24D980573ECC}"/>
              </a:ext>
            </a:extLst>
          </p:cNvPr>
          <p:cNvSpPr txBox="1"/>
          <p:nvPr/>
        </p:nvSpPr>
        <p:spPr>
          <a:xfrm>
            <a:off x="450108" y="4680784"/>
            <a:ext cx="5776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5E777A-2131-D947-2061-1E1EF798E753}"/>
              </a:ext>
            </a:extLst>
          </p:cNvPr>
          <p:cNvSpPr txBox="1"/>
          <p:nvPr/>
        </p:nvSpPr>
        <p:spPr>
          <a:xfrm>
            <a:off x="449989" y="5343503"/>
            <a:ext cx="4556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答：新的矩形绿地面积为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1500m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6" name="yt_shape_11596"/>
          <p:cNvSpPr txBox="1"/>
          <p:nvPr/>
        </p:nvSpPr>
        <p:spPr>
          <a:xfrm>
            <a:off x="540000" y="1467913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595" name="yt_image_11595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67913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98" name="yt_shape_11598"/>
          <p:cNvSpPr txBox="1"/>
          <p:nvPr/>
        </p:nvSpPr>
        <p:spPr>
          <a:xfrm>
            <a:off x="540119" y="205007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994f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的速度向点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6405,isEnd"/>
              </a:rPr>
              <a:t>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的速度向点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pic>
        <p:nvPicPr>
          <p:cNvPr id="11601" name="yt_image_11601" title="H_128.2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0347" y="4484258"/>
            <a:ext cx="109130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1C2032C-DBB9-55B0-07BD-9D4131D0733B}"/>
              </a:ext>
            </a:extLst>
          </p:cNvPr>
          <p:cNvSpPr txBox="1"/>
          <p:nvPr/>
        </p:nvSpPr>
        <p:spPr>
          <a:xfrm>
            <a:off x="2288433" y="3429736"/>
            <a:ext cx="178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221D6A-4197-5AA4-F7A7-EAE3999D50C0}"/>
              </a:ext>
            </a:extLst>
          </p:cNvPr>
          <p:cNvSpPr txBox="1"/>
          <p:nvPr/>
        </p:nvSpPr>
        <p:spPr>
          <a:xfrm>
            <a:off x="5695208" y="3429736"/>
            <a:ext cx="2086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03" name="yt_shape_11603"/>
              <p:cNvSpPr txBox="1"/>
              <p:nvPr/>
            </p:nvSpPr>
            <p:spPr>
              <a:xfrm>
                <a:off x="539801" y="1809325"/>
                <a:ext cx="5483874" cy="33387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由勾股定理，可得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11603" name="yt_shape_116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01" y="1809325"/>
                <a:ext cx="5483874" cy="3338799"/>
              </a:xfrm>
              <a:prstGeom prst="rect">
                <a:avLst/>
              </a:prstGeom>
              <a:blipFill>
                <a:blip r:embed="rId2"/>
                <a:stretch>
                  <a:fillRect l="-3448" t="-730" r="-2225" b="-20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07" name="yt_image_11607" title="H_128.2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60496" y="2420888"/>
            <a:ext cx="109130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8D830D-39C7-98E6-6B99-654A8BAB32E8}"/>
              </a:ext>
            </a:extLst>
          </p:cNvPr>
          <p:cNvSpPr txBox="1"/>
          <p:nvPr/>
        </p:nvSpPr>
        <p:spPr>
          <a:xfrm>
            <a:off x="449790" y="2284299"/>
            <a:ext cx="5610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F8B777-C1D2-D518-2822-6995E5D7A17D}"/>
              </a:ext>
            </a:extLst>
          </p:cNvPr>
          <p:cNvSpPr txBox="1"/>
          <p:nvPr/>
        </p:nvSpPr>
        <p:spPr>
          <a:xfrm>
            <a:off x="449790" y="2759787"/>
            <a:ext cx="516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由勾股定理，可得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0B86B61-6749-62D1-A80B-78615D27D773}"/>
                  </a:ext>
                </a:extLst>
              </p:cNvPr>
              <p:cNvSpPr txBox="1"/>
              <p:nvPr/>
            </p:nvSpPr>
            <p:spPr>
              <a:xfrm>
                <a:off x="449790" y="3235276"/>
                <a:ext cx="5218938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0B86B61-6749-62D1-A80B-78615D27D7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790" y="3235276"/>
                <a:ext cx="5218938" cy="615391"/>
              </a:xfrm>
              <a:prstGeom prst="rect">
                <a:avLst/>
              </a:prstGeom>
              <a:blipFill>
                <a:blip r:embed="rId4"/>
                <a:stretch>
                  <a:fillRect l="-1869" r="-175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C81E20-B0C6-5DF7-93E3-34DBD52A4DEC}"/>
                  </a:ext>
                </a:extLst>
              </p:cNvPr>
              <p:cNvSpPr txBox="1"/>
              <p:nvPr/>
            </p:nvSpPr>
            <p:spPr>
              <a:xfrm>
                <a:off x="449790" y="3757054"/>
                <a:ext cx="272484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C81E20-B0C6-5DF7-93E3-34DBD52A4D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790" y="3757054"/>
                <a:ext cx="2724849" cy="769062"/>
              </a:xfrm>
              <a:prstGeom prst="rect">
                <a:avLst/>
              </a:prstGeom>
              <a:blipFill>
                <a:blip r:embed="rId5"/>
                <a:stretch>
                  <a:fillRect l="-3579" r="-357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AF77DBE-0B65-CA15-07FA-FB1A8D9B72E2}"/>
                  </a:ext>
                </a:extLst>
              </p:cNvPr>
              <p:cNvSpPr txBox="1"/>
              <p:nvPr/>
            </p:nvSpPr>
            <p:spPr>
              <a:xfrm>
                <a:off x="449790" y="4432504"/>
                <a:ext cx="509511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的值为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AF77DBE-0B65-CA15-07FA-FB1A8D9B72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790" y="4432504"/>
                <a:ext cx="5095113" cy="730136"/>
              </a:xfrm>
              <a:prstGeom prst="rect">
                <a:avLst/>
              </a:prstGeom>
              <a:blipFill>
                <a:blip r:embed="rId6"/>
                <a:stretch>
                  <a:fillRect l="-1914" r="-1794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9" name="yt_shape_11609"/>
          <p:cNvSpPr txBox="1"/>
          <p:nvPr/>
        </p:nvSpPr>
        <p:spPr>
          <a:xfrm>
            <a:off x="467794" y="1573197"/>
            <a:ext cx="56714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31cm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610"/>
              <p:cNvSpPr txBox="1"/>
              <p:nvPr/>
            </p:nvSpPr>
            <p:spPr>
              <a:xfrm>
                <a:off x="467913" y="2204864"/>
                <a:ext cx="10365610" cy="39029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易知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DPQ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矩形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ADP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CDQ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BPQ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8df46"/>
                  </a:rPr>
                  <a:t> </a:t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4d0f6"/>
                  </a:rPr>
                  <a:t>＝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31cm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>
          <p:sp>
            <p:nvSpPr>
              <p:cNvPr id="4" name="yt_shape_116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913" y="2204864"/>
                <a:ext cx="10365610" cy="3902928"/>
              </a:xfrm>
              <a:prstGeom prst="rect">
                <a:avLst/>
              </a:prstGeom>
              <a:blipFill>
                <a:blip r:embed="rId2"/>
                <a:stretch>
                  <a:fillRect l="-1824" t="-1406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12" name="yt_image_1161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88488" y="2204864"/>
            <a:ext cx="109130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612BD3-8F56-4C0B-F0D3-E5F3446F414B}"/>
              </a:ext>
            </a:extLst>
          </p:cNvPr>
          <p:cNvSpPr txBox="1"/>
          <p:nvPr/>
        </p:nvSpPr>
        <p:spPr>
          <a:xfrm>
            <a:off x="377902" y="2158058"/>
            <a:ext cx="338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易知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F25A902-DB25-DE99-0F7B-18B584A2141D}"/>
                  </a:ext>
                </a:extLst>
              </p:cNvPr>
              <p:cNvSpPr txBox="1"/>
              <p:nvPr/>
            </p:nvSpPr>
            <p:spPr>
              <a:xfrm>
                <a:off x="377902" y="2633546"/>
                <a:ext cx="924782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DPQ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矩形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ADP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CDQ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BPQ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8df46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F25A902-DB25-DE99-0F7B-18B584A214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02" y="2633546"/>
                <a:ext cx="9247822" cy="765061"/>
              </a:xfrm>
              <a:prstGeom prst="rect">
                <a:avLst/>
              </a:prstGeom>
              <a:blipFill>
                <a:blip r:embed="rId4"/>
                <a:stretch>
                  <a:fillRect l="-1055"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BC32702-52E6-7BAB-C4ED-958728496BCA}"/>
                  </a:ext>
                </a:extLst>
              </p:cNvPr>
              <p:cNvSpPr txBox="1"/>
              <p:nvPr/>
            </p:nvSpPr>
            <p:spPr>
              <a:xfrm>
                <a:off x="377902" y="3304995"/>
                <a:ext cx="46790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BC32702-52E6-7BAB-C4ED-958728496B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02" y="3304995"/>
                <a:ext cx="4679061" cy="765061"/>
              </a:xfrm>
              <a:prstGeom prst="rect">
                <a:avLst/>
              </a:prstGeom>
              <a:blipFill>
                <a:blip r:embed="rId5"/>
                <a:stretch>
                  <a:fillRect l="-2083" r="-195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CA35AE-2C87-C362-4674-4BAE17697D14}"/>
                  </a:ext>
                </a:extLst>
              </p:cNvPr>
              <p:cNvSpPr txBox="1"/>
              <p:nvPr/>
            </p:nvSpPr>
            <p:spPr>
              <a:xfrm>
                <a:off x="377902" y="3976444"/>
                <a:ext cx="98558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4d0f6"/>
                  </a:rPr>
                  <a:t>＝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CA35AE-2C87-C362-4674-4BAE17697D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02" y="3976444"/>
                <a:ext cx="9855836" cy="765061"/>
              </a:xfrm>
              <a:prstGeom prst="rect">
                <a:avLst/>
              </a:prstGeom>
              <a:blipFill>
                <a:blip r:embed="rId6"/>
                <a:stretch>
                  <a:fillRect l="-989"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D4410E3-DEF8-E4B5-CDFB-862E0A39BD97}"/>
              </a:ext>
            </a:extLst>
          </p:cNvPr>
          <p:cNvSpPr txBox="1"/>
          <p:nvPr/>
        </p:nvSpPr>
        <p:spPr>
          <a:xfrm>
            <a:off x="377902" y="464789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D79A96-F304-3D22-BC2B-6370233FE55A}"/>
              </a:ext>
            </a:extLst>
          </p:cNvPr>
          <p:cNvSpPr txBox="1"/>
          <p:nvPr/>
        </p:nvSpPr>
        <p:spPr>
          <a:xfrm>
            <a:off x="377902" y="5123381"/>
            <a:ext cx="265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FB18613-563F-7753-C345-D55612E3FB1D}"/>
              </a:ext>
            </a:extLst>
          </p:cNvPr>
          <p:cNvSpPr txBox="1"/>
          <p:nvPr/>
        </p:nvSpPr>
        <p:spPr>
          <a:xfrm>
            <a:off x="377902" y="5598869"/>
            <a:ext cx="6253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31cm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5" name="yt_shape_11545"/>
          <p:cNvSpPr txBox="1"/>
          <p:nvPr/>
        </p:nvSpPr>
        <p:spPr>
          <a:xfrm>
            <a:off x="540119" y="246388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一块四周镶有宽度相等的花边的地毯如图所示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36ff,isEnd"/>
              </a:rPr>
              <a:t>如果地毯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中央矩形图案的面积为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那么花边的宽是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m.</a:t>
            </a:r>
          </a:p>
        </p:txBody>
      </p:sp>
      <p:pic>
        <p:nvPicPr>
          <p:cNvPr id="11546" name="yt_image_11546" title="H_92.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6706" y="3575683"/>
            <a:ext cx="1898586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9C3928-2A20-C0DC-35E8-ACD50F05647D}"/>
              </a:ext>
            </a:extLst>
          </p:cNvPr>
          <p:cNvSpPr txBox="1"/>
          <p:nvPr/>
        </p:nvSpPr>
        <p:spPr>
          <a:xfrm>
            <a:off x="6884246" y="289256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8" name="yt_shape_11548"/>
          <p:cNvSpPr txBox="1"/>
          <p:nvPr/>
        </p:nvSpPr>
        <p:spPr>
          <a:xfrm>
            <a:off x="540119" y="104657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某农场有一块长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2d70"/>
              </a:rPr>
              <a:t>的矩形种植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为方便管理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准备沿平行于两边的方向纵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横各修建一条等宽的小路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674f"/>
              </a:rPr>
              <a:t>要使种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植面积为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1140m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求小路的宽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549" name="yt_image_115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3602" y="2638504"/>
            <a:ext cx="2144795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51" name="yt_shape_11551"/>
          <p:cNvSpPr txBox="1"/>
          <p:nvPr/>
        </p:nvSpPr>
        <p:spPr>
          <a:xfrm>
            <a:off x="540000" y="3824040"/>
            <a:ext cx="568565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解：设小路的宽为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依题意，有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整理，得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11552" name="yt_shape_11552"/>
          <p:cNvSpPr txBox="1"/>
          <p:nvPr/>
        </p:nvSpPr>
        <p:spPr>
          <a:xfrm>
            <a:off x="540000" y="5263606"/>
            <a:ext cx="54213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53" name="yt_shape_11553"/>
          <p:cNvSpPr txBox="1"/>
          <p:nvPr/>
        </p:nvSpPr>
        <p:spPr>
          <a:xfrm>
            <a:off x="540000" y="5742909"/>
            <a:ext cx="29318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答：小路的宽应是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2m.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3ECF54-4D32-3256-6C3B-6F29BC797571}"/>
              </a:ext>
            </a:extLst>
          </p:cNvPr>
          <p:cNvSpPr txBox="1"/>
          <p:nvPr/>
        </p:nvSpPr>
        <p:spPr>
          <a:xfrm>
            <a:off x="449989" y="3777234"/>
            <a:ext cx="3390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解：设小路的宽为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034BAE-E569-D982-2EB4-278CB3277C5D}"/>
              </a:ext>
            </a:extLst>
          </p:cNvPr>
          <p:cNvSpPr txBox="1"/>
          <p:nvPr/>
        </p:nvSpPr>
        <p:spPr>
          <a:xfrm>
            <a:off x="449989" y="4252722"/>
            <a:ext cx="58107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依题意，有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AF8115-6C03-239C-7F67-52B6CFC549F0}"/>
              </a:ext>
            </a:extLst>
          </p:cNvPr>
          <p:cNvSpPr txBox="1"/>
          <p:nvPr/>
        </p:nvSpPr>
        <p:spPr>
          <a:xfrm>
            <a:off x="449989" y="4728210"/>
            <a:ext cx="4047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F71BDF-EB61-EF50-FFF7-E9980C05532F}"/>
              </a:ext>
            </a:extLst>
          </p:cNvPr>
          <p:cNvSpPr txBox="1"/>
          <p:nvPr/>
        </p:nvSpPr>
        <p:spPr>
          <a:xfrm>
            <a:off x="449989" y="5216800"/>
            <a:ext cx="5549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65ECBEF-8D99-A41F-6F7D-32B153BF93A0}"/>
              </a:ext>
            </a:extLst>
          </p:cNvPr>
          <p:cNvSpPr txBox="1"/>
          <p:nvPr/>
        </p:nvSpPr>
        <p:spPr>
          <a:xfrm>
            <a:off x="449989" y="5696103"/>
            <a:ext cx="3083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答：小路的宽应是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4" name="yt_shape_11554"/>
          <p:cNvSpPr txBox="1"/>
          <p:nvPr/>
        </p:nvSpPr>
        <p:spPr>
          <a:xfrm>
            <a:off x="540000" y="900000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动点问题</a:t>
            </a:r>
          </a:p>
        </p:txBody>
      </p:sp>
      <p:sp>
        <p:nvSpPr>
          <p:cNvPr id="11555" name="yt_shape_11555"/>
          <p:cNvSpPr txBox="1"/>
          <p:nvPr/>
        </p:nvSpPr>
        <p:spPr>
          <a:xfrm>
            <a:off x="540119" y="139520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点开始沿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e588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边向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点以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的速度移动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点开始沿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边向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点以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927f"/>
              </a:rPr>
              <a:t>的速度移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两点均停止移动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aaa1"/>
              </a:rPr>
              <a:t>问过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多少秒后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1556" name="yt_image_11556" title="H_113.5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21262" y="4468278"/>
            <a:ext cx="1494372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523247" title="H_26.259764">
            <a:extLst>
              <a:ext uri="{FF2B5EF4-FFF2-40B4-BE49-F238E27FC236}">
                <a16:creationId xmlns:a16="http://schemas.microsoft.com/office/drawing/2014/main" id="{733AB8A1-845F-7004-610D-E2A042420B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18860D2-EC0E-AE19-A71C-F62EA930FB75}"/>
                  </a:ext>
                </a:extLst>
              </p:cNvPr>
              <p:cNvSpPr txBox="1"/>
              <p:nvPr/>
            </p:nvSpPr>
            <p:spPr>
              <a:xfrm>
                <a:off x="407368" y="3245050"/>
                <a:ext cx="1111789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设运动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秒后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PBQ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的面积为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kumimoji="0" lang="en-US" altLang="zh-CN" sz="2400" b="0" i="0" strike="noStrike" kern="1200" cap="none" spc="0" normalizeH="0" baseline="30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，列方程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68297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18860D2-EC0E-AE19-A71C-F62EA930FB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245050"/>
                <a:ext cx="11117897" cy="765061"/>
              </a:xfrm>
              <a:prstGeom prst="rect">
                <a:avLst/>
              </a:prstGeom>
              <a:blipFill>
                <a:blip r:embed="rId4"/>
                <a:stretch>
                  <a:fillRect l="-877"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97A5769-E9DD-FC79-1895-0331670CE932}"/>
              </a:ext>
            </a:extLst>
          </p:cNvPr>
          <p:cNvSpPr txBox="1"/>
          <p:nvPr/>
        </p:nvSpPr>
        <p:spPr>
          <a:xfrm>
            <a:off x="407368" y="3610510"/>
            <a:ext cx="1178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8C7FCB-84C3-8A63-B26C-E81F9E6A1854}"/>
              </a:ext>
            </a:extLst>
          </p:cNvPr>
          <p:cNvSpPr txBox="1"/>
          <p:nvPr/>
        </p:nvSpPr>
        <p:spPr>
          <a:xfrm>
            <a:off x="407368" y="4085998"/>
            <a:ext cx="6141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经过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秒或者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秒后，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8cm</a:t>
            </a:r>
            <a:r>
              <a:rPr kumimoji="0" lang="en-US" altLang="zh-CN" sz="2400" b="0" i="0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560" name="yt_shape_11560"/>
              <p:cNvSpPr txBox="1"/>
              <p:nvPr/>
            </p:nvSpPr>
            <p:spPr>
              <a:xfrm>
                <a:off x="407368" y="4565309"/>
                <a:ext cx="7096494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设运动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秒后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该方程无实数根，即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的面积不可能为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560" name="yt_shape_115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565309"/>
                <a:ext cx="7096494" cy="2066784"/>
              </a:xfrm>
              <a:prstGeom prst="rect">
                <a:avLst/>
              </a:prstGeom>
              <a:blipFill>
                <a:blip r:embed="rId5"/>
                <a:stretch>
                  <a:fillRect l="-2663" t="-2655" r="-1546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BFADBCB-17AD-305F-8931-13008E3BFF6B}"/>
              </a:ext>
            </a:extLst>
          </p:cNvPr>
          <p:cNvSpPr txBox="1"/>
          <p:nvPr/>
        </p:nvSpPr>
        <p:spPr>
          <a:xfrm>
            <a:off x="407368" y="4545070"/>
            <a:ext cx="553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设运动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秒后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10cm</a:t>
            </a:r>
            <a:r>
              <a:rPr kumimoji="0" lang="en-US" altLang="zh-CN" sz="2400" b="0" i="0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2B1EF44-6D65-948F-571B-296D7B86300B}"/>
                  </a:ext>
                </a:extLst>
              </p:cNvPr>
              <p:cNvSpPr txBox="1"/>
              <p:nvPr/>
            </p:nvSpPr>
            <p:spPr>
              <a:xfrm>
                <a:off x="407368" y="4932432"/>
                <a:ext cx="63570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则有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2B1EF44-6D65-948F-571B-296D7B8630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932432"/>
                <a:ext cx="6357048" cy="765061"/>
              </a:xfrm>
              <a:prstGeom prst="rect">
                <a:avLst/>
              </a:prstGeom>
              <a:blipFill>
                <a:blip r:embed="rId6"/>
                <a:stretch>
                  <a:fillRect l="-1534" r="-143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BCC95C9-DE9C-BCE0-8C76-74034208BA38}"/>
              </a:ext>
            </a:extLst>
          </p:cNvPr>
          <p:cNvSpPr txBox="1"/>
          <p:nvPr/>
        </p:nvSpPr>
        <p:spPr>
          <a:xfrm>
            <a:off x="407368" y="5603881"/>
            <a:ext cx="4744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9E093F2-D127-A919-5294-9B919A70F55E}"/>
              </a:ext>
            </a:extLst>
          </p:cNvPr>
          <p:cNvSpPr txBox="1"/>
          <p:nvPr/>
        </p:nvSpPr>
        <p:spPr>
          <a:xfrm>
            <a:off x="407368" y="6079369"/>
            <a:ext cx="7207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该方程无实数根，即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的面积不可能为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2" name="yt_shape_11562"/>
          <p:cNvSpPr txBox="1"/>
          <p:nvPr/>
        </p:nvSpPr>
        <p:spPr>
          <a:xfrm>
            <a:off x="540000" y="2028222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不考虑限制条件而出错</a:t>
            </a:r>
          </a:p>
        </p:txBody>
      </p:sp>
      <p:sp>
        <p:nvSpPr>
          <p:cNvPr id="11563" name="yt_shape_11563"/>
          <p:cNvSpPr txBox="1"/>
          <p:nvPr/>
        </p:nvSpPr>
        <p:spPr>
          <a:xfrm>
            <a:off x="540119" y="252342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某中学准备在校园里利用围墙的一段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再砌三面墙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围成―个矩形花园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945d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围墙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最长可利用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现在已备足可以砌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长的墙的材料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26f8,isEnd"/>
              </a:rPr>
              <a:t>若设计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一种砌法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使矩形花园的面积为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1564" name="yt_image_11564" title="H_84.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9417" y="4115357"/>
            <a:ext cx="2573164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523314" title="H_26.259764">
            <a:extLst>
              <a:ext uri="{FF2B5EF4-FFF2-40B4-BE49-F238E27FC236}">
                <a16:creationId xmlns:a16="http://schemas.microsoft.com/office/drawing/2014/main" id="{9422DB7B-DFBA-DCC2-F657-477569679C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81532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DB2584-DDD1-6EDE-EF87-90155A44C2A8}"/>
              </a:ext>
            </a:extLst>
          </p:cNvPr>
          <p:cNvSpPr txBox="1"/>
          <p:nvPr/>
        </p:nvSpPr>
        <p:spPr>
          <a:xfrm>
            <a:off x="7579571" y="342759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7" name="yt_shape_11567"/>
          <p:cNvSpPr txBox="1"/>
          <p:nvPr/>
        </p:nvSpPr>
        <p:spPr>
          <a:xfrm>
            <a:off x="540000" y="2006459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566" name="yt_image_11566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06459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69" name="yt_shape_11569"/>
          <p:cNvSpPr txBox="1"/>
          <p:nvPr/>
        </p:nvSpPr>
        <p:spPr>
          <a:xfrm>
            <a:off x="540120" y="258862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邵阳市武冈市期末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在宽度为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0a4c1,isEnd"/>
              </a:rPr>
              <a:t>的矩形地面上修筑同样宽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的道路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余下的部分种上草坪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要使草坪的面积为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540m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5492,isEnd"/>
              </a:rPr>
              <a:t>则道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路的宽为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1570" name="yt_image_11570" title="H_81.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0455" y="4180554"/>
            <a:ext cx="2051089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0175EB-151A-D06C-3468-3BAF62A83AC4}"/>
              </a:ext>
            </a:extLst>
          </p:cNvPr>
          <p:cNvSpPr txBox="1"/>
          <p:nvPr/>
        </p:nvSpPr>
        <p:spPr>
          <a:xfrm>
            <a:off x="1974109" y="34927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2" name="yt_shape_11572"/>
          <p:cNvSpPr txBox="1"/>
          <p:nvPr/>
        </p:nvSpPr>
        <p:spPr>
          <a:xfrm>
            <a:off x="540119" y="201522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如图是一张长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的矩形铁皮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6ac36,isEnd"/>
              </a:rPr>
              <a:t>将其剪去两个全等的正方形和两个全等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剩余部分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可制成底面积是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的有盖的长方体铁盒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10b2,isEnd"/>
              </a:rPr>
              <a:t>则剪去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的正方形的边长为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cm.</a:t>
            </a:r>
          </a:p>
        </p:txBody>
      </p:sp>
      <p:pic>
        <p:nvPicPr>
          <p:cNvPr id="11573" name="yt_image_11573" title="H_125.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1246" y="3607150"/>
            <a:ext cx="1729506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3F53C7-9BD6-6882-AAAB-169FFE3D71DD}"/>
              </a:ext>
            </a:extLst>
          </p:cNvPr>
          <p:cNvSpPr txBox="1"/>
          <p:nvPr/>
        </p:nvSpPr>
        <p:spPr>
          <a:xfrm>
            <a:off x="3193308" y="291939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5" name="yt_shape_11575"/>
          <p:cNvSpPr txBox="1"/>
          <p:nvPr/>
        </p:nvSpPr>
        <p:spPr>
          <a:xfrm>
            <a:off x="540119" y="193292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为了节省材料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某水产养殖户利用水库的岸堤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岸堤足够长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为一边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fef7"/>
              </a:rPr>
              <a:t>用总长为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的围网在水库中围成了如图所示的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①②③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三块矩形区域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f780"/>
              </a:rPr>
              <a:t>而且这三块矩形区域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矩形区域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77" name="yt_shape_11577"/>
          <p:cNvSpPr txBox="1"/>
          <p:nvPr/>
        </p:nvSpPr>
        <p:spPr>
          <a:xfrm>
            <a:off x="5127696" y="3524854"/>
            <a:ext cx="1509259" cy="162743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850" b="0" i="0" u="none" spc="-8850">
                <a:solidFill>
                  <a:srgbClr val="1EE3CF"/>
                </a:solidFill>
                <a:effectLst/>
                <a:latin typeface="宋体/Times New Roman" pitchFamily="88"/>
                <a:ea typeface="宋体" pitchFamily="88"/>
              </a:rPr>
              <a:t> </a:t>
            </a:r>
            <a:r>
              <a:rPr lang="en-US" altLang="zh-CN" sz="8850" b="0" i="0" u="none" spc="9769">
                <a:solidFill>
                  <a:srgbClr val="1EE3CF"/>
                </a:solidFill>
                <a:effectLst/>
                <a:latin typeface="宋体/Times New Roman" pitchFamily="88"/>
                <a:ea typeface="宋体" pitchFamily="88"/>
              </a:rPr>
              <a:t> </a:t>
            </a:r>
          </a:p>
        </p:txBody>
      </p:sp>
      <p:pic>
        <p:nvPicPr>
          <p:cNvPr id="11576" name="yt_image_11576" title="H_138.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7696" y="3524854"/>
            <a:ext cx="1519691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79" name="yt_shape_11579"/>
              <p:cNvSpPr txBox="1"/>
              <p:nvPr/>
            </p:nvSpPr>
            <p:spPr>
              <a:xfrm>
                <a:off x="540000" y="1510156"/>
                <a:ext cx="5782032" cy="41976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的代数式表示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三块矩形区域的面积相等，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面积是矩形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面积的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79" name="yt_shape_11579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10156"/>
                <a:ext cx="5782032" cy="4197688"/>
              </a:xfrm>
              <a:prstGeom prst="rect">
                <a:avLst/>
              </a:prstGeom>
              <a:blipFill>
                <a:blip r:embed="rId2"/>
                <a:stretch>
                  <a:fillRect l="-3270" t="-1308" r="-2215" b="-15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87068E6-1F77-BA81-858A-BEC57A08219C}"/>
              </a:ext>
            </a:extLst>
          </p:cNvPr>
          <p:cNvSpPr txBox="1"/>
          <p:nvPr/>
        </p:nvSpPr>
        <p:spPr>
          <a:xfrm>
            <a:off x="449989" y="1938838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三块矩形区域的面积相等，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68A3F3-3FC9-F790-22C9-6D911D9FFB17}"/>
              </a:ext>
            </a:extLst>
          </p:cNvPr>
          <p:cNvSpPr txBox="1"/>
          <p:nvPr/>
        </p:nvSpPr>
        <p:spPr>
          <a:xfrm>
            <a:off x="449989" y="2414326"/>
            <a:ext cx="579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面积是矩形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面积的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F9EDB4-41A4-FA57-A577-04F735430FC2}"/>
              </a:ext>
            </a:extLst>
          </p:cNvPr>
          <p:cNvSpPr txBox="1"/>
          <p:nvPr/>
        </p:nvSpPr>
        <p:spPr>
          <a:xfrm>
            <a:off x="449989" y="2889814"/>
            <a:ext cx="202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AAF80E4-410B-55D9-B5D1-DD67528B783D}"/>
              </a:ext>
            </a:extLst>
          </p:cNvPr>
          <p:cNvSpPr txBox="1"/>
          <p:nvPr/>
        </p:nvSpPr>
        <p:spPr>
          <a:xfrm>
            <a:off x="449989" y="3365302"/>
            <a:ext cx="506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E52609-D055-DC2E-0610-6CF320398A97}"/>
              </a:ext>
            </a:extLst>
          </p:cNvPr>
          <p:cNvSpPr txBox="1"/>
          <p:nvPr/>
        </p:nvSpPr>
        <p:spPr>
          <a:xfrm>
            <a:off x="449989" y="3840790"/>
            <a:ext cx="2258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3451DB0-E828-305A-A700-AD8AA479DB25}"/>
                  </a:ext>
                </a:extLst>
              </p:cNvPr>
              <p:cNvSpPr txBox="1"/>
              <p:nvPr/>
            </p:nvSpPr>
            <p:spPr>
              <a:xfrm>
                <a:off x="449989" y="4316278"/>
                <a:ext cx="24343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5}">
                <a:extLst>
                  <a:ext uri="{FF2B5EF4-FFF2-40B4-BE49-F238E27FC236}">
                    <a16:creationId xmlns:a16="http://schemas.microsoft.com/office/drawing/2014/main" id="{33451DB0-E828-305A-A700-AD8AA479DB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16278"/>
                <a:ext cx="2434336" cy="765061"/>
              </a:xfrm>
              <a:prstGeom prst="rect">
                <a:avLst/>
              </a:prstGeom>
              <a:blipFill>
                <a:blip r:embed="rId3"/>
                <a:stretch>
                  <a:fillRect l="-4010" r="-401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E4D997A-8CDB-C9B5-AEFF-BF5D96BB4B08}"/>
                  </a:ext>
                </a:extLst>
              </p:cNvPr>
              <p:cNvSpPr txBox="1"/>
              <p:nvPr/>
            </p:nvSpPr>
            <p:spPr>
              <a:xfrm>
                <a:off x="449989" y="4987727"/>
                <a:ext cx="33582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5}">
                <a:extLst>
                  <a:ext uri="{FF2B5EF4-FFF2-40B4-BE49-F238E27FC236}">
                    <a16:creationId xmlns:a16="http://schemas.microsoft.com/office/drawing/2014/main" id="{7E4D997A-8CDB-C9B5-AEFF-BF5D96BB4B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87727"/>
                <a:ext cx="3358261" cy="726326"/>
              </a:xfrm>
              <a:prstGeom prst="rect">
                <a:avLst/>
              </a:prstGeom>
              <a:blipFill>
                <a:blip r:embed="rId4"/>
                <a:stretch>
                  <a:fillRect l="-2904" r="-290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1576" title="H_138.6">
            <a:extLst>
              <a:ext uri="{FF2B5EF4-FFF2-40B4-BE49-F238E27FC236}">
                <a16:creationId xmlns:a16="http://schemas.microsoft.com/office/drawing/2014/main" id="{2CFABF9D-6057-C5E8-AA44-0807C8ED2D3B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68208" y="2294254"/>
            <a:ext cx="1519691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2408</Words>
  <Application>Microsoft Office PowerPoint</Application>
  <PresentationFormat>宽屏</PresentationFormat>
  <Paragraphs>131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2024-04-25T08:15:29Z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