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8" r:id="rId4"/>
    <p:sldId id="310" r:id="rId5"/>
    <p:sldId id="314" r:id="rId6"/>
    <p:sldId id="316" r:id="rId7"/>
    <p:sldId id="318" r:id="rId8"/>
    <p:sldId id="320" r:id="rId9"/>
    <p:sldId id="323" r:id="rId10"/>
    <p:sldId id="327" r:id="rId11"/>
    <p:sldId id="329" r:id="rId12"/>
    <p:sldId id="330" r:id="rId13"/>
    <p:sldId id="333" r:id="rId14"/>
    <p:sldId id="334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11" name="yt_image_11311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13" name="yt_shape_11313"/>
          <p:cNvSpPr txBox="1"/>
          <p:nvPr/>
        </p:nvSpPr>
        <p:spPr>
          <a:xfrm>
            <a:off x="540000" y="1482165"/>
            <a:ext cx="673742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求一元二次方程的两根之和与两根之积</a:t>
            </a:r>
          </a:p>
        </p:txBody>
      </p:sp>
      <p:sp>
        <p:nvSpPr>
          <p:cNvPr id="11314" name="yt_shape_11314"/>
          <p:cNvSpPr txBox="1"/>
          <p:nvPr/>
        </p:nvSpPr>
        <p:spPr>
          <a:xfrm>
            <a:off x="540000" y="1977370"/>
            <a:ext cx="589905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两根之和为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15" name="yt_table_1131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5393092"/>
              </p:ext>
            </p:extLst>
          </p:nvPr>
        </p:nvGraphicFramePr>
        <p:xfrm>
          <a:off x="540047" y="2456673"/>
          <a:ext cx="7366636" cy="950976"/>
        </p:xfrm>
        <a:graphic>
          <a:graphicData uri="http://schemas.openxmlformats.org/drawingml/2006/table">
            <a:tbl>
              <a:tblPr/>
              <a:tblGrid>
                <a:gridCol w="4371023">
                  <a:extLst>
                    <a:ext uri="{9D8B030D-6E8A-4147-A177-3AD203B41FA5}">
                      <a16:colId xmlns:a16="http://schemas.microsoft.com/office/drawing/2014/main" val="10220"/>
                    </a:ext>
                  </a:extLst>
                </a:gridCol>
                <a:gridCol w="2995613">
                  <a:extLst>
                    <a:ext uri="{9D8B030D-6E8A-4147-A177-3AD203B41FA5}">
                      <a16:colId xmlns:a16="http://schemas.microsoft.com/office/drawing/2014/main" val="102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1"/>
                  </a:ext>
                </a:extLst>
              </a:tr>
            </a:tbl>
          </a:graphicData>
        </a:graphic>
      </p:graphicFrame>
      <p:sp>
        <p:nvSpPr>
          <p:cNvPr id="11317" name="yt_shape_11317"/>
          <p:cNvSpPr txBox="1"/>
          <p:nvPr/>
        </p:nvSpPr>
        <p:spPr>
          <a:xfrm>
            <a:off x="540000" y="3458227"/>
            <a:ext cx="103537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18" name="yt_table_1131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8265842"/>
              </p:ext>
            </p:extLst>
          </p:nvPr>
        </p:nvGraphicFramePr>
        <p:xfrm>
          <a:off x="540047" y="3937530"/>
          <a:ext cx="78098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222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23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224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2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2"/>
                  </a:ext>
                </a:extLst>
              </a:tr>
            </a:tbl>
          </a:graphicData>
        </a:graphic>
      </p:graphicFrame>
      <p:sp>
        <p:nvSpPr>
          <p:cNvPr id="11320" name="yt_shape_11320"/>
          <p:cNvSpPr txBox="1"/>
          <p:nvPr/>
        </p:nvSpPr>
        <p:spPr>
          <a:xfrm>
            <a:off x="540119" y="446370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遂宁市中考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则代数式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f40f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027482125">
            <a:extLst>
              <a:ext uri="{FF2B5EF4-FFF2-40B4-BE49-F238E27FC236}">
                <a16:creationId xmlns:a16="http://schemas.microsoft.com/office/drawing/2014/main" id="{79209D38-44B0-338F-0C85-A0852DF38E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7D0842B-7488-8339-900C-A386A0555CF2}"/>
              </a:ext>
            </a:extLst>
          </p:cNvPr>
          <p:cNvSpPr txBox="1"/>
          <p:nvPr/>
        </p:nvSpPr>
        <p:spPr>
          <a:xfrm>
            <a:off x="5479189" y="1930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FD70F3A-718A-DC15-634B-9BC0D9F14CB7}"/>
              </a:ext>
            </a:extLst>
          </p:cNvPr>
          <p:cNvSpPr txBox="1"/>
          <p:nvPr/>
        </p:nvSpPr>
        <p:spPr>
          <a:xfrm>
            <a:off x="9873389" y="341142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0C59F24-EBA6-7F87-5DAC-F6E52A53A3EC}"/>
              </a:ext>
            </a:extLst>
          </p:cNvPr>
          <p:cNvSpPr txBox="1"/>
          <p:nvPr/>
        </p:nvSpPr>
        <p:spPr>
          <a:xfrm>
            <a:off x="3126633" y="489238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74" name="yt_shape_11374"/>
              <p:cNvSpPr txBox="1"/>
              <p:nvPr/>
            </p:nvSpPr>
            <p:spPr>
              <a:xfrm>
                <a:off x="540119" y="1152974"/>
                <a:ext cx="11111999" cy="4912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襄阳市中考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的一元二次方程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有两个不相等的实数根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有两个不相等的实数根，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若方程的两个根为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方程的两个根为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αβ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舍去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74" name="yt_shape_11374" descr="{&quot;rangeId&quot;:1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52974"/>
                <a:ext cx="11111999" cy="4912050"/>
              </a:xfrm>
              <a:prstGeom prst="rect">
                <a:avLst/>
              </a:prstGeom>
              <a:blipFill>
                <a:blip r:embed="rId2"/>
                <a:stretch>
                  <a:fillRect l="-1701" t="-993" r="-1701" b="-29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9C197B2-D636-DD07-48BC-EC39F9F32AE3}"/>
              </a:ext>
            </a:extLst>
          </p:cNvPr>
          <p:cNvSpPr txBox="1"/>
          <p:nvPr/>
        </p:nvSpPr>
        <p:spPr>
          <a:xfrm>
            <a:off x="450108" y="2057144"/>
            <a:ext cx="7522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1AA8932-C713-6361-C92D-76121EC9DD5E}"/>
              </a:ext>
            </a:extLst>
          </p:cNvPr>
          <p:cNvSpPr txBox="1"/>
          <p:nvPr/>
        </p:nvSpPr>
        <p:spPr>
          <a:xfrm>
            <a:off x="450108" y="2532632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有两个不相等的实数根，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B3FC769-6880-AB44-4728-DBE1BFEC6795}"/>
              </a:ext>
            </a:extLst>
          </p:cNvPr>
          <p:cNvSpPr txBox="1"/>
          <p:nvPr/>
        </p:nvSpPr>
        <p:spPr>
          <a:xfrm>
            <a:off x="450108" y="3008120"/>
            <a:ext cx="3764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D9BE92C-E362-2E9B-EBA3-0702AF982934}"/>
              </a:ext>
            </a:extLst>
          </p:cNvPr>
          <p:cNvSpPr txBox="1"/>
          <p:nvPr/>
        </p:nvSpPr>
        <p:spPr>
          <a:xfrm>
            <a:off x="450108" y="3959096"/>
            <a:ext cx="4915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方程的两个根为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BD3EC90-FF0A-71A1-727A-17AFDE70FB70}"/>
                  </a:ext>
                </a:extLst>
              </p:cNvPr>
              <p:cNvSpPr txBox="1"/>
              <p:nvPr/>
            </p:nvSpPr>
            <p:spPr>
              <a:xfrm>
                <a:off x="450108" y="4434584"/>
                <a:ext cx="2642933" cy="7298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αβ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6, 'mathAnswerShape': 1}">
                <a:extLst>
                  <a:ext uri="{FF2B5EF4-FFF2-40B4-BE49-F238E27FC236}">
                    <a16:creationId xmlns:a16="http://schemas.microsoft.com/office/drawing/2014/main" id="{2BD3EC90-FF0A-71A1-727A-17AFDE70FB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434584"/>
                <a:ext cx="2642933" cy="729882"/>
              </a:xfrm>
              <a:prstGeom prst="rect">
                <a:avLst/>
              </a:prstGeom>
              <a:blipFill>
                <a:blip r:embed="rId3"/>
                <a:stretch>
                  <a:fillRect l="-3695" r="-3695"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079F3935-4EA5-27B7-12D7-4F5F89A4B61E}"/>
              </a:ext>
            </a:extLst>
          </p:cNvPr>
          <p:cNvSpPr txBox="1"/>
          <p:nvPr/>
        </p:nvSpPr>
        <p:spPr>
          <a:xfrm>
            <a:off x="450108" y="5070854"/>
            <a:ext cx="2753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5AF51CD-155F-0C4E-F233-2201CFAF75AD}"/>
              </a:ext>
            </a:extLst>
          </p:cNvPr>
          <p:cNvSpPr txBox="1"/>
          <p:nvPr/>
        </p:nvSpPr>
        <p:spPr>
          <a:xfrm>
            <a:off x="450108" y="5546342"/>
            <a:ext cx="4177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7" name="yt_shape_11377"/>
          <p:cNvSpPr txBox="1"/>
          <p:nvPr/>
        </p:nvSpPr>
        <p:spPr>
          <a:xfrm>
            <a:off x="540000" y="2038208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376" name="yt_image_11376" title="H_41.85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38208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381" name="yt_shape_11381"/>
              <p:cNvSpPr txBox="1"/>
              <p:nvPr/>
            </p:nvSpPr>
            <p:spPr>
              <a:xfrm>
                <a:off x="540119" y="2620373"/>
                <a:ext cx="11492915" cy="255941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岳阳市外国语月考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的一元二次方程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1930a"/>
                  </a:rPr>
                  <a:t>有两个不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相等的实数根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求实数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根据题意得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381" name="yt_shape_11381" descr="{&quot;rangeId&quot;:2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20373"/>
                <a:ext cx="11492915" cy="2559419"/>
              </a:xfrm>
              <a:prstGeom prst="rect">
                <a:avLst/>
              </a:prstGeom>
              <a:blipFill>
                <a:blip r:embed="rId3"/>
                <a:stretch>
                  <a:fillRect l="-1645" t="-2143" b="-30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A9EBAA8-0790-0253-7371-4A0C737253B0}"/>
              </a:ext>
            </a:extLst>
          </p:cNvPr>
          <p:cNvSpPr txBox="1"/>
          <p:nvPr/>
        </p:nvSpPr>
        <p:spPr>
          <a:xfrm>
            <a:off x="450108" y="4000031"/>
            <a:ext cx="7803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根据题意得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92EFCE7-EBC7-6EC5-96FD-965D9317E266}"/>
                  </a:ext>
                </a:extLst>
              </p:cNvPr>
              <p:cNvSpPr txBox="1"/>
              <p:nvPr/>
            </p:nvSpPr>
            <p:spPr>
              <a:xfrm>
                <a:off x="450108" y="4475519"/>
                <a:ext cx="171043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25, 'mathAnswerShape': 1}">
                <a:extLst>
                  <a:ext uri="{FF2B5EF4-FFF2-40B4-BE49-F238E27FC236}">
                    <a16:creationId xmlns:a16="http://schemas.microsoft.com/office/drawing/2014/main" id="{D92EFCE7-EBC7-6EC5-96FD-965D9317E2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475519"/>
                <a:ext cx="1710436" cy="726326"/>
              </a:xfrm>
              <a:prstGeom prst="rect">
                <a:avLst/>
              </a:prstGeom>
              <a:blipFill>
                <a:blip r:embed="rId4"/>
                <a:stretch>
                  <a:fillRect l="-5714" r="-5714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3" name="yt_shape_11383"/>
          <p:cNvSpPr txBox="1"/>
          <p:nvPr/>
        </p:nvSpPr>
        <p:spPr>
          <a:xfrm>
            <a:off x="540000" y="1028868"/>
            <a:ext cx="82442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若该方程的两个根都是符号相同的整数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求整数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84" name="yt_shape_11384"/>
              <p:cNvSpPr txBox="1"/>
              <p:nvPr/>
            </p:nvSpPr>
            <p:spPr>
              <a:xfrm>
                <a:off x="540000" y="1508171"/>
                <a:ext cx="4728859" cy="468096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是方程的两根，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根据题意得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的范围为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为整数，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时，方程两根都是整数；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时，方程两根都不是整数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所以整数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的值为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84" name="yt_shape_11384" descr="{&quot;rangeId&quot;:2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08171"/>
                <a:ext cx="4728859" cy="4680961"/>
              </a:xfrm>
              <a:prstGeom prst="rect">
                <a:avLst/>
              </a:prstGeom>
              <a:blipFill>
                <a:blip r:embed="rId2"/>
                <a:stretch>
                  <a:fillRect l="-4000" t="-1042" r="-2968" b="-31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67FF808-14E7-35F8-1AD7-242E08FE0E1F}"/>
              </a:ext>
            </a:extLst>
          </p:cNvPr>
          <p:cNvSpPr txBox="1"/>
          <p:nvPr/>
        </p:nvSpPr>
        <p:spPr>
          <a:xfrm>
            <a:off x="449989" y="1461365"/>
            <a:ext cx="4863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是方程的两根，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68AA4DD-A25A-4DD1-20D6-FDEBCE0E6C2C}"/>
              </a:ext>
            </a:extLst>
          </p:cNvPr>
          <p:cNvSpPr txBox="1"/>
          <p:nvPr/>
        </p:nvSpPr>
        <p:spPr>
          <a:xfrm>
            <a:off x="449989" y="1936853"/>
            <a:ext cx="3796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根据题意得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3761176-675B-8B4F-4A74-04D83BC86C4E}"/>
                  </a:ext>
                </a:extLst>
              </p:cNvPr>
              <p:cNvSpPr txBox="1"/>
              <p:nvPr/>
            </p:nvSpPr>
            <p:spPr>
              <a:xfrm>
                <a:off x="497614" y="2412341"/>
                <a:ext cx="4756848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6, 'mathAnswerShape': 1}">
                <a:extLst>
                  <a:ext uri="{FF2B5EF4-FFF2-40B4-BE49-F238E27FC236}">
                    <a16:creationId xmlns:a16="http://schemas.microsoft.com/office/drawing/2014/main" id="{A3761176-675B-8B4F-4A74-04D83BC86C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2412341"/>
                <a:ext cx="4756848" cy="772808"/>
              </a:xfrm>
              <a:prstGeom prst="rect">
                <a:avLst/>
              </a:prstGeom>
              <a:blipFill>
                <a:blip r:embed="rId3"/>
                <a:stretch>
                  <a:fillRect l="-2051" r="-205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5D62D68-13B2-B34E-43DC-3A1A1F8398C3}"/>
                  </a:ext>
                </a:extLst>
              </p:cNvPr>
              <p:cNvSpPr txBox="1"/>
              <p:nvPr/>
            </p:nvSpPr>
            <p:spPr>
              <a:xfrm>
                <a:off x="449989" y="3091537"/>
                <a:ext cx="3774186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的范围为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6, 'mathAnswerShape': 1}">
                <a:extLst>
                  <a:ext uri="{FF2B5EF4-FFF2-40B4-BE49-F238E27FC236}">
                    <a16:creationId xmlns:a16="http://schemas.microsoft.com/office/drawing/2014/main" id="{35D62D68-13B2-B34E-43DC-3A1A1F8398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91537"/>
                <a:ext cx="3774186" cy="772808"/>
              </a:xfrm>
              <a:prstGeom prst="rect">
                <a:avLst/>
              </a:prstGeom>
              <a:blipFill>
                <a:blip r:embed="rId4"/>
                <a:stretch>
                  <a:fillRect l="-2585" r="-2585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C37308F-F92A-2C0C-B145-62B5103EDE32}"/>
              </a:ext>
            </a:extLst>
          </p:cNvPr>
          <p:cNvSpPr txBox="1"/>
          <p:nvPr/>
        </p:nvSpPr>
        <p:spPr>
          <a:xfrm>
            <a:off x="449989" y="3770733"/>
            <a:ext cx="2324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为整数，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59676D1-4A15-8165-9DDB-9B9A4A548C8E}"/>
              </a:ext>
            </a:extLst>
          </p:cNvPr>
          <p:cNvSpPr txBox="1"/>
          <p:nvPr/>
        </p:nvSpPr>
        <p:spPr>
          <a:xfrm>
            <a:off x="449989" y="4246221"/>
            <a:ext cx="2716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841C584-6B08-92BB-F51C-A460A34EBC6F}"/>
              </a:ext>
            </a:extLst>
          </p:cNvPr>
          <p:cNvSpPr txBox="1"/>
          <p:nvPr/>
        </p:nvSpPr>
        <p:spPr>
          <a:xfrm>
            <a:off x="449989" y="4721709"/>
            <a:ext cx="4610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时，方程两根都是整数；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DECDE4-56B5-4AA2-B306-E21ACB8875D4}"/>
              </a:ext>
            </a:extLst>
          </p:cNvPr>
          <p:cNvSpPr txBox="1"/>
          <p:nvPr/>
        </p:nvSpPr>
        <p:spPr>
          <a:xfrm>
            <a:off x="449989" y="5197197"/>
            <a:ext cx="4686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时，方程两根都不是整数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9E2E249-1126-12A7-E1F4-E2BD537516BD}"/>
              </a:ext>
            </a:extLst>
          </p:cNvPr>
          <p:cNvSpPr txBox="1"/>
          <p:nvPr/>
        </p:nvSpPr>
        <p:spPr>
          <a:xfrm>
            <a:off x="449989" y="5672685"/>
            <a:ext cx="28581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所以整数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6" name="yt_shape_11386"/>
          <p:cNvSpPr txBox="1"/>
          <p:nvPr/>
        </p:nvSpPr>
        <p:spPr>
          <a:xfrm>
            <a:off x="540000" y="2089310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1387" name="yt_shape_11387"/>
          <p:cNvSpPr txBox="1"/>
          <p:nvPr/>
        </p:nvSpPr>
        <p:spPr>
          <a:xfrm>
            <a:off x="540000" y="2575474"/>
            <a:ext cx="553997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三大因素决定字母系数取值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1388" name="yt_shape_11388"/>
          <p:cNvSpPr txBox="1"/>
          <p:nvPr/>
        </p:nvSpPr>
        <p:spPr>
          <a:xfrm>
            <a:off x="540119" y="303829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一元二次方程的根的判别式：有两个不相等的实数根，则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4_041fd"/>
              </a:rPr>
              <a:t>；有两个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相等的实数根，则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；没有实数根，则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89" name="yt_shape_11389"/>
              <p:cNvSpPr txBox="1"/>
              <p:nvPr/>
            </p:nvSpPr>
            <p:spPr>
              <a:xfrm>
                <a:off x="540000" y="3997733"/>
                <a:ext cx="9250609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indent="609523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一元二次方程的根与系数的关系：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389" name="yt_shape_11389" descr="{&quot;rangeId&quot;:29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97733"/>
                <a:ext cx="9250609" cy="651653"/>
              </a:xfrm>
              <a:prstGeom prst="rect">
                <a:avLst/>
              </a:prstGeom>
              <a:blipFill>
                <a:blip r:embed="rId2"/>
                <a:stretch>
                  <a:fillRect r="-1121" b="-14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91" name="yt_shape_11391"/>
          <p:cNvSpPr txBox="1"/>
          <p:nvPr/>
        </p:nvSpPr>
        <p:spPr>
          <a:xfrm>
            <a:off x="540000" y="4700174"/>
            <a:ext cx="59246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一元二次方程的二次项系数不为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F8AF925-92B1-FE4D-EF93-F7D3388D8751}"/>
              </a:ext>
            </a:extLst>
          </p:cNvPr>
          <p:cNvSpPr/>
          <p:nvPr/>
        </p:nvSpPr>
        <p:spPr>
          <a:xfrm>
            <a:off x="335360" y="2089310"/>
            <a:ext cx="11316521" cy="313989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2" name="yt_shape_11322"/>
          <p:cNvSpPr txBox="1"/>
          <p:nvPr/>
        </p:nvSpPr>
        <p:spPr>
          <a:xfrm>
            <a:off x="540000" y="2330052"/>
            <a:ext cx="313547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23" name="yt_shape_11323"/>
              <p:cNvSpPr txBox="1"/>
              <p:nvPr/>
            </p:nvSpPr>
            <p:spPr>
              <a:xfrm>
                <a:off x="540000" y="2809355"/>
                <a:ext cx="6230873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23" name="yt_shape_11323" descr="{&quot;rangeId&quot;: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09355"/>
                <a:ext cx="6230873" cy="639855"/>
              </a:xfrm>
              <a:prstGeom prst="rect">
                <a:avLst/>
              </a:prstGeom>
              <a:blipFill>
                <a:blip r:embed="rId2"/>
                <a:stretch>
                  <a:fillRect l="-3033" r="-205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25" name="yt_shape_11325"/>
          <p:cNvSpPr txBox="1"/>
          <p:nvPr/>
        </p:nvSpPr>
        <p:spPr>
          <a:xfrm>
            <a:off x="540000" y="3499998"/>
            <a:ext cx="27507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</a:p>
        </p:txBody>
      </p:sp>
      <p:sp>
        <p:nvSpPr>
          <p:cNvPr id="11326" name="yt_shape_11326"/>
          <p:cNvSpPr txBox="1"/>
          <p:nvPr/>
        </p:nvSpPr>
        <p:spPr>
          <a:xfrm>
            <a:off x="540000" y="3979301"/>
            <a:ext cx="544379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原方程整理为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1321644-681F-23D3-4793-6D6E0A81ECF1}"/>
                  </a:ext>
                </a:extLst>
              </p:cNvPr>
              <p:cNvSpPr txBox="1"/>
              <p:nvPr/>
            </p:nvSpPr>
            <p:spPr>
              <a:xfrm>
                <a:off x="449989" y="2762549"/>
                <a:ext cx="6350698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4, 'mathAnswerShape': 1}">
                <a:extLst>
                  <a:ext uri="{FF2B5EF4-FFF2-40B4-BE49-F238E27FC236}">
                    <a16:creationId xmlns:a16="http://schemas.microsoft.com/office/drawing/2014/main" id="{41321644-681F-23D3-4793-6D6E0A81EC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62549"/>
                <a:ext cx="6350698" cy="727279"/>
              </a:xfrm>
              <a:prstGeom prst="rect">
                <a:avLst/>
              </a:prstGeom>
              <a:blipFill>
                <a:blip r:embed="rId3"/>
                <a:stretch>
                  <a:fillRect l="-1536" r="-153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BC4D1F7-203C-9E8F-15A7-BA38FAFE7852}"/>
              </a:ext>
            </a:extLst>
          </p:cNvPr>
          <p:cNvSpPr txBox="1"/>
          <p:nvPr/>
        </p:nvSpPr>
        <p:spPr>
          <a:xfrm>
            <a:off x="449989" y="3932495"/>
            <a:ext cx="5571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原方程整理为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807AD1-3F5A-6960-C390-ABA4E7519DA0}"/>
              </a:ext>
            </a:extLst>
          </p:cNvPr>
          <p:cNvSpPr txBox="1"/>
          <p:nvPr/>
        </p:nvSpPr>
        <p:spPr>
          <a:xfrm>
            <a:off x="449989" y="4407983"/>
            <a:ext cx="3526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321" name="yt_shape_11321"/>
          <p:cNvSpPr txBox="1"/>
          <p:nvPr/>
        </p:nvSpPr>
        <p:spPr>
          <a:xfrm>
            <a:off x="540000" y="136686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页例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根据一元二次方程根与系数的关系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求下列方程的两根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9fc3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的和与积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7" name="yt_shape_11327"/>
          <p:cNvSpPr txBox="1"/>
          <p:nvPr/>
        </p:nvSpPr>
        <p:spPr>
          <a:xfrm>
            <a:off x="540000" y="1213706"/>
            <a:ext cx="9199634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利用根与系数的关系求一元二次方程中字母及代数式的值</a:t>
            </a:r>
          </a:p>
        </p:txBody>
      </p:sp>
      <p:sp>
        <p:nvSpPr>
          <p:cNvPr id="11328" name="yt_shape_11328"/>
          <p:cNvSpPr txBox="1"/>
          <p:nvPr/>
        </p:nvSpPr>
        <p:spPr>
          <a:xfrm>
            <a:off x="540120" y="17089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乐山市中考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两根为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4d63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29" name="yt_table_1132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6323476"/>
              </p:ext>
            </p:extLst>
          </p:nvPr>
        </p:nvGraphicFramePr>
        <p:xfrm>
          <a:off x="540047" y="2668346"/>
          <a:ext cx="78098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226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27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228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2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331" name="yt_shape_11331"/>
              <p:cNvSpPr txBox="1"/>
              <p:nvPr/>
            </p:nvSpPr>
            <p:spPr>
              <a:xfrm>
                <a:off x="540119" y="3194517"/>
                <a:ext cx="11111999" cy="116602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菏泽市中考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一元二次方程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的两根为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6e6c3"/>
                  </a:rPr>
                  <a:t>的值为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331" name="yt_shape_11331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94517"/>
                <a:ext cx="11111999" cy="1166025"/>
              </a:xfrm>
              <a:prstGeom prst="rect">
                <a:avLst/>
              </a:prstGeom>
              <a:blipFill>
                <a:blip r:embed="rId2"/>
                <a:stretch>
                  <a:fillRect l="-1701" b="-157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33" name="yt_table_11333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02059773"/>
                  </p:ext>
                </p:extLst>
              </p:nvPr>
            </p:nvGraphicFramePr>
            <p:xfrm>
              <a:off x="540047" y="4411330"/>
              <a:ext cx="8005128" cy="633667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230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231"/>
                        </a:ext>
                      </a:extLst>
                    </a:gridCol>
                    <a:gridCol w="2176780">
                      <a:extLst>
                        <a:ext uri="{9D8B030D-6E8A-4147-A177-3AD203B41FA5}">
                          <a16:colId xmlns:a16="http://schemas.microsoft.com/office/drawing/2014/main" val="10232"/>
                        </a:ext>
                      </a:extLst>
                    </a:gridCol>
                    <a:gridCol w="1457325">
                      <a:extLst>
                        <a:ext uri="{9D8B030D-6E8A-4147-A177-3AD203B41FA5}">
                          <a16:colId xmlns:a16="http://schemas.microsoft.com/office/drawing/2014/main" val="1023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333" name="yt_table_11333" descr="{&quot;rangeId&quot;:7,&quot;type&quot;:&quot;Option&quot;}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02059773"/>
                  </p:ext>
                </p:extLst>
              </p:nvPr>
            </p:nvGraphicFramePr>
            <p:xfrm>
              <a:off x="540047" y="4097624"/>
              <a:ext cx="8005128" cy="633667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230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231"/>
                        </a:ext>
                      </a:extLst>
                    </a:gridCol>
                    <a:gridCol w="2176780">
                      <a:extLst>
                        <a:ext uri="{9D8B030D-6E8A-4147-A177-3AD203B41FA5}">
                          <a16:colId xmlns:a16="http://schemas.microsoft.com/office/drawing/2014/main" val="10232"/>
                        </a:ext>
                      </a:extLst>
                    </a:gridCol>
                    <a:gridCol w="1457325">
                      <a:extLst>
                        <a:ext uri="{9D8B030D-6E8A-4147-A177-3AD203B41FA5}">
                          <a16:colId xmlns:a16="http://schemas.microsoft.com/office/drawing/2014/main" val="10233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9223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49791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8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334" name="yt_shape_11334"/>
          <p:cNvSpPr txBox="1"/>
          <p:nvPr/>
        </p:nvSpPr>
        <p:spPr>
          <a:xfrm>
            <a:off x="540120" y="509564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怀化市中考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的一个根为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23d9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另一个根为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027482206" title="H_26.259764">
            <a:extLst>
              <a:ext uri="{FF2B5EF4-FFF2-40B4-BE49-F238E27FC236}">
                <a16:creationId xmlns:a16="http://schemas.microsoft.com/office/drawing/2014/main" id="{C8B55574-871F-F58C-DA6A-23C965C33B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67016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E90A92D-DFD6-7984-0BAB-2182D90285D6}"/>
              </a:ext>
            </a:extLst>
          </p:cNvPr>
          <p:cNvSpPr txBox="1"/>
          <p:nvPr/>
        </p:nvSpPr>
        <p:spPr>
          <a:xfrm>
            <a:off x="3136159" y="21375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DBA2484-E038-9E99-6E18-B2F7ADE337E9}"/>
              </a:ext>
            </a:extLst>
          </p:cNvPr>
          <p:cNvSpPr txBox="1"/>
          <p:nvPr/>
        </p:nvSpPr>
        <p:spPr>
          <a:xfrm>
            <a:off x="1059708" y="387808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7EE8737-5BA7-E5EE-3C9D-2057FDEE4DFF}"/>
              </a:ext>
            </a:extLst>
          </p:cNvPr>
          <p:cNvSpPr txBox="1"/>
          <p:nvPr/>
        </p:nvSpPr>
        <p:spPr>
          <a:xfrm>
            <a:off x="1669309" y="552432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CF72EDF-F6E3-F124-874F-DA4CC3C5009A}"/>
              </a:ext>
            </a:extLst>
          </p:cNvPr>
          <p:cNvSpPr txBox="1"/>
          <p:nvPr/>
        </p:nvSpPr>
        <p:spPr>
          <a:xfrm>
            <a:off x="4564909" y="552432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5" name="yt_shape_11335"/>
          <p:cNvSpPr txBox="1"/>
          <p:nvPr/>
        </p:nvSpPr>
        <p:spPr>
          <a:xfrm>
            <a:off x="540119" y="291502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岳阳市中考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8f63e,isEnd"/>
              </a:rPr>
              <a:t>有两个不相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等的实数根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则实数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CD11687-CE5A-2B15-CF7A-B09F520C1921}"/>
              </a:ext>
            </a:extLst>
          </p:cNvPr>
          <p:cNvSpPr txBox="1"/>
          <p:nvPr/>
        </p:nvSpPr>
        <p:spPr>
          <a:xfrm>
            <a:off x="7906596" y="3343706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337" name="yt_shape_11337"/>
              <p:cNvSpPr txBox="1"/>
              <p:nvPr/>
            </p:nvSpPr>
            <p:spPr>
              <a:xfrm>
                <a:off x="540000" y="1057928"/>
                <a:ext cx="5906745" cy="6240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  <a:tabLst>
                    <a:tab pos="3198666" algn="l"/>
                  </a:tabLst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1200" b="0" i="0" u="none" dirty="0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1337" name="yt_shape_113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57928"/>
                <a:ext cx="5906745" cy="624082"/>
              </a:xfrm>
              <a:prstGeom prst="rect">
                <a:avLst/>
              </a:prstGeom>
              <a:blipFill>
                <a:blip r:embed="rId2"/>
                <a:stretch>
                  <a:fillRect l="-3199" r="-2167" b="-88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339" name="yt_shape_11339"/>
              <p:cNvSpPr txBox="1"/>
              <p:nvPr/>
            </p:nvSpPr>
            <p:spPr>
              <a:xfrm>
                <a:off x="540000" y="1627545"/>
                <a:ext cx="6804427" cy="5918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  <a:tabLst>
                    <a:tab pos="3198666" algn="l"/>
                  </a:tabLst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339" name="yt_shape_113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27545"/>
                <a:ext cx="6804427" cy="591829"/>
              </a:xfrm>
              <a:prstGeom prst="rect">
                <a:avLst/>
              </a:prstGeom>
              <a:blipFill>
                <a:blip r:embed="rId3"/>
                <a:stretch>
                  <a:fillRect l="-2778" t="-4124" r="-1792" b="-92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41" name="yt_shape_11341"/>
              <p:cNvSpPr txBox="1"/>
              <p:nvPr/>
            </p:nvSpPr>
            <p:spPr>
              <a:xfrm>
                <a:off x="540000" y="2217709"/>
                <a:ext cx="6325450" cy="9808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是方程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的两个根，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41" name="yt_shape_11341" descr="{&quot;rangeId&quot;:2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17709"/>
                <a:ext cx="6325450" cy="980846"/>
              </a:xfrm>
              <a:prstGeom prst="rect">
                <a:avLst/>
              </a:prstGeom>
              <a:blipFill>
                <a:blip r:embed="rId4"/>
                <a:stretch>
                  <a:fillRect l="-2989" t="-11180" r="-2025" b="-9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43" name="yt_shape_11343"/>
              <p:cNvSpPr txBox="1"/>
              <p:nvPr/>
            </p:nvSpPr>
            <p:spPr>
              <a:xfrm>
                <a:off x="540000" y="3249356"/>
                <a:ext cx="4517583" cy="8978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43" name="yt_shape_11343" descr="{&quot;rangeId&quot;:2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49356"/>
                <a:ext cx="4517583" cy="897875"/>
              </a:xfrm>
              <a:prstGeom prst="rect">
                <a:avLst/>
              </a:prstGeom>
              <a:blipFill>
                <a:blip r:embed="rId5"/>
                <a:stretch>
                  <a:fillRect l="-4184" r="-31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45" name="yt_shape_11345"/>
              <p:cNvSpPr txBox="1"/>
              <p:nvPr/>
            </p:nvSpPr>
            <p:spPr>
              <a:xfrm>
                <a:off x="540000" y="4198031"/>
                <a:ext cx="8608832" cy="6726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45" name="yt_shape_11345" descr="{&quot;rangeId&quot;:2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98031"/>
                <a:ext cx="8608832" cy="672620"/>
              </a:xfrm>
              <a:prstGeom prst="rect">
                <a:avLst/>
              </a:prstGeom>
              <a:blipFill>
                <a:blip r:embed="rId6"/>
                <a:stretch>
                  <a:fillRect l="-2195" r="-1204" b="-127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347">
                <a:extLst>
                  <a:ext uri="{FF2B5EF4-FFF2-40B4-BE49-F238E27FC236}">
                    <a16:creationId xmlns:a16="http://schemas.microsoft.com/office/drawing/2014/main" id="{509AB2AA-D83A-B81E-AAD6-A8F7BE5E6875}"/>
                  </a:ext>
                </a:extLst>
              </p:cNvPr>
              <p:cNvSpPr txBox="1"/>
              <p:nvPr/>
            </p:nvSpPr>
            <p:spPr>
              <a:xfrm>
                <a:off x="540119" y="4921451"/>
                <a:ext cx="4771114" cy="8978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b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Sup>
                          <m:sSub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1347" descr="{&quot;rangeId&quot;:23,&quot;mathAnswerShape&quot;:1}">
                <a:extLst>
                  <a:ext uri="{FF2B5EF4-FFF2-40B4-BE49-F238E27FC236}">
                    <a16:creationId xmlns:a16="http://schemas.microsoft.com/office/drawing/2014/main" id="{509AB2AA-D83A-B81E-AAD6-A8F7BE5E68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921451"/>
                <a:ext cx="4771114" cy="897875"/>
              </a:xfrm>
              <a:prstGeom prst="rect">
                <a:avLst/>
              </a:prstGeom>
              <a:blipFill>
                <a:blip r:embed="rId7"/>
                <a:stretch>
                  <a:fillRect l="-3964" r="-3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1349">
                <a:extLst>
                  <a:ext uri="{FF2B5EF4-FFF2-40B4-BE49-F238E27FC236}">
                    <a16:creationId xmlns:a16="http://schemas.microsoft.com/office/drawing/2014/main" id="{AAA5E7DA-0845-2448-2F1F-F3EA04CC0F6F}"/>
                  </a:ext>
                </a:extLst>
              </p:cNvPr>
              <p:cNvSpPr txBox="1"/>
              <p:nvPr/>
            </p:nvSpPr>
            <p:spPr>
              <a:xfrm>
                <a:off x="540119" y="5870126"/>
                <a:ext cx="9709389" cy="5745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1349" descr="{&quot;rangeId&quot;:24,&quot;mathAnswerShape&quot;:1}">
                <a:extLst>
                  <a:ext uri="{FF2B5EF4-FFF2-40B4-BE49-F238E27FC236}">
                    <a16:creationId xmlns:a16="http://schemas.microsoft.com/office/drawing/2014/main" id="{AAA5E7DA-0845-2448-2F1F-F3EA04CC0F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870126"/>
                <a:ext cx="9709389" cy="574581"/>
              </a:xfrm>
              <a:prstGeom prst="rect">
                <a:avLst/>
              </a:prstGeom>
              <a:blipFill>
                <a:blip r:embed="rId8"/>
                <a:stretch>
                  <a:fillRect l="-1947" r="-1005" b="-170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62B6170-B8F4-1E96-8DD7-5BB40A8A135B}"/>
              </a:ext>
            </a:extLst>
          </p:cNvPr>
          <p:cNvSpPr txBox="1"/>
          <p:nvPr/>
        </p:nvSpPr>
        <p:spPr>
          <a:xfrm>
            <a:off x="449989" y="2170903"/>
            <a:ext cx="644436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是方程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的两个根，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685778A-810D-154C-9D38-E2ACE40B4054}"/>
                  </a:ext>
                </a:extLst>
              </p:cNvPr>
              <p:cNvSpPr txBox="1"/>
              <p:nvPr/>
            </p:nvSpPr>
            <p:spPr>
              <a:xfrm>
                <a:off x="449989" y="2573239"/>
                <a:ext cx="3669411" cy="6626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0, 'mathAnswerShape': 1}">
                <a:extLst>
                  <a:ext uri="{FF2B5EF4-FFF2-40B4-BE49-F238E27FC236}">
                    <a16:creationId xmlns:a16="http://schemas.microsoft.com/office/drawing/2014/main" id="{7685778A-810D-154C-9D38-E2ACE40B40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73239"/>
                <a:ext cx="3669411" cy="662636"/>
              </a:xfrm>
              <a:prstGeom prst="rect">
                <a:avLst/>
              </a:prstGeom>
              <a:blipFill>
                <a:blip r:embed="rId9"/>
                <a:stretch>
                  <a:fillRect l="-2658" r="-2658" b="-8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BE15A08-1CBC-220C-C150-7A01DD509922}"/>
                  </a:ext>
                </a:extLst>
              </p:cNvPr>
              <p:cNvSpPr txBox="1"/>
              <p:nvPr/>
            </p:nvSpPr>
            <p:spPr>
              <a:xfrm>
                <a:off x="449989" y="3202550"/>
                <a:ext cx="4653978" cy="9828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1, 'mathAnswerShape': 1}">
                <a:extLst>
                  <a:ext uri="{FF2B5EF4-FFF2-40B4-BE49-F238E27FC236}">
                    <a16:creationId xmlns:a16="http://schemas.microsoft.com/office/drawing/2014/main" id="{8BE15A08-1CBC-220C-C150-7A01DD5099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02550"/>
                <a:ext cx="4653978" cy="982803"/>
              </a:xfrm>
              <a:prstGeom prst="rect">
                <a:avLst/>
              </a:prstGeom>
              <a:blipFill>
                <a:blip r:embed="rId10"/>
                <a:stretch>
                  <a:fillRect l="-2097" r="-20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03965F5-CA3B-B13B-7D00-0F37B9BA06FA}"/>
                  </a:ext>
                </a:extLst>
              </p:cNvPr>
              <p:cNvSpPr txBox="1"/>
              <p:nvPr/>
            </p:nvSpPr>
            <p:spPr>
              <a:xfrm>
                <a:off x="449989" y="4151225"/>
                <a:ext cx="8705659" cy="7597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2, 'mathAnswerShape': 1}">
                <a:extLst>
                  <a:ext uri="{FF2B5EF4-FFF2-40B4-BE49-F238E27FC236}">
                    <a16:creationId xmlns:a16="http://schemas.microsoft.com/office/drawing/2014/main" id="{903965F5-CA3B-B13B-7D00-0F37B9BA06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51225"/>
                <a:ext cx="8705659" cy="759727"/>
              </a:xfrm>
              <a:prstGeom prst="rect">
                <a:avLst/>
              </a:prstGeom>
              <a:blipFill>
                <a:blip r:embed="rId11"/>
                <a:stretch>
                  <a:fillRect l="-1120" r="-112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94D913F-5C01-8898-4508-8F83B691FEBB}"/>
                  </a:ext>
                </a:extLst>
              </p:cNvPr>
              <p:cNvSpPr txBox="1"/>
              <p:nvPr/>
            </p:nvSpPr>
            <p:spPr>
              <a:xfrm>
                <a:off x="450108" y="4874645"/>
                <a:ext cx="4905057" cy="9828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b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Sup>
                          <m:sSub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3, 'mathAnswerShape': 1}">
                <a:extLst>
                  <a:ext uri="{FF2B5EF4-FFF2-40B4-BE49-F238E27FC236}">
                    <a16:creationId xmlns:a16="http://schemas.microsoft.com/office/drawing/2014/main" id="{494D913F-5C01-8898-4508-8F83B691FE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874645"/>
                <a:ext cx="4905057" cy="982803"/>
              </a:xfrm>
              <a:prstGeom prst="rect">
                <a:avLst/>
              </a:prstGeom>
              <a:blipFill>
                <a:blip r:embed="rId12"/>
                <a:stretch>
                  <a:fillRect l="-1990" r="-21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C1C5311-D14A-3E63-F050-0CE9D678C2BA}"/>
                  </a:ext>
                </a:extLst>
              </p:cNvPr>
              <p:cNvSpPr txBox="1"/>
              <p:nvPr/>
            </p:nvSpPr>
            <p:spPr>
              <a:xfrm>
                <a:off x="450108" y="5823321"/>
                <a:ext cx="9795573" cy="6626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24, 'mathAnswerShape': 1}">
                <a:extLst>
                  <a:ext uri="{FF2B5EF4-FFF2-40B4-BE49-F238E27FC236}">
                    <a16:creationId xmlns:a16="http://schemas.microsoft.com/office/drawing/2014/main" id="{DC1C5311-D14A-3E63-F050-0CE9D678C2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823321"/>
                <a:ext cx="9795573" cy="662636"/>
              </a:xfrm>
              <a:prstGeom prst="rect">
                <a:avLst/>
              </a:prstGeom>
              <a:blipFill>
                <a:blip r:embed="rId13"/>
                <a:stretch>
                  <a:fillRect l="-996" r="-996" b="-8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36" name="yt_shape_11336"/>
          <p:cNvSpPr txBox="1"/>
          <p:nvPr/>
        </p:nvSpPr>
        <p:spPr>
          <a:xfrm>
            <a:off x="540000" y="702570"/>
            <a:ext cx="97879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是一元二次方程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求下列代数式的值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1" name="yt_shape_11351"/>
          <p:cNvSpPr txBox="1"/>
          <p:nvPr/>
        </p:nvSpPr>
        <p:spPr>
          <a:xfrm>
            <a:off x="540000" y="2907074"/>
            <a:ext cx="10122964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运用根与系数的关系求字母的值时，忽略了方程有实数根的条件</a:t>
            </a:r>
          </a:p>
        </p:txBody>
      </p:sp>
      <p:sp>
        <p:nvSpPr>
          <p:cNvPr id="11352" name="yt_shape_11352"/>
          <p:cNvSpPr txBox="1"/>
          <p:nvPr/>
        </p:nvSpPr>
        <p:spPr>
          <a:xfrm>
            <a:off x="540119" y="340227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f95d7,isEnd"/>
              </a:rPr>
              <a:t>的两实数根的平方和等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027482287" title="H_26.259764">
            <a:extLst>
              <a:ext uri="{FF2B5EF4-FFF2-40B4-BE49-F238E27FC236}">
                <a16:creationId xmlns:a16="http://schemas.microsoft.com/office/drawing/2014/main" id="{23AAEAE0-DA42-5E24-5A6C-7B88C050DC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960384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73114D9-D6BE-C174-CBA9-D0DFD88583ED}"/>
              </a:ext>
            </a:extLst>
          </p:cNvPr>
          <p:cNvSpPr txBox="1"/>
          <p:nvPr/>
        </p:nvSpPr>
        <p:spPr>
          <a:xfrm>
            <a:off x="3107393" y="383096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4" name="yt_shape_11354"/>
          <p:cNvSpPr txBox="1"/>
          <p:nvPr/>
        </p:nvSpPr>
        <p:spPr>
          <a:xfrm>
            <a:off x="540000" y="160334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353" name="yt_image_11353" title="H_41.85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0334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356" name="yt_shape_11356"/>
              <p:cNvSpPr txBox="1"/>
              <p:nvPr/>
            </p:nvSpPr>
            <p:spPr>
              <a:xfrm>
                <a:off x="540120" y="2185505"/>
                <a:ext cx="11111999" cy="9553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广州市中考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有两个实数根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46af7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的化简结果是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356" name="yt_shape_11356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185505"/>
                <a:ext cx="11111999" cy="955326"/>
              </a:xfrm>
              <a:prstGeom prst="rect">
                <a:avLst/>
              </a:prstGeom>
              <a:blipFill>
                <a:blip r:embed="rId3"/>
                <a:stretch>
                  <a:fillRect l="-1701" t="-5769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358" name="yt_table_1135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8365807"/>
              </p:ext>
            </p:extLst>
          </p:nvPr>
        </p:nvGraphicFramePr>
        <p:xfrm>
          <a:off x="540047" y="3191619"/>
          <a:ext cx="6504877" cy="950976"/>
        </p:xfrm>
        <a:graphic>
          <a:graphicData uri="http://schemas.openxmlformats.org/drawingml/2006/table">
            <a:tbl>
              <a:tblPr/>
              <a:tblGrid>
                <a:gridCol w="4707827">
                  <a:extLst>
                    <a:ext uri="{9D8B030D-6E8A-4147-A177-3AD203B41FA5}">
                      <a16:colId xmlns:a16="http://schemas.microsoft.com/office/drawing/2014/main" val="10234"/>
                    </a:ext>
                  </a:extLst>
                </a:gridCol>
                <a:gridCol w="1797050">
                  <a:extLst>
                    <a:ext uri="{9D8B030D-6E8A-4147-A177-3AD203B41FA5}">
                      <a16:colId xmlns:a16="http://schemas.microsoft.com/office/drawing/2014/main" val="102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6"/>
                  </a:ext>
                </a:extLst>
              </a:tr>
            </a:tbl>
          </a:graphicData>
        </a:graphic>
      </p:graphicFrame>
      <p:sp>
        <p:nvSpPr>
          <p:cNvPr id="11360" name="yt_shape_11360"/>
          <p:cNvSpPr txBox="1"/>
          <p:nvPr/>
        </p:nvSpPr>
        <p:spPr>
          <a:xfrm>
            <a:off x="540120" y="419317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泸州市中考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若一个菱形的两条对角线长分别是关于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298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且其面积为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则该菱形的边长为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61" name="yt_table_11361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70004586"/>
                  </p:ext>
                </p:extLst>
              </p:nvPr>
            </p:nvGraphicFramePr>
            <p:xfrm>
              <a:off x="540047" y="5152608"/>
              <a:ext cx="8820024" cy="462153"/>
            </p:xfrm>
            <a:graphic>
              <a:graphicData uri="http://schemas.openxmlformats.org/drawingml/2006/table">
                <a:tbl>
                  <a:tblPr/>
                  <a:tblGrid>
                    <a:gridCol w="2248345">
                      <a:extLst>
                        <a:ext uri="{9D8B030D-6E8A-4147-A177-3AD203B41FA5}">
                          <a16:colId xmlns:a16="http://schemas.microsoft.com/office/drawing/2014/main" val="10236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237"/>
                        </a:ext>
                      </a:extLst>
                    </a:gridCol>
                    <a:gridCol w="2399157">
                      <a:extLst>
                        <a:ext uri="{9D8B030D-6E8A-4147-A177-3AD203B41FA5}">
                          <a16:colId xmlns:a16="http://schemas.microsoft.com/office/drawing/2014/main" val="10238"/>
                        </a:ext>
                      </a:extLst>
                    </a:gridCol>
                    <a:gridCol w="1713040">
                      <a:extLst>
                        <a:ext uri="{9D8B030D-6E8A-4147-A177-3AD203B41FA5}">
                          <a16:colId xmlns:a16="http://schemas.microsoft.com/office/drawing/2014/main" val="1023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14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14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7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1361" name="yt_table_11361" descr="{&quot;rangeId&quot;:13,&quot;type&quot;:&quot;Option&quot;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70004586"/>
                  </p:ext>
                </p:extLst>
              </p:nvPr>
            </p:nvGraphicFramePr>
            <p:xfrm>
              <a:off x="540047" y="4449268"/>
              <a:ext cx="8820024" cy="462153"/>
            </p:xfrm>
            <a:graphic>
              <a:graphicData uri="http://schemas.openxmlformats.org/drawingml/2006/table">
                <a:tbl>
                  <a:tblPr/>
                  <a:tblGrid>
                    <a:gridCol w="2248345">
                      <a:extLst>
                        <a:ext uri="{9D8B030D-6E8A-4147-A177-3AD203B41FA5}">
                          <a16:colId xmlns:a16="http://schemas.microsoft.com/office/drawing/2014/main" val="10236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237"/>
                        </a:ext>
                      </a:extLst>
                    </a:gridCol>
                    <a:gridCol w="2399157">
                      <a:extLst>
                        <a:ext uri="{9D8B030D-6E8A-4147-A177-3AD203B41FA5}">
                          <a16:colId xmlns:a16="http://schemas.microsoft.com/office/drawing/2014/main" val="10238"/>
                        </a:ext>
                      </a:extLst>
                    </a:gridCol>
                    <a:gridCol w="1713040">
                      <a:extLst>
                        <a:ext uri="{9D8B030D-6E8A-4147-A177-3AD203B41FA5}">
                          <a16:colId xmlns:a16="http://schemas.microsoft.com/office/drawing/2014/main" val="10239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92412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91337" r="-167079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96193" r="-71320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15302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8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32812CB-0D50-5609-C1BD-A3EA19685B5D}"/>
              </a:ext>
            </a:extLst>
          </p:cNvPr>
          <p:cNvSpPr txBox="1"/>
          <p:nvPr/>
        </p:nvSpPr>
        <p:spPr>
          <a:xfrm>
            <a:off x="6966986" y="2614187"/>
            <a:ext cx="400748" cy="56421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EF1450A-B9CF-B5A6-38F8-B71BE6B1F753}"/>
              </a:ext>
            </a:extLst>
          </p:cNvPr>
          <p:cNvSpPr txBox="1"/>
          <p:nvPr/>
        </p:nvSpPr>
        <p:spPr>
          <a:xfrm>
            <a:off x="9014481" y="462185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2" name="yt_shape_11362"/>
          <p:cNvSpPr txBox="1"/>
          <p:nvPr/>
        </p:nvSpPr>
        <p:spPr>
          <a:xfrm>
            <a:off x="540120" y="125428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解某个一元二次方程时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甲由于看错了常数项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因而得到两根为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3253"/>
              </a:rPr>
              <a:t>乙由于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看错了一次项系数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因而得到两根为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那么原来的方程为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63" name="yt_table_1136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3404113"/>
              </p:ext>
            </p:extLst>
          </p:nvPr>
        </p:nvGraphicFramePr>
        <p:xfrm>
          <a:off x="540047" y="2213717"/>
          <a:ext cx="6888480" cy="950976"/>
        </p:xfrm>
        <a:graphic>
          <a:graphicData uri="http://schemas.openxmlformats.org/drawingml/2006/table">
            <a:tbl>
              <a:tblPr/>
              <a:tblGrid>
                <a:gridCol w="3986530">
                  <a:extLst>
                    <a:ext uri="{9D8B030D-6E8A-4147-A177-3AD203B41FA5}">
                      <a16:colId xmlns:a16="http://schemas.microsoft.com/office/drawing/2014/main" val="10240"/>
                    </a:ext>
                  </a:extLst>
                </a:gridCol>
                <a:gridCol w="2901950">
                  <a:extLst>
                    <a:ext uri="{9D8B030D-6E8A-4147-A177-3AD203B41FA5}">
                      <a16:colId xmlns:a16="http://schemas.microsoft.com/office/drawing/2014/main" val="102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9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1365" name="yt_shape_11365"/>
              <p:cNvSpPr txBox="1"/>
              <p:nvPr/>
            </p:nvSpPr>
            <p:spPr>
              <a:xfrm>
                <a:off x="540119" y="3215271"/>
                <a:ext cx="11492915" cy="274844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若实数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分别满足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2472f,isEnd"/>
                  </a:rPr>
                  <a:t> </a:t>
                </a:r>
                <a:b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内江市中考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是方程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3c94b,isEnd"/>
                  </a:rPr>
                  <a:t>3</a:t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1365" name="yt_shape_113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215271"/>
                <a:ext cx="11492915" cy="2748445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E1B90F6-3069-E441-0F34-EDE1FA0352A6}"/>
              </a:ext>
            </a:extLst>
          </p:cNvPr>
          <p:cNvSpPr txBox="1"/>
          <p:nvPr/>
        </p:nvSpPr>
        <p:spPr>
          <a:xfrm>
            <a:off x="9898908" y="16829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86FDBDD-9289-63A5-8BB7-83EAFD2639BA}"/>
                  </a:ext>
                </a:extLst>
              </p:cNvPr>
              <p:cNvSpPr txBox="1"/>
              <p:nvPr/>
            </p:nvSpPr>
            <p:spPr>
              <a:xfrm>
                <a:off x="1107333" y="3761568"/>
                <a:ext cx="661099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3" name="文本框 2" descr="{'rangeId': 15, 'hasSerialNum': 1, 'mathAnswerShape': 1}">
                <a:extLst>
                  <a:ext uri="{FF2B5EF4-FFF2-40B4-BE49-F238E27FC236}">
                    <a16:creationId xmlns:a16="http://schemas.microsoft.com/office/drawing/2014/main" id="{986FDBDD-9289-63A5-8BB7-83EAFD2639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7333" y="3761568"/>
                <a:ext cx="661099" cy="76607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DADC318-9573-A8ED-ED97-9885CDE40DDB}"/>
              </a:ext>
            </a:extLst>
          </p:cNvPr>
          <p:cNvSpPr txBox="1"/>
          <p:nvPr/>
        </p:nvSpPr>
        <p:spPr>
          <a:xfrm>
            <a:off x="1059708" y="4990471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9" name="yt_shape_11369"/>
          <p:cNvSpPr txBox="1"/>
          <p:nvPr/>
        </p:nvSpPr>
        <p:spPr>
          <a:xfrm>
            <a:off x="540000" y="2194414"/>
            <a:ext cx="5955156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解：设方程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的两根是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由题意，得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故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33ACF9B-8394-8380-2A05-2F90D031AC36}"/>
              </a:ext>
            </a:extLst>
          </p:cNvPr>
          <p:cNvSpPr txBox="1"/>
          <p:nvPr/>
        </p:nvSpPr>
        <p:spPr>
          <a:xfrm>
            <a:off x="449989" y="2147608"/>
            <a:ext cx="6077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解：设方程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的两根是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0215A76-B428-8ABE-FC6A-13E44EAC2F97}"/>
              </a:ext>
            </a:extLst>
          </p:cNvPr>
          <p:cNvSpPr txBox="1"/>
          <p:nvPr/>
        </p:nvSpPr>
        <p:spPr>
          <a:xfrm>
            <a:off x="449989" y="2623096"/>
            <a:ext cx="15135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56FA08-546F-DA4F-0CBB-93C35B3ADFA2}"/>
              </a:ext>
            </a:extLst>
          </p:cNvPr>
          <p:cNvSpPr txBox="1"/>
          <p:nvPr/>
        </p:nvSpPr>
        <p:spPr>
          <a:xfrm>
            <a:off x="449989" y="3098584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由题意，得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085E9D3-7D28-071C-4FA0-52687E4AADF6}"/>
              </a:ext>
            </a:extLst>
          </p:cNvPr>
          <p:cNvSpPr txBox="1"/>
          <p:nvPr/>
        </p:nvSpPr>
        <p:spPr>
          <a:xfrm>
            <a:off x="449989" y="3574072"/>
            <a:ext cx="1494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3710534-399C-AF01-C006-124F8027C77E}"/>
              </a:ext>
            </a:extLst>
          </p:cNvPr>
          <p:cNvSpPr txBox="1"/>
          <p:nvPr/>
        </p:nvSpPr>
        <p:spPr>
          <a:xfrm>
            <a:off x="449989" y="4049560"/>
            <a:ext cx="2235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2D0D759-86BB-559E-B210-8246FA1FECCE}"/>
              </a:ext>
            </a:extLst>
          </p:cNvPr>
          <p:cNvSpPr txBox="1"/>
          <p:nvPr/>
        </p:nvSpPr>
        <p:spPr>
          <a:xfrm>
            <a:off x="449989" y="4525048"/>
            <a:ext cx="19437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故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1365">
            <a:extLst>
              <a:ext uri="{FF2B5EF4-FFF2-40B4-BE49-F238E27FC236}">
                <a16:creationId xmlns:a16="http://schemas.microsoft.com/office/drawing/2014/main" id="{09AAF81F-3061-FD9D-6680-1A62454C564E}"/>
              </a:ext>
            </a:extLst>
          </p:cNvPr>
          <p:cNvSpPr txBox="1"/>
          <p:nvPr/>
        </p:nvSpPr>
        <p:spPr>
          <a:xfrm>
            <a:off x="540000" y="1757158"/>
            <a:ext cx="11492915" cy="27484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的一个根是另一个根的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2188</Words>
  <Application>Microsoft Office PowerPoint</Application>
  <PresentationFormat>宽屏</PresentationFormat>
  <Paragraphs>150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2024-04-25T06:40:28Z</dcterms:created>
  <dcterms:modified xsi:type="dcterms:W3CDTF">2024-04-25T08:20:10Z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