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6" r:id="rId5"/>
    <p:sldId id="307" r:id="rId6"/>
    <p:sldId id="308" r:id="rId7"/>
    <p:sldId id="316" r:id="rId8"/>
    <p:sldId id="309" r:id="rId9"/>
    <p:sldId id="311" r:id="rId10"/>
    <p:sldId id="313" r:id="rId11"/>
    <p:sldId id="318" r:id="rId12"/>
    <p:sldId id="314" r:id="rId13"/>
    <p:sldId id="256" r:id="rId14"/>
  </p:sldIdLst>
  <p:sldSz cx="12192000" cy="6858000"/>
  <p:notesSz cx="6858000" cy="9144000"/>
  <p:custDataLst>
    <p:tags r:id="rId15"/>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68"/>
    <p:restoredTop sz="94660"/>
  </p:normalViewPr>
  <p:slideViewPr>
    <p:cSldViewPr showGuides="1">
      <p:cViewPr varScale="1">
        <p:scale>
          <a:sx n="63" d="100"/>
          <a:sy n="63" d="100"/>
        </p:scale>
        <p:origin x="472" y="5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9.bin"/><Relationship Id="rId2" Type="http://schemas.openxmlformats.org/officeDocument/2006/relationships/image" Target="../media/image28.bin"/><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bin"/><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bin"/></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pic>
        <p:nvPicPr>
          <p:cNvPr id="13743" name="yt_image_13743">
            <a:extLst>
              <a:ext uri="">
                <a16:creationId xmlns:a16="http://schemas.microsoft.com/office/drawing/2014/main" xmlns:a14="http://schemas.microsoft.com/office/drawing/2010/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948684"/>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3745" name="yt_shape_13745"/>
          <p:cNvSpPr txBox="1"/>
          <p:nvPr/>
        </p:nvSpPr>
        <p:spPr>
          <a:xfrm>
            <a:off x="540000" y="2530849"/>
            <a:ext cx="5506316"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与坡度、坡角有关的应用问题</a:t>
            </a:r>
          </a:p>
        </p:txBody>
      </p:sp>
      <p:sp>
        <p:nvSpPr>
          <p:cNvPr id="13746" name="yt_shape_13746"/>
          <p:cNvSpPr txBox="1"/>
          <p:nvPr/>
        </p:nvSpPr>
        <p:spPr>
          <a:xfrm>
            <a:off x="540119" y="302605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滑雪场有一坡角为</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的滑雪道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滑雪道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的长为</a:t>
            </a:r>
            <a:r>
              <a:rPr lang="en-US" altLang="zh-CN" sz="2400" b="0" i="0" u="none">
                <a:solidFill>
                  <a:srgbClr val="000000"/>
                </a:solidFill>
                <a:effectLst/>
                <a:latin typeface="Times New Roman" pitchFamily="24"/>
                <a:ea typeface="Times New Roman" pitchFamily="24"/>
              </a:rPr>
              <a:t>200m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167cf"/>
              </a:rPr>
              <a:t>则滑雪道的坡顶</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到坡底的垂直高度</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3750" name="yt_table_13750_skip" title="H_85.0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43079086"/>
                  </p:ext>
                </p:extLst>
              </p:nvPr>
            </p:nvGraphicFramePr>
            <p:xfrm>
              <a:off x="540047" y="3985489"/>
              <a:ext cx="6137593" cy="1080707"/>
            </p:xfrm>
            <a:graphic>
              <a:graphicData uri="http://schemas.openxmlformats.org/drawingml/2006/table">
                <a:tbl>
                  <a:tblPr/>
                  <a:tblGrid>
                    <a:gridCol w="3500755">
                      <a:extLst>
                        <a:ext uri="{9D8B030D-6E8A-4147-A177-3AD203B41FA5}">
                          <a16:colId xmlns:a16="http://schemas.microsoft.com/office/drawing/2014/main" val="10601"/>
                        </a:ext>
                      </a:extLst>
                    </a:gridCol>
                    <a:gridCol w="2636838">
                      <a:extLst>
                        <a:ext uri="{9D8B030D-6E8A-4147-A177-3AD203B41FA5}">
                          <a16:colId xmlns:a16="http://schemas.microsoft.com/office/drawing/2014/main" val="10602"/>
                        </a:ext>
                      </a:extLst>
                    </a:gridCol>
                  </a:tblGrid>
                  <a:tr h="370840">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A. 200tan20°m</a:t>
                          </a:r>
                        </a:p>
                      </a:txBody>
                      <a:tcPr marL="0" marR="0" marT="0" marB="0" anchor="ctr">
                        <a:lnL w="9522" cmpd="sng">
                          <a:noFill/>
                        </a:lnL>
                        <a:lnR w="9522" cmpd="sng">
                          <a:noFill/>
                        </a:lnR>
                        <a:lnT w="9522" cmpd="sng">
                          <a:noFill/>
                        </a:lnT>
                        <a:lnB w="9522" cmpd="sng">
                          <a:noFill/>
                        </a:lnB>
                      </a:tcPr>
                    </a:tc>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1500" b="0" i="0" u="none">
                              <a:solidFill>
                                <a:srgbClr val="000000"/>
                              </a:solidFill>
                              <a:effectLst/>
                              <a:latin typeface="Times New Roman" pitchFamily="24"/>
                              <a:ea typeface="Times New Roman" pitchFamily="24"/>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200</m:t>
                                  </m:r>
                                </m:num>
                                <m:den>
                                  <m:r>
                                    <m:rPr>
                                      <m:sty m:val="p"/>
                                    </m:rPr>
                                    <a:rPr lang="en-US" altLang="zh-CN" sz="2400" b="0" i="0">
                                      <a:solidFill>
                                        <a:srgbClr val="010000"/>
                                      </a:solidFill>
                                      <a:effectLst/>
                                      <a:latin typeface="Cambria Math" panose="02040503050406030204" pitchFamily="48" charset="0"/>
                                      <a:ea typeface="Cambria Math" panose="02040503050406030204" pitchFamily="48" charset="0"/>
                                    </a:rPr>
                                    <m:t>sin</m:t>
                                  </m:r>
                                  <m:r>
                                    <a:rPr lang="en-US" altLang="zh-CN" sz="2400" b="0" i="0">
                                      <a:solidFill>
                                        <a:srgbClr val="010000"/>
                                      </a:solidFill>
                                      <a:effectLst/>
                                      <a:latin typeface="Cambria Math" panose="02040503050406030204" pitchFamily="48" charset="0"/>
                                      <a:ea typeface="Cambria Math" panose="02040503050406030204" pitchFamily="48" charset="0"/>
                                    </a:rPr>
                                    <m:t>20</m:t>
                                  </m:r>
                                  <m:r>
                                    <m:rPr>
                                      <m:nor/>
                                    </m:rPr>
                                    <a:rPr lang="en-US" altLang="zh-CN" sz="2400" b="0" i="0">
                                      <a:solidFill>
                                        <a:srgbClr val="010000"/>
                                      </a:solidFill>
                                      <a:effectLst/>
                                      <a:latin typeface="Times New Roman" panose="02040503050406030204" pitchFamily="48" charset="0"/>
                                      <a:ea typeface="宋体" panose="02040503050406030204" pitchFamily="48" charset="0"/>
                                    </a:rPr>
                                    <m:t>°</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0" u="none">
                              <a:solidFill>
                                <a:srgbClr val="000000"/>
                              </a:solidFill>
                              <a:effectLst/>
                              <a:latin typeface="Times New Roman" pitchFamily="24"/>
                              <a:ea typeface="Times New Roman" pitchFamily="24"/>
                            </a:rPr>
                            <a:t>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3"/>
                      </a:ext>
                    </a:extLst>
                  </a:tr>
                  <a:tr h="370840">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C. 200 sin 20°m</a:t>
                          </a:r>
                        </a:p>
                      </a:txBody>
                      <a:tcPr marL="0" marR="0" marT="0" marB="0" anchor="ctr">
                        <a:lnL w="9522" cmpd="sng">
                          <a:noFill/>
                        </a:lnL>
                        <a:lnR w="9522" cmpd="sng">
                          <a:noFill/>
                        </a:lnR>
                        <a:lnT w="9522" cmpd="sng">
                          <a:noFill/>
                        </a:lnT>
                        <a:lnB w="9522" cmpd="sng">
                          <a:noFill/>
                        </a:lnB>
                      </a:tcPr>
                    </a:tc>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D. 200 cos 20°m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4"/>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3750" name="yt_table_13750_skip" descr="{&quot;rangeId&quot;:2,&quot;type&quot;:&quot;Option&quot;,&quot;drawing&quot;:[&quot;yt_shape_13747&quot;]}" title="H_85.0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43079086"/>
                  </p:ext>
                </p:extLst>
              </p:nvPr>
            </p:nvGraphicFramePr>
            <p:xfrm>
              <a:off x="540047" y="2936805"/>
              <a:ext cx="6137593" cy="1080707"/>
            </p:xfrm>
            <a:graphic>
              <a:graphicData uri="http://schemas.openxmlformats.org/drawingml/2006/table">
                <a:tbl>
                  <a:tblPr/>
                  <a:tblGrid>
                    <a:gridCol w="3500755">
                      <a:extLst>
                        <a:ext uri="{9D8B030D-6E8A-4147-A177-3AD203B41FA5}">
                          <a16:colId xmlns:a16="http://schemas.microsoft.com/office/drawing/2014/main" val="10601"/>
                        </a:ext>
                      </a:extLst>
                    </a:gridCol>
                    <a:gridCol w="2636838">
                      <a:extLst>
                        <a:ext uri="{9D8B030D-6E8A-4147-A177-3AD203B41FA5}">
                          <a16:colId xmlns:a16="http://schemas.microsoft.com/office/drawing/2014/main" val="10602"/>
                        </a:ext>
                      </a:extLst>
                    </a:gridCol>
                  </a:tblGrid>
                  <a:tr h="652653">
                    <a:tc>
                      <a:txBody>
                        <a:bodyPr/>
                        <a:lstStyle/>
                        <a:p>
                          <a:pPr marL="372063" indent="-372063" algn="l" eaLnBrk="1" latinLnBrk="0" hangingPunct="0">
                            <a:lnSpc>
                              <a:spcPct val="129999"/>
                            </a:lnSpc>
                          </a:pPr>
                          <a:r>
                            <a:rPr lang="en-US" altLang="zh-CN" sz="2400" b="0" i="0" u="none">
                              <a:solidFill>
                                <a:srgbClr val="000000"/>
                              </a:solidFill>
                              <a:effectLst/>
                              <a:latin typeface="Times New Roman" pitchFamily="24"/>
                              <a:ea typeface="Times New Roman" pitchFamily="24"/>
                            </a:rPr>
                            <a:t>A. 200tan20°m</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32794" b="-93519"/>
                          </a:stretch>
                        </a:blipFill>
                      </a:tcPr>
                    </a:tc>
                    <a:extLst>
                      <a:ext uri="{0D108BD9-81ED-4DB2-BD59-A6C34878D82A}">
                        <a16:rowId xmlns:a16="http://schemas.microsoft.com/office/drawing/2014/main" val="10413"/>
                      </a:ext>
                    </a:extLst>
                  </a:tr>
                  <a:tr h="428054">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C. 200 sin 20°m</a:t>
                          </a:r>
                        </a:p>
                      </a:txBody>
                      <a:tcPr marL="0" marR="0" marT="0" marB="0" anchor="ctr">
                        <a:lnL w="9522" cmpd="sng">
                          <a:noFill/>
                        </a:lnL>
                        <a:lnR w="9522" cmpd="sng">
                          <a:noFill/>
                        </a:lnR>
                        <a:lnT w="9522" cmpd="sng">
                          <a:noFill/>
                        </a:lnT>
                        <a:lnB w="9522" cmpd="sng">
                          <a:noFill/>
                        </a:lnB>
                      </a:tcPr>
                    </a:tc>
                    <a:tc>
                      <a:txBody>
                        <a:bodyPr/>
                        <a:lstStyle/>
                        <a:p>
                          <a:pPr marL="355555" indent="-355555" algn="l" eaLnBrk="1" latinLnBrk="0" hangingPunct="0">
                            <a:lnSpc>
                              <a:spcPct val="129999"/>
                            </a:lnSpc>
                          </a:pPr>
                          <a:r>
                            <a:rPr lang="en-US" altLang="zh-CN" sz="2400" b="0" i="0" u="none">
                              <a:solidFill>
                                <a:srgbClr val="000000"/>
                              </a:solidFill>
                              <a:effectLst/>
                              <a:latin typeface="Times New Roman" pitchFamily="24"/>
                              <a:ea typeface="Times New Roman" pitchFamily="24"/>
                            </a:rPr>
                            <a:t>D. 200 cos 20°m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4"/>
                      </a:ext>
                    </a:extLst>
                  </a:tr>
                </a:tbl>
              </a:graphicData>
            </a:graphic>
          </p:graphicFrame>
        </mc:Fallback>
      </mc:AlternateContent>
      <p:grpSp>
        <p:nvGrpSpPr>
          <p:cNvPr id="13747" name="yt_shape_13747_skip" title="H_101.1111">
            <a:extLst>
              <a:ext uri="{FF2B5EF4-FFF2-40B4-BE49-F238E27FC236}">
                <a16:creationId xmlns:a16="http://schemas.microsoft.com/office/drawing/2014/main" id="{249740F1-2B05-4C5A-B423-6F681AEFABC2}"/>
              </a:ext>
            </a:extLst>
          </p:cNvPr>
          <p:cNvGrpSpPr/>
          <p:nvPr/>
        </p:nvGrpSpPr>
        <p:grpSpPr>
          <a:xfrm>
            <a:off x="9742110" y="3985489"/>
            <a:ext cx="1907794" cy="1284111"/>
            <a:chOff x="0" y="0"/>
            <a:chExt cx="1907794" cy="1284111"/>
          </a:xfrm>
        </p:grpSpPr>
        <p:pic>
          <p:nvPicPr>
            <p:cNvPr id="2" name="yt_image_13747">
              <a:extLst>
                <a:ext uri="">
                  <a16:creationId xmlns:mc="http://schemas.openxmlformats.org/markup-compatibility/2006" xmlns:a16="http://schemas.microsoft.com/office/drawing/2014/main" xmlns:a14="http://schemas.microsoft.com/office/drawing/2010/main" xmlns:p14="http://schemas.microsoft.com/office/powerpoint/2010/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0" y="0"/>
              <a:ext cx="1907794" cy="888111"/>
            </a:xfrm>
            <a:prstGeom prst="rect">
              <a:avLst/>
            </a:prstGeom>
            <a:noFill/>
            <a:extLst>
              <a:ext uri="{909E8E84-426E-40DD-AFC4-6F175D3DCCD1}">
                <a14:hiddenFill xmlns:a14="http://schemas.microsoft.com/office/drawing/2010/main">
                  <a:solidFill>
                    <a:srgbClr val="FFFFFF"/>
                  </a:solidFill>
                </a14:hiddenFill>
              </a:ext>
            </a:extLst>
          </p:spPr>
        </p:pic>
        <p:sp>
          <p:nvSpPr>
            <p:cNvPr id="13749" name="yt_shape_13749"/>
            <p:cNvSpPr txBox="1"/>
            <p:nvPr/>
          </p:nvSpPr>
          <p:spPr>
            <a:xfrm>
              <a:off x="420616" y="924111"/>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题图</a:t>
              </a:r>
            </a:p>
          </p:txBody>
        </p:sp>
      </p:grpSp>
      <p:pic>
        <p:nvPicPr>
          <p:cNvPr id="4" name="yt_shape_1714027851040">
            <a:extLst>
              <a:ext uri="{FF2B5EF4-FFF2-40B4-BE49-F238E27FC236}">
                <a16:creationId xmlns:a16="http://schemas.microsoft.com/office/drawing/2014/main" id="{19267B97-F2E6-BCE5-EC55-3A62673D8F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2584159"/>
            <a:ext cx="1186052" cy="333499"/>
          </a:xfrm>
          <a:prstGeom prst="rect">
            <a:avLst/>
          </a:prstGeom>
        </p:spPr>
      </p:pic>
      <p:sp>
        <p:nvSpPr>
          <p:cNvPr id="3" name="文本框 2">
            <a:extLst>
              <a:ext uri="{FF2B5EF4-FFF2-40B4-BE49-F238E27FC236}">
                <a16:creationId xmlns:a16="http://schemas.microsoft.com/office/drawing/2014/main" id="{1DBC96E8-D879-4503-F1C4-D532ACA7DDCF}"/>
              </a:ext>
            </a:extLst>
          </p:cNvPr>
          <p:cNvSpPr txBox="1"/>
          <p:nvPr/>
        </p:nvSpPr>
        <p:spPr>
          <a:xfrm>
            <a:off x="4879233" y="345473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4" name="yt_shape_13794"/>
          <p:cNvSpPr txBox="1"/>
          <p:nvPr/>
        </p:nvSpPr>
        <p:spPr>
          <a:xfrm>
            <a:off x="540119" y="1272354"/>
            <a:ext cx="11492915" cy="1388778"/>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若步行速度为</a:t>
            </a:r>
            <a:r>
              <a:rPr lang="en-US" altLang="zh-CN" sz="2400" b="0" i="0" u="none">
                <a:solidFill>
                  <a:srgbClr val="000000"/>
                </a:solidFill>
                <a:effectLst/>
                <a:latin typeface="Times New Roman" pitchFamily="24"/>
                <a:ea typeface="Times New Roman" pitchFamily="24"/>
              </a:rPr>
              <a:t>30m/min</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登山缆车的速度为</a:t>
            </a:r>
            <a:r>
              <a:rPr lang="en-US" altLang="zh-CN" sz="2400" b="0" i="0" u="none">
                <a:solidFill>
                  <a:srgbClr val="000000"/>
                </a:solidFill>
                <a:effectLst/>
                <a:latin typeface="Times New Roman" pitchFamily="24"/>
                <a:ea typeface="Times New Roman" pitchFamily="24"/>
              </a:rPr>
              <a:t>60m/min</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求从山底</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处到达山顶</a:t>
            </a:r>
            <a:r>
              <a:rPr lang="en-US" altLang="zh-CN" sz="1500" b="0" i="1" u="none">
                <a:solidFill>
                  <a:srgbClr val="000000"/>
                </a:solidFill>
                <a:effectLst/>
                <a:latin typeface="Times New Roman" pitchFamily="24"/>
                <a:ea typeface="Times New Roman" pitchFamily="24"/>
                <a:sym typeface="_⨹_1_034b4"/>
              </a:rPr>
              <a:t>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处大约需要多少分钟</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结果精确到</a:t>
            </a:r>
            <a:r>
              <a:rPr lang="en-US" altLang="zh-CN" sz="2400" b="0" i="0" u="none">
                <a:solidFill>
                  <a:srgbClr val="000000"/>
                </a:solidFill>
                <a:effectLst/>
                <a:latin typeface="Times New Roman" pitchFamily="24"/>
                <a:ea typeface="Times New Roman" pitchFamily="24"/>
              </a:rPr>
              <a:t>0.1min.</a:t>
            </a:r>
            <a:r>
              <a:rPr lang="zh-CN" altLang="zh-CN" sz="2400" b="0" i="0" u="none">
                <a:solidFill>
                  <a:srgbClr val="000000"/>
                </a:solidFill>
                <a:effectLst/>
                <a:latin typeface="Times New Roman" pitchFamily="24"/>
                <a:ea typeface="宋体" pitchFamily="24"/>
              </a:rPr>
              <a:t>参考数据</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sin 53°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0.80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sym typeface="_⨹_5_93caa"/>
              </a:rPr>
              <a:t> cos </a:t>
            </a:r>
            <a:br>
              <a:rPr lang="en-US" altLang="zh-CN" sz="2400" b="0" i="0" u="none">
                <a:solidFill>
                  <a:srgbClr val="000000"/>
                </a:solidFill>
                <a:effectLst/>
                <a:latin typeface="Times New Roman" pitchFamily="24"/>
                <a:ea typeface="Times New Roman" pitchFamily="24"/>
              </a:rPr>
            </a:br>
            <a:r>
              <a:rPr lang="en-US" altLang="zh-CN" sz="2400" b="0" i="0" u="none">
                <a:solidFill>
                  <a:srgbClr val="000000"/>
                </a:solidFill>
                <a:effectLst/>
                <a:latin typeface="Times New Roman" pitchFamily="24"/>
                <a:ea typeface="Times New Roman" pitchFamily="24"/>
              </a:rPr>
              <a:t>53°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0.60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tan53°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1.33</a:t>
            </a:r>
            <a:r>
              <a:rPr lang="zh-CN" altLang="zh-CN" sz="2400" b="0" i="0" u="none">
                <a:solidFill>
                  <a:srgbClr val="000000"/>
                </a:solidFill>
                <a:effectLst/>
                <a:latin typeface="宋体" pitchFamily="24"/>
                <a:ea typeface="宋体" pitchFamily="24"/>
              </a:rPr>
              <a:t>）</a:t>
            </a:r>
          </a:p>
        </p:txBody>
      </p:sp>
      <p:sp>
        <p:nvSpPr>
          <p:cNvPr id="13797" name="yt_shape_13797"/>
          <p:cNvSpPr txBox="1"/>
          <p:nvPr/>
        </p:nvSpPr>
        <p:spPr>
          <a:xfrm>
            <a:off x="4475156" y="2864284"/>
            <a:ext cx="3042115" cy="1314847"/>
          </a:xfrm>
          <a:prstGeom prst="rect">
            <a:avLst/>
          </a:prstGeom>
        </p:spPr>
        <p:txBody>
          <a:bodyPr vert="horz" wrap="none" lIns="0" tIns="0" rIns="0" bIns="0" rtlCol="0">
            <a:noAutofit/>
          </a:bodyPr>
          <a:lstStyle/>
          <a:p>
            <a:pPr algn="l" eaLnBrk="1" latinLnBrk="0" hangingPunct="0">
              <a:lnSpc>
                <a:spcPct val="129999"/>
              </a:lnSpc>
            </a:pPr>
            <a:r>
              <a:rPr lang="en-US" altLang="zh-CN" sz="7150" b="0" i="0" u="none" spc="-7150">
                <a:solidFill>
                  <a:srgbClr val="1EE3CF"/>
                </a:solidFill>
                <a:effectLst/>
                <a:latin typeface="宋体/Times New Roman" pitchFamily="68"/>
                <a:ea typeface="宋体" pitchFamily="68"/>
              </a:rPr>
              <a:t> </a:t>
            </a:r>
            <a:r>
              <a:rPr lang="en-US" altLang="zh-CN" sz="6800" b="0" i="0" u="none" spc="5419">
                <a:solidFill>
                  <a:srgbClr val="1EE3CF"/>
                </a:solidFill>
                <a:effectLst/>
                <a:latin typeface="宋体/Times New Roman" pitchFamily="68"/>
                <a:ea typeface="宋体" pitchFamily="68"/>
              </a:rPr>
              <a:t> </a:t>
            </a:r>
            <a:r>
              <a:rPr lang="zh-CN" altLang="zh-CN" sz="2400" b="0" i="0" u="none">
                <a:solidFill>
                  <a:srgbClr val="000000"/>
                </a:solidFill>
                <a:effectLst/>
                <a:latin typeface="Times New Roman" pitchFamily="24"/>
                <a:ea typeface="宋体" pitchFamily="24"/>
              </a:rPr>
              <a:t>　</a:t>
            </a:r>
            <a:r>
              <a:rPr lang="en-US" altLang="zh-CN" sz="7150" b="0" i="0" u="none" spc="12753">
                <a:solidFill>
                  <a:srgbClr val="1EE3CF"/>
                </a:solidFill>
                <a:effectLst/>
                <a:latin typeface="宋体/Times New Roman" pitchFamily="72"/>
                <a:ea typeface="宋体" pitchFamily="72"/>
              </a:rPr>
              <a:t> </a:t>
            </a:r>
          </a:p>
        </p:txBody>
      </p:sp>
      <p:pic>
        <p:nvPicPr>
          <p:cNvPr id="13795" name="yt_image_13795" title="H_106.6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8918753" y="3283147"/>
            <a:ext cx="903879" cy="1354455"/>
          </a:xfrm>
          <a:prstGeom prst="rect">
            <a:avLst/>
          </a:prstGeom>
          <a:noFill/>
          <a:extLst>
            <a:ext uri="{909E8E84-426E-40DD-AFC4-6F175D3DCCD1}">
              <a14:hiddenFill xmlns:a14="http://schemas.microsoft.com/office/drawing/2010/main">
                <a:solidFill>
                  <a:srgbClr val="FFFFFF"/>
                </a:solidFill>
              </a14:hiddenFill>
            </a:ext>
          </a:extLst>
        </p:spPr>
      </p:pic>
      <p:pic>
        <p:nvPicPr>
          <p:cNvPr id="13796" name="yt_image_13796" title="H_112.17528">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10127364" y="3212976"/>
            <a:ext cx="1844710" cy="1424626"/>
          </a:xfrm>
          <a:prstGeom prst="rect">
            <a:avLst/>
          </a:prstGeom>
          <a:noFill/>
          <a:extLst>
            <a:ext uri="{909E8E84-426E-40DD-AFC4-6F175D3DCCD1}">
              <a14:hiddenFill xmlns:a14="http://schemas.microsoft.com/office/drawing/2010/main">
                <a:solidFill>
                  <a:srgbClr val="FFFFFF"/>
                </a:solidFill>
              </a14:hiddenFill>
            </a:ext>
          </a:extLst>
        </p:spPr>
      </p:pic>
      <p:sp>
        <p:nvSpPr>
          <p:cNvPr id="13800" name="yt_shape_13800"/>
          <p:cNvSpPr txBox="1"/>
          <p:nvPr/>
        </p:nvSpPr>
        <p:spPr>
          <a:xfrm>
            <a:off x="540000" y="4491748"/>
            <a:ext cx="1865511" cy="1342483"/>
          </a:xfrm>
          <a:prstGeom prst="rect">
            <a:avLst/>
          </a:prstGeom>
        </p:spPr>
        <p:txBody>
          <a:bodyPr vert="horz" wrap="none" lIns="0" tIns="0" rIns="0" bIns="0" rtlCol="0">
            <a:noAutofit/>
          </a:bodyPr>
          <a:lstStyle/>
          <a:p>
            <a:pPr algn="l" eaLnBrk="1" latinLnBrk="0" hangingPunct="0">
              <a:lnSpc>
                <a:spcPct val="129999"/>
              </a:lnSpc>
            </a:pPr>
            <a:r>
              <a:rPr lang="en-US" altLang="zh-CN" sz="7300" b="0" i="0" u="none" spc="-7300">
                <a:solidFill>
                  <a:srgbClr val="1EE3CF"/>
                </a:solidFill>
                <a:effectLst/>
                <a:latin typeface="宋体/Times New Roman" pitchFamily="73"/>
                <a:ea typeface="宋体" pitchFamily="73"/>
              </a:rPr>
              <a:t> </a:t>
            </a:r>
            <a:r>
              <a:rPr lang="en-US" altLang="zh-CN" sz="7300" b="0" i="0" u="none" spc="12897">
                <a:solidFill>
                  <a:srgbClr val="1EE3CF"/>
                </a:solidFill>
                <a:effectLst/>
                <a:latin typeface="宋体/Times New Roman" pitchFamily="73"/>
                <a:ea typeface="宋体" pitchFamily="73"/>
              </a:rPr>
              <a:t> </a:t>
            </a:r>
          </a:p>
        </p:txBody>
      </p:sp>
      <mc:AlternateContent xmlns:mc="http://schemas.openxmlformats.org/markup-compatibility/2006">
        <mc:Choice xmlns:a14="http://schemas.microsoft.com/office/drawing/2010/main" Requires="a14">
          <p:sp>
            <p:nvSpPr>
              <p:cNvPr id="13802" name="yt_shape_13802"/>
              <p:cNvSpPr txBox="1"/>
              <p:nvPr/>
            </p:nvSpPr>
            <p:spPr>
              <a:xfrm>
                <a:off x="630011" y="2760853"/>
                <a:ext cx="7471597" cy="276890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中，</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DBE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53°</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450m</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𝐷𝐸</m:t>
                        </m:r>
                      </m:num>
                      <m:den>
                        <m:r>
                          <m:rPr>
                            <m:sty m:val="p"/>
                          </m:rP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sin</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𝐷𝐵𝐸</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450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0</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80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562.5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需要的时间</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t</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t</a:t>
                </a:r>
                <a:r>
                  <a:rPr lang="zh-CN" altLang="zh-CN" sz="1600" b="0" i="0" u="none">
                    <a:solidFill>
                      <a:srgbClr val="FF0000">
                        <a:alpha val="0"/>
                      </a:srgbClr>
                    </a:solidFill>
                    <a:effectLst/>
                    <a:latin typeface="宋体/Times New Roman" pitchFamily="24"/>
                    <a:ea typeface="楷体" pitchFamily="24"/>
                  </a:rPr>
                  <a:t>步行</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t</a:t>
                </a:r>
                <a:r>
                  <a:rPr lang="zh-CN" altLang="zh-CN" sz="1600" b="0" i="0" u="none">
                    <a:solidFill>
                      <a:srgbClr val="FF0000">
                        <a:alpha val="0"/>
                      </a:srgbClr>
                    </a:solidFill>
                    <a:effectLst/>
                    <a:latin typeface="宋体/Times New Roman" pitchFamily="24"/>
                    <a:ea typeface="楷体" pitchFamily="24"/>
                  </a:rPr>
                  <a:t>缆车</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300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562</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19.4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min</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p:txBody>
          </p:sp>
        </mc:Choice>
        <mc:Fallback>
          <p:sp>
            <p:nvSpPr>
              <p:cNvPr id="13802" name="yt_shape_13802"/>
              <p:cNvSpPr txBox="1">
                <a:spLocks noRot="1" noChangeAspect="1" noMove="1" noResize="1" noEditPoints="1" noAdjustHandles="1" noChangeArrowheads="1" noChangeShapeType="1" noTextEdit="1"/>
              </p:cNvSpPr>
              <p:nvPr/>
            </p:nvSpPr>
            <p:spPr>
              <a:xfrm>
                <a:off x="630011" y="2760853"/>
                <a:ext cx="7471597" cy="2768900"/>
              </a:xfrm>
              <a:prstGeom prst="rect">
                <a:avLst/>
              </a:prstGeom>
              <a:blipFill>
                <a:blip r:embed="rId4"/>
                <a:stretch>
                  <a:fillRect l="-2447" t="-1982" r="-1387" b="-5947"/>
                </a:stretch>
              </a:blipFill>
            </p:spPr>
            <p:txBody>
              <a:bodyPr/>
              <a:lstStyle/>
              <a:p>
                <a:r>
                  <a:rPr lang="zh-CN" altLang="en-US">
                    <a:noFill/>
                  </a:rPr>
                  <a:t> </a:t>
                </a:r>
              </a:p>
            </p:txBody>
          </p:sp>
        </mc:Fallback>
      </mc:AlternateContent>
      <p:sp>
        <p:nvSpPr>
          <p:cNvPr id="13804" name="yt_shape_13804"/>
          <p:cNvSpPr txBox="1"/>
          <p:nvPr/>
        </p:nvSpPr>
        <p:spPr>
          <a:xfrm>
            <a:off x="630011" y="5580541"/>
            <a:ext cx="6450484"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答：从山底</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处到达山顶</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处大约需要</a:t>
            </a:r>
            <a:r>
              <a:rPr lang="en-US" altLang="zh-CN" sz="2400" b="0" i="0" u="none">
                <a:solidFill>
                  <a:srgbClr val="FF0000">
                    <a:alpha val="0"/>
                  </a:srgbClr>
                </a:solidFill>
                <a:effectLst/>
                <a:latin typeface="Times New Roman" pitchFamily="24"/>
                <a:ea typeface="Times New Roman" pitchFamily="24"/>
              </a:rPr>
              <a:t>19.4</a:t>
            </a:r>
            <a:r>
              <a:rPr lang="zh-CN" altLang="zh-CN" sz="2400" b="0" i="0" u="none">
                <a:solidFill>
                  <a:srgbClr val="FF0000">
                    <a:alpha val="0"/>
                  </a:srgbClr>
                </a:solidFill>
                <a:effectLst/>
                <a:latin typeface="宋体/Times New Roman" pitchFamily="24"/>
                <a:ea typeface="楷体" pitchFamily="24"/>
              </a:rPr>
              <a:t>分钟</a:t>
            </a:r>
            <a:r>
              <a:rPr lang="en-US" altLang="zh-CN" sz="2400" b="0" i="0" u="none">
                <a:solidFill>
                  <a:srgbClr val="FF0000">
                    <a:alpha val="0"/>
                  </a:srgbClr>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4313A87F-4038-4EBF-D2F2-68D63202E4F1}"/>
              </a:ext>
            </a:extLst>
          </p:cNvPr>
          <p:cNvSpPr txBox="1"/>
          <p:nvPr/>
        </p:nvSpPr>
        <p:spPr>
          <a:xfrm>
            <a:off x="540000" y="2714047"/>
            <a:ext cx="75794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53°</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450m</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7447EBB3-F819-490A-9FBF-6433C318E69D}"/>
                  </a:ext>
                </a:extLst>
              </p:cNvPr>
              <p:cNvSpPr txBox="1"/>
              <p:nvPr/>
            </p:nvSpPr>
            <p:spPr>
              <a:xfrm>
                <a:off x="540000" y="3189535"/>
                <a:ext cx="5089398" cy="77820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𝐷𝐸</m:t>
                        </m:r>
                      </m:num>
                      <m:den>
                        <m:r>
                          <m:rPr>
                            <m:sty m:val="p"/>
                          </m:rP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sin</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𝐷𝐵𝐸</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450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562.5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7447EBB3-F819-490A-9FBF-6433C318E69D}"/>
                  </a:ext>
                </a:extLst>
              </p:cNvPr>
              <p:cNvSpPr txBox="1">
                <a:spLocks noRot="1" noChangeAspect="1" noMove="1" noResize="1" noEditPoints="1" noAdjustHandles="1" noChangeArrowheads="1" noChangeShapeType="1" noTextEdit="1"/>
              </p:cNvSpPr>
              <p:nvPr/>
            </p:nvSpPr>
            <p:spPr>
              <a:xfrm>
                <a:off x="540000" y="3189535"/>
                <a:ext cx="5089398" cy="778206"/>
              </a:xfrm>
              <a:prstGeom prst="rect">
                <a:avLst/>
              </a:prstGeom>
              <a:blipFill>
                <a:blip r:embed="rId5"/>
                <a:stretch>
                  <a:fillRect l="-1918" r="-1918" b="-4688"/>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0727DB6D-9F86-DAF5-BB2C-33383CA5574D}"/>
              </a:ext>
            </a:extLst>
          </p:cNvPr>
          <p:cNvSpPr txBox="1"/>
          <p:nvPr/>
        </p:nvSpPr>
        <p:spPr>
          <a:xfrm>
            <a:off x="540000" y="3874129"/>
            <a:ext cx="38741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需要的时间</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25000" noProof="0">
                <a:ln>
                  <a:noFill/>
                </a:ln>
                <a:solidFill>
                  <a:srgbClr val="FF0000"/>
                </a:solidFill>
                <a:effectLst/>
                <a:uLnTx/>
                <a:uFillTx/>
                <a:latin typeface="宋体/Times New Roman" pitchFamily="24"/>
                <a:ea typeface="楷体" pitchFamily="24"/>
                <a:cs typeface="+mn-cs"/>
              </a:rPr>
              <a:t>步行</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25000" noProof="0">
                <a:ln>
                  <a:noFill/>
                </a:ln>
                <a:solidFill>
                  <a:srgbClr val="FF0000"/>
                </a:solidFill>
                <a:effectLst/>
                <a:uLnTx/>
                <a:uFillTx/>
                <a:latin typeface="宋体/Times New Roman" pitchFamily="24"/>
                <a:ea typeface="楷体" pitchFamily="24"/>
                <a:cs typeface="+mn-cs"/>
              </a:rPr>
              <a:t>缆车</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49A335AF-0705-3336-1C8B-599630C3F086}"/>
                  </a:ext>
                </a:extLst>
              </p:cNvPr>
              <p:cNvSpPr txBox="1"/>
              <p:nvPr/>
            </p:nvSpPr>
            <p:spPr>
              <a:xfrm>
                <a:off x="540000" y="4349617"/>
                <a:ext cx="1956499" cy="77579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562</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49A335AF-0705-3336-1C8B-599630C3F086}"/>
                  </a:ext>
                </a:extLst>
              </p:cNvPr>
              <p:cNvSpPr txBox="1">
                <a:spLocks noRot="1" noChangeAspect="1" noMove="1" noResize="1" noEditPoints="1" noAdjustHandles="1" noChangeArrowheads="1" noChangeShapeType="1" noTextEdit="1"/>
              </p:cNvSpPr>
              <p:nvPr/>
            </p:nvSpPr>
            <p:spPr>
              <a:xfrm>
                <a:off x="540000" y="4349617"/>
                <a:ext cx="1956499" cy="775792"/>
              </a:xfrm>
              <a:prstGeom prst="rect">
                <a:avLst/>
              </a:prstGeom>
              <a:blipFill>
                <a:blip r:embed="rId6"/>
                <a:stretch>
                  <a:fillRect l="-4984" b="-1575"/>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7B6890CC-B6D1-69E2-F889-830C6CA6AD7D}"/>
              </a:ext>
            </a:extLst>
          </p:cNvPr>
          <p:cNvSpPr txBox="1"/>
          <p:nvPr/>
        </p:nvSpPr>
        <p:spPr>
          <a:xfrm>
            <a:off x="540000" y="5031797"/>
            <a:ext cx="21771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19.4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min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F003BE79-72B2-2698-8BDA-11768F4AA41F}"/>
              </a:ext>
            </a:extLst>
          </p:cNvPr>
          <p:cNvSpPr txBox="1"/>
          <p:nvPr/>
        </p:nvSpPr>
        <p:spPr>
          <a:xfrm>
            <a:off x="540000" y="5533736"/>
            <a:ext cx="65681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答：从山底</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处到达山顶</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处大约需要</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19.4</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分钟</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06" name="yt_shape_13806"/>
          <p:cNvSpPr txBox="1"/>
          <p:nvPr/>
        </p:nvSpPr>
        <p:spPr>
          <a:xfrm>
            <a:off x="540000" y="687156"/>
            <a:ext cx="2549544"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9281">
                <a:solidFill>
                  <a:srgbClr val="1EE3CF"/>
                </a:solidFill>
                <a:effectLst/>
                <a:latin typeface="宋体/Times New Roman" pitchFamily="26"/>
                <a:ea typeface="宋体" pitchFamily="26"/>
              </a:rPr>
              <a:t> </a:t>
            </a:r>
          </a:p>
        </p:txBody>
      </p:sp>
      <p:pic>
        <p:nvPicPr>
          <p:cNvPr id="13805" name="yt_image_13805">
            <a:extLst>
              <a:ext uri="">
                <a16:creationId xmlns:mc="http://schemas.openxmlformats.org/markup-compatibility/2006"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687156"/>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3808" name="yt_shape_13808"/>
          <p:cNvSpPr txBox="1"/>
          <p:nvPr/>
        </p:nvSpPr>
        <p:spPr>
          <a:xfrm>
            <a:off x="540119" y="1218533"/>
            <a:ext cx="11492915" cy="3309304"/>
          </a:xfrm>
          <a:prstGeom prst="rect">
            <a:avLst/>
          </a:prstGeom>
        </p:spPr>
        <p:txBody>
          <a:bodyPr vert="horz" wrap="square" lIns="0" tIns="0" rIns="0" bIns="0" rtlCol="0">
            <a:noAutofit/>
          </a:bodyPr>
          <a:lstStyle/>
          <a:p>
            <a:pPr algn="l" eaLnBrk="1" latinLnBrk="0" hangingPunct="0"/>
            <a:r>
              <a:rPr lang="en-US" altLang="zh-CN" b="0" i="0" u="none" dirty="0">
                <a:solidFill>
                  <a:srgbClr val="000000"/>
                </a:solidFill>
                <a:effectLst/>
                <a:latin typeface="Times New Roman" pitchFamily="24"/>
                <a:ea typeface="Times New Roman" pitchFamily="24"/>
              </a:rPr>
              <a:t>9. </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宋体/Times New Roman" pitchFamily="24"/>
                <a:ea typeface="楷体" pitchFamily="24"/>
              </a:rPr>
              <a:t>情境题</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宋体/Times New Roman" pitchFamily="24"/>
                <a:ea typeface="楷体" pitchFamily="24"/>
              </a:rPr>
              <a:t>烟台市中考改编</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sym typeface="_⨹_21_5816b"/>
              </a:rPr>
              <a:t>风电项目对于调整能源结构和转变经济发展方式</a:t>
            </a:r>
            <a:r>
              <a:rPr lang="zh-CN" altLang="zh-CN" b="0" i="0" u="none" dirty="0">
                <a:solidFill>
                  <a:srgbClr val="000000"/>
                </a:solidFill>
                <a:effectLst/>
                <a:latin typeface="Times New Roman" pitchFamily="24"/>
                <a:ea typeface="宋体" pitchFamily="24"/>
              </a:rPr>
              <a:t>具有重要意义</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rPr>
              <a:t>某电力部门在一处坡角为</a:t>
            </a:r>
            <a:r>
              <a:rPr lang="en-US" altLang="zh-CN" b="0" i="0" u="none" dirty="0">
                <a:solidFill>
                  <a:srgbClr val="000000"/>
                </a:solidFill>
                <a:effectLst/>
                <a:latin typeface="Times New Roman" pitchFamily="24"/>
                <a:ea typeface="Times New Roman" pitchFamily="24"/>
              </a:rPr>
              <a:t>30°</a:t>
            </a:r>
            <a:r>
              <a:rPr lang="zh-CN" altLang="zh-CN" b="0" i="0" u="none" dirty="0">
                <a:solidFill>
                  <a:srgbClr val="000000"/>
                </a:solidFill>
                <a:effectLst/>
                <a:latin typeface="Times New Roman" pitchFamily="24"/>
                <a:ea typeface="宋体" pitchFamily="24"/>
              </a:rPr>
              <a:t>的坡地新安装了一架风力发电机</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sym typeface="_⨹_2_8f6bb"/>
              </a:rPr>
              <a:t>如图</a:t>
            </a:r>
            <a:r>
              <a:rPr lang="en-US" altLang="zh-CN" b="0" i="0" u="none" dirty="0">
                <a:solidFill>
                  <a:srgbClr val="000000"/>
                </a:solidFill>
                <a:effectLst/>
                <a:latin typeface="Times New Roman" pitchFamily="24"/>
                <a:ea typeface="Times New Roman" pitchFamily="24"/>
              </a:rPr>
              <a:t>1.</a:t>
            </a:r>
            <a:r>
              <a:rPr lang="zh-CN" altLang="zh-CN" b="0" i="0" u="none" dirty="0">
                <a:solidFill>
                  <a:srgbClr val="000000"/>
                </a:solidFill>
                <a:effectLst/>
                <a:latin typeface="Times New Roman" pitchFamily="24"/>
                <a:ea typeface="宋体" pitchFamily="24"/>
              </a:rPr>
              <a:t>某校实践活动小组对该坡地上的这架风力发电机的塔杆高度进行了测量</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rPr>
              <a:t>图</a:t>
            </a:r>
            <a:r>
              <a:rPr lang="en-US" altLang="zh-CN" b="0" i="0" u="none" dirty="0">
                <a:solidFill>
                  <a:srgbClr val="000000"/>
                </a:solidFill>
                <a:effectLst/>
                <a:latin typeface="Times New Roman" pitchFamily="24"/>
                <a:ea typeface="Times New Roman" pitchFamily="24"/>
              </a:rPr>
              <a:t>2</a:t>
            </a:r>
            <a:r>
              <a:rPr lang="zh-CN" altLang="zh-CN" b="0" i="0" u="none" dirty="0">
                <a:solidFill>
                  <a:srgbClr val="000000"/>
                </a:solidFill>
                <a:effectLst/>
                <a:latin typeface="Times New Roman" pitchFamily="24"/>
                <a:ea typeface="宋体" pitchFamily="24"/>
                <a:sym typeface="_⨹_2_4ea0f"/>
              </a:rPr>
              <a:t>为测</a:t>
            </a:r>
            <a:r>
              <a:rPr lang="zh-CN" altLang="zh-CN" b="0" i="0" u="none" dirty="0">
                <a:solidFill>
                  <a:srgbClr val="000000"/>
                </a:solidFill>
                <a:effectLst/>
                <a:latin typeface="Times New Roman" pitchFamily="24"/>
                <a:ea typeface="宋体" pitchFamily="24"/>
              </a:rPr>
              <a:t>量示意图</a:t>
            </a:r>
            <a:r>
              <a:rPr lang="en-US" altLang="zh-CN" b="0" i="0" u="none" dirty="0">
                <a:solidFill>
                  <a:srgbClr val="000000"/>
                </a:solidFill>
                <a:effectLst/>
                <a:latin typeface="Times New Roman" pitchFamily="24"/>
                <a:ea typeface="Times New Roman" pitchFamily="24"/>
              </a:rPr>
              <a:t>.</a:t>
            </a:r>
            <a:r>
              <a:rPr lang="zh-CN" altLang="zh-CN" b="0" i="0" u="none" dirty="0">
                <a:solidFill>
                  <a:srgbClr val="000000"/>
                </a:solidFill>
                <a:effectLst/>
                <a:latin typeface="Times New Roman" pitchFamily="24"/>
                <a:ea typeface="宋体" pitchFamily="24"/>
              </a:rPr>
              <a:t>已知斜坡</a:t>
            </a:r>
            <a:r>
              <a:rPr lang="en-US" altLang="zh-CN" b="0" i="1" u="none" dirty="0">
                <a:solidFill>
                  <a:srgbClr val="000000"/>
                </a:solidFill>
                <a:effectLst/>
                <a:latin typeface="Times New Roman" pitchFamily="24"/>
                <a:ea typeface="Times New Roman" pitchFamily="24"/>
              </a:rPr>
              <a:t> CD </a:t>
            </a:r>
            <a:r>
              <a:rPr lang="zh-CN" altLang="zh-CN" b="0" i="0" u="none" dirty="0">
                <a:solidFill>
                  <a:srgbClr val="000000"/>
                </a:solidFill>
                <a:effectLst/>
                <a:latin typeface="Times New Roman" pitchFamily="24"/>
                <a:ea typeface="宋体" pitchFamily="24"/>
              </a:rPr>
              <a:t>长</a:t>
            </a:r>
            <a:r>
              <a:rPr lang="en-US" altLang="zh-CN" b="0" i="0" u="none" dirty="0">
                <a:solidFill>
                  <a:srgbClr val="000000"/>
                </a:solidFill>
                <a:effectLst/>
                <a:latin typeface="Times New Roman" pitchFamily="24"/>
                <a:ea typeface="Times New Roman" pitchFamily="24"/>
              </a:rPr>
              <a:t>16</a:t>
            </a:r>
            <a:r>
              <a:rPr lang="zh-CN" altLang="zh-CN" b="0" i="0" u="none" dirty="0">
                <a:solidFill>
                  <a:srgbClr val="000000"/>
                </a:solidFill>
                <a:effectLst/>
                <a:latin typeface="Times New Roman" pitchFamily="24"/>
                <a:ea typeface="宋体" pitchFamily="24"/>
              </a:rPr>
              <a:t>米</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rPr>
              <a:t>在地面点</a:t>
            </a:r>
            <a:r>
              <a:rPr lang="en-US" altLang="zh-CN" b="0" i="1" u="none" dirty="0">
                <a:solidFill>
                  <a:srgbClr val="000000"/>
                </a:solidFill>
                <a:effectLst/>
                <a:latin typeface="Times New Roman" pitchFamily="24"/>
                <a:ea typeface="Times New Roman" pitchFamily="24"/>
              </a:rPr>
              <a:t> A </a:t>
            </a:r>
            <a:r>
              <a:rPr lang="zh-CN" altLang="zh-CN" b="0" i="0" u="none" dirty="0">
                <a:solidFill>
                  <a:srgbClr val="000000"/>
                </a:solidFill>
                <a:effectLst/>
                <a:latin typeface="Times New Roman" pitchFamily="24"/>
                <a:ea typeface="宋体" pitchFamily="24"/>
              </a:rPr>
              <a:t>处测得风力发电机塔杆顶端</a:t>
            </a:r>
            <a:r>
              <a:rPr lang="en-US" altLang="zh-CN" b="0" i="1" u="none" dirty="0">
                <a:solidFill>
                  <a:srgbClr val="000000"/>
                </a:solidFill>
                <a:effectLst/>
                <a:latin typeface="Times New Roman" pitchFamily="24"/>
                <a:ea typeface="Times New Roman" pitchFamily="24"/>
              </a:rPr>
              <a:t> P </a:t>
            </a:r>
            <a:r>
              <a:rPr lang="zh-CN" altLang="zh-CN" b="0" i="0" u="none" dirty="0">
                <a:solidFill>
                  <a:srgbClr val="000000"/>
                </a:solidFill>
                <a:effectLst/>
                <a:latin typeface="Times New Roman" pitchFamily="24"/>
                <a:ea typeface="宋体" pitchFamily="24"/>
                <a:sym typeface="_⨹_4_046bf"/>
              </a:rPr>
              <a:t>点的仰角</a:t>
            </a:r>
            <a:r>
              <a:rPr lang="zh-CN" altLang="zh-CN" b="0" i="0" u="none" dirty="0">
                <a:solidFill>
                  <a:srgbClr val="000000"/>
                </a:solidFill>
                <a:effectLst/>
                <a:latin typeface="Times New Roman" pitchFamily="24"/>
                <a:ea typeface="宋体" pitchFamily="24"/>
              </a:rPr>
              <a:t>为</a:t>
            </a:r>
            <a:r>
              <a:rPr lang="en-US" altLang="zh-CN" b="0" i="0" u="none" dirty="0">
                <a:solidFill>
                  <a:srgbClr val="000000"/>
                </a:solidFill>
                <a:effectLst/>
                <a:latin typeface="Times New Roman" pitchFamily="24"/>
                <a:ea typeface="Times New Roman" pitchFamily="24"/>
              </a:rPr>
              <a:t>45°</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rPr>
              <a:t>利用无人机在点</a:t>
            </a:r>
            <a:r>
              <a:rPr lang="en-US" altLang="zh-CN" b="0" i="1" u="none" dirty="0">
                <a:solidFill>
                  <a:srgbClr val="000000"/>
                </a:solidFill>
                <a:effectLst/>
                <a:latin typeface="Times New Roman" pitchFamily="24"/>
                <a:ea typeface="Times New Roman" pitchFamily="24"/>
              </a:rPr>
              <a:t> A </a:t>
            </a:r>
            <a:r>
              <a:rPr lang="zh-CN" altLang="zh-CN" b="0" i="0" u="none" dirty="0">
                <a:solidFill>
                  <a:srgbClr val="000000"/>
                </a:solidFill>
                <a:effectLst/>
                <a:latin typeface="Times New Roman" pitchFamily="24"/>
                <a:ea typeface="宋体" pitchFamily="24"/>
              </a:rPr>
              <a:t>的正上方</a:t>
            </a:r>
            <a:r>
              <a:rPr lang="en-US" altLang="zh-CN" b="0" i="0" u="none" dirty="0">
                <a:solidFill>
                  <a:srgbClr val="000000"/>
                </a:solidFill>
                <a:effectLst/>
                <a:latin typeface="Times New Roman" pitchFamily="24"/>
                <a:ea typeface="Times New Roman" pitchFamily="24"/>
              </a:rPr>
              <a:t>53</a:t>
            </a:r>
            <a:r>
              <a:rPr lang="zh-CN" altLang="zh-CN" b="0" i="0" u="none" dirty="0">
                <a:solidFill>
                  <a:srgbClr val="000000"/>
                </a:solidFill>
                <a:effectLst/>
                <a:latin typeface="Times New Roman" pitchFamily="24"/>
                <a:ea typeface="宋体" pitchFamily="24"/>
              </a:rPr>
              <a:t>米的点</a:t>
            </a:r>
            <a:r>
              <a:rPr lang="en-US" altLang="zh-CN" b="0" i="1" u="none" dirty="0">
                <a:solidFill>
                  <a:srgbClr val="000000"/>
                </a:solidFill>
                <a:effectLst/>
                <a:latin typeface="Times New Roman" pitchFamily="24"/>
                <a:ea typeface="Times New Roman" pitchFamily="24"/>
              </a:rPr>
              <a:t> B </a:t>
            </a:r>
            <a:r>
              <a:rPr lang="zh-CN" altLang="zh-CN" b="0" i="0" u="none" dirty="0">
                <a:solidFill>
                  <a:srgbClr val="000000"/>
                </a:solidFill>
                <a:effectLst/>
                <a:latin typeface="Times New Roman" pitchFamily="24"/>
                <a:ea typeface="宋体" pitchFamily="24"/>
              </a:rPr>
              <a:t>处测得</a:t>
            </a:r>
            <a:r>
              <a:rPr lang="en-US" altLang="zh-CN" b="0" i="1" u="none" dirty="0">
                <a:solidFill>
                  <a:srgbClr val="000000"/>
                </a:solidFill>
                <a:effectLst/>
                <a:latin typeface="Times New Roman" pitchFamily="24"/>
                <a:ea typeface="Times New Roman" pitchFamily="24"/>
              </a:rPr>
              <a:t> P </a:t>
            </a:r>
            <a:r>
              <a:rPr lang="zh-CN" altLang="zh-CN" b="0" i="0" u="none" dirty="0">
                <a:solidFill>
                  <a:srgbClr val="000000"/>
                </a:solidFill>
                <a:effectLst/>
                <a:latin typeface="Times New Roman" pitchFamily="24"/>
                <a:ea typeface="宋体" pitchFamily="24"/>
              </a:rPr>
              <a:t>点的俯角为</a:t>
            </a:r>
            <a:r>
              <a:rPr lang="en-US" altLang="zh-CN" b="0" i="0" u="none" dirty="0">
                <a:solidFill>
                  <a:srgbClr val="000000"/>
                </a:solidFill>
                <a:effectLst/>
                <a:latin typeface="Times New Roman" pitchFamily="24"/>
                <a:ea typeface="Times New Roman" pitchFamily="24"/>
              </a:rPr>
              <a:t>18°.</a:t>
            </a:r>
            <a:r>
              <a:rPr lang="zh-CN" altLang="zh-CN" b="0" i="0" u="none" dirty="0">
                <a:solidFill>
                  <a:srgbClr val="000000"/>
                </a:solidFill>
                <a:effectLst/>
                <a:latin typeface="Times New Roman" pitchFamily="24"/>
                <a:ea typeface="宋体" pitchFamily="24"/>
                <a:sym typeface="_⨹_5_f526a"/>
              </a:rPr>
              <a:t>求该风力发</a:t>
            </a:r>
            <a:r>
              <a:rPr lang="zh-CN" altLang="zh-CN" b="0" i="0" u="none" dirty="0">
                <a:solidFill>
                  <a:srgbClr val="000000"/>
                </a:solidFill>
                <a:effectLst/>
                <a:latin typeface="Times New Roman" pitchFamily="24"/>
                <a:ea typeface="宋体" pitchFamily="24"/>
              </a:rPr>
              <a:t>电机塔杆</a:t>
            </a:r>
            <a:r>
              <a:rPr lang="en-US" altLang="zh-CN" b="0" i="1" u="none" dirty="0">
                <a:solidFill>
                  <a:srgbClr val="000000"/>
                </a:solidFill>
                <a:effectLst/>
                <a:latin typeface="Times New Roman" pitchFamily="24"/>
                <a:ea typeface="Times New Roman" pitchFamily="24"/>
              </a:rPr>
              <a:t> PD </a:t>
            </a:r>
            <a:r>
              <a:rPr lang="zh-CN" altLang="zh-CN" b="0" i="0" u="none" dirty="0">
                <a:solidFill>
                  <a:srgbClr val="000000"/>
                </a:solidFill>
                <a:effectLst/>
                <a:latin typeface="Times New Roman" pitchFamily="24"/>
                <a:ea typeface="宋体" pitchFamily="24"/>
              </a:rPr>
              <a:t>的高度</a:t>
            </a:r>
            <a:r>
              <a:rPr lang="en-US" altLang="zh-CN" b="0" i="0" u="none" dirty="0">
                <a:solidFill>
                  <a:srgbClr val="000000"/>
                </a:solidFill>
                <a:effectLst/>
                <a:latin typeface="Times New Roman" pitchFamily="24"/>
                <a:ea typeface="Times New Roman" pitchFamily="24"/>
              </a:rPr>
              <a:t>.</a:t>
            </a:r>
            <a:r>
              <a:rPr lang="zh-CN" altLang="zh-CN" b="0" i="0" u="none" dirty="0">
                <a:solidFill>
                  <a:srgbClr val="000000"/>
                </a:solidFill>
                <a:effectLst/>
                <a:latin typeface="宋体" pitchFamily="24"/>
                <a:ea typeface="宋体" pitchFamily="24"/>
              </a:rPr>
              <a:t>（</a:t>
            </a:r>
            <a:r>
              <a:rPr lang="zh-CN" altLang="zh-CN" b="0" i="0" u="none" dirty="0">
                <a:solidFill>
                  <a:srgbClr val="000000"/>
                </a:solidFill>
                <a:effectLst/>
                <a:latin typeface="Times New Roman" pitchFamily="24"/>
                <a:ea typeface="宋体" pitchFamily="24"/>
              </a:rPr>
              <a:t>参考数据</a:t>
            </a:r>
            <a:r>
              <a:rPr lang="zh-CN" altLang="zh-CN" b="0" i="0" u="none" dirty="0">
                <a:solidFill>
                  <a:srgbClr val="000000"/>
                </a:solidFill>
                <a:effectLst/>
                <a:latin typeface="宋体" pitchFamily="24"/>
                <a:ea typeface="宋体" pitchFamily="24"/>
              </a:rPr>
              <a:t>：</a:t>
            </a:r>
            <a:r>
              <a:rPr lang="en-US" altLang="zh-CN" b="0" i="0" u="none" dirty="0">
                <a:solidFill>
                  <a:srgbClr val="000000"/>
                </a:solidFill>
                <a:effectLst/>
                <a:latin typeface="Times New Roman" pitchFamily="24"/>
                <a:ea typeface="Times New Roman" pitchFamily="24"/>
              </a:rPr>
              <a:t> sin 18°</a:t>
            </a:r>
            <a:r>
              <a:rPr lang="en-US" altLang="zh-CN" b="0" i="0" u="none" dirty="0">
                <a:solidFill>
                  <a:srgbClr val="000000"/>
                </a:solidFill>
                <a:effectLst/>
                <a:latin typeface="宋体" pitchFamily="24"/>
                <a:ea typeface="宋体" pitchFamily="24"/>
              </a:rPr>
              <a:t>≈</a:t>
            </a:r>
            <a:r>
              <a:rPr lang="en-US" altLang="zh-CN" b="0" i="0" u="none" dirty="0">
                <a:solidFill>
                  <a:srgbClr val="000000"/>
                </a:solidFill>
                <a:effectLst/>
                <a:latin typeface="Times New Roman" pitchFamily="24"/>
                <a:ea typeface="Times New Roman" pitchFamily="24"/>
              </a:rPr>
              <a:t>0.309</a:t>
            </a:r>
            <a:r>
              <a:rPr lang="zh-CN" altLang="zh-CN" b="0" i="0" u="none" dirty="0">
                <a:solidFill>
                  <a:srgbClr val="000000"/>
                </a:solidFill>
                <a:effectLst/>
                <a:latin typeface="宋体" pitchFamily="24"/>
                <a:ea typeface="宋体" pitchFamily="24"/>
              </a:rPr>
              <a:t>，</a:t>
            </a:r>
            <a:r>
              <a:rPr lang="en-US" altLang="zh-CN" b="0" i="0" u="none" dirty="0">
                <a:solidFill>
                  <a:srgbClr val="000000"/>
                </a:solidFill>
                <a:effectLst/>
                <a:latin typeface="Times New Roman" pitchFamily="24"/>
                <a:ea typeface="Times New Roman" pitchFamily="24"/>
              </a:rPr>
              <a:t> cos 18°</a:t>
            </a:r>
            <a:r>
              <a:rPr lang="en-US" altLang="zh-CN" b="0" i="0" u="none" dirty="0">
                <a:solidFill>
                  <a:srgbClr val="000000"/>
                </a:solidFill>
                <a:effectLst/>
                <a:latin typeface="宋体" pitchFamily="24"/>
                <a:ea typeface="宋体" pitchFamily="24"/>
              </a:rPr>
              <a:t>≈</a:t>
            </a:r>
            <a:r>
              <a:rPr lang="en-US" altLang="zh-CN" b="0" i="0" u="none" dirty="0">
                <a:solidFill>
                  <a:srgbClr val="000000"/>
                </a:solidFill>
                <a:effectLst/>
                <a:latin typeface="Times New Roman" pitchFamily="24"/>
                <a:ea typeface="Times New Roman" pitchFamily="24"/>
              </a:rPr>
              <a:t>0.951</a:t>
            </a:r>
            <a:r>
              <a:rPr lang="zh-CN" altLang="zh-CN" b="0" i="0" u="none" dirty="0">
                <a:solidFill>
                  <a:srgbClr val="000000"/>
                </a:solidFill>
                <a:effectLst/>
                <a:latin typeface="宋体" pitchFamily="24"/>
                <a:ea typeface="宋体" pitchFamily="24"/>
                <a:sym typeface="_⨹_1_6bbaf"/>
              </a:rPr>
              <a:t>，</a:t>
            </a:r>
            <a:r>
              <a:rPr lang="en-US" altLang="zh-CN" b="0" i="0" u="none" dirty="0" err="1">
                <a:solidFill>
                  <a:srgbClr val="000000"/>
                </a:solidFill>
                <a:effectLst/>
                <a:latin typeface="Times New Roman" pitchFamily="24"/>
                <a:ea typeface="Times New Roman" pitchFamily="24"/>
              </a:rPr>
              <a:t>tan18</a:t>
            </a:r>
            <a:r>
              <a:rPr lang="en-US" altLang="zh-CN" b="0" i="0" u="none" dirty="0">
                <a:solidFill>
                  <a:srgbClr val="000000"/>
                </a:solidFill>
                <a:effectLst/>
                <a:latin typeface="Times New Roman" pitchFamily="24"/>
                <a:ea typeface="Times New Roman" pitchFamily="24"/>
              </a:rPr>
              <a:t>°</a:t>
            </a:r>
            <a:r>
              <a:rPr lang="en-US" altLang="zh-CN" b="0" i="0" u="none" dirty="0">
                <a:solidFill>
                  <a:srgbClr val="000000"/>
                </a:solidFill>
                <a:effectLst/>
                <a:latin typeface="宋体" pitchFamily="24"/>
                <a:ea typeface="宋体" pitchFamily="24"/>
              </a:rPr>
              <a:t>≈</a:t>
            </a:r>
            <a:r>
              <a:rPr lang="en-US" altLang="zh-CN" b="0" i="0" u="none" dirty="0">
                <a:solidFill>
                  <a:srgbClr val="000000"/>
                </a:solidFill>
                <a:effectLst/>
                <a:latin typeface="Times New Roman" pitchFamily="24"/>
                <a:ea typeface="Times New Roman" pitchFamily="24"/>
              </a:rPr>
              <a:t>0.325</a:t>
            </a:r>
            <a:r>
              <a:rPr lang="zh-CN" altLang="zh-CN" b="0" i="0" u="none" dirty="0">
                <a:solidFill>
                  <a:srgbClr val="000000"/>
                </a:solidFill>
                <a:effectLst/>
                <a:latin typeface="宋体" pitchFamily="24"/>
                <a:ea typeface="宋体" pitchFamily="24"/>
              </a:rPr>
              <a:t>）</a:t>
            </a:r>
          </a:p>
        </p:txBody>
      </p:sp>
      <p:pic>
        <p:nvPicPr>
          <p:cNvPr id="13809" name="yt_image_13809">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361441" y="2903025"/>
            <a:ext cx="983071" cy="1354455"/>
          </a:xfrm>
          <a:prstGeom prst="rect">
            <a:avLst/>
          </a:prstGeom>
          <a:noFill/>
          <a:extLst>
            <a:ext uri="{909E8E84-426E-40DD-AFC4-6F175D3DCCD1}">
              <a14:hiddenFill xmlns:a14="http://schemas.microsoft.com/office/drawing/2010/main">
                <a:solidFill>
                  <a:srgbClr val="FFFFFF"/>
                </a:solidFill>
              </a14:hiddenFill>
            </a:ext>
          </a:extLst>
        </p:spPr>
      </p:pic>
      <p:pic>
        <p:nvPicPr>
          <p:cNvPr id="13810" name="yt_image_13810">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10704512" y="2925736"/>
            <a:ext cx="1197289" cy="1331744"/>
          </a:xfrm>
          <a:prstGeom prst="rect">
            <a:avLst/>
          </a:prstGeom>
          <a:noFill/>
          <a:extLst>
            <a:ext uri="{909E8E84-426E-40DD-AFC4-6F175D3DCCD1}">
              <a14:hiddenFill xmlns:a14="http://schemas.microsoft.com/office/drawing/2010/main">
                <a:solidFill>
                  <a:srgbClr val="FFFFFF"/>
                </a:solidFill>
              </a14:hiddenFill>
            </a:ext>
          </a:extLst>
        </p:spPr>
      </p:pic>
      <p:sp>
        <p:nvSpPr>
          <p:cNvPr id="13813" name="yt_shape_13813"/>
          <p:cNvSpPr txBox="1"/>
          <p:nvPr/>
        </p:nvSpPr>
        <p:spPr>
          <a:xfrm>
            <a:off x="9534427" y="4257480"/>
            <a:ext cx="637098" cy="462178"/>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Times New Roman" pitchFamily="24"/>
                <a:ea typeface="Times New Roman" pitchFamily="24"/>
              </a:rPr>
              <a:t>1</a:t>
            </a:r>
          </a:p>
        </p:txBody>
      </p:sp>
      <p:sp>
        <p:nvSpPr>
          <p:cNvPr id="13814" name="yt_shape_13814"/>
          <p:cNvSpPr txBox="1"/>
          <p:nvPr/>
        </p:nvSpPr>
        <p:spPr>
          <a:xfrm>
            <a:off x="10984607" y="4257480"/>
            <a:ext cx="637098" cy="462178"/>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Times New Roman" pitchFamily="24"/>
                <a:ea typeface="Times New Roman" pitchFamily="24"/>
              </a:rPr>
              <a:t>2</a:t>
            </a:r>
          </a:p>
        </p:txBody>
      </p:sp>
      <p:pic>
        <p:nvPicPr>
          <p:cNvPr id="13815" name="yt_image_13815" title="H_129.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10438761" y="4708816"/>
            <a:ext cx="1463040" cy="16459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818" name="yt_shape_13818"/>
              <p:cNvSpPr txBox="1"/>
              <p:nvPr/>
            </p:nvSpPr>
            <p:spPr>
              <a:xfrm>
                <a:off x="630011" y="404664"/>
                <a:ext cx="6731010" cy="5907836"/>
              </a:xfrm>
              <a:prstGeom prst="rect">
                <a:avLst/>
              </a:prstGeom>
            </p:spPr>
            <p:txBody>
              <a:bodyPr vert="horz" wrap="none" lIns="0" tIns="0" rIns="0" bIns="0" rtlCol="0">
                <a:noAutofit/>
              </a:bodyPr>
              <a:lstStyle/>
              <a:p>
                <a:pPr algn="l" eaLnBrk="1" latinLnBrk="0" hangingPunct="0"/>
                <a:r>
                  <a:rPr lang="zh-CN" altLang="zh-CN" b="0" i="0" u="none">
                    <a:solidFill>
                      <a:srgbClr val="FF0000">
                        <a:alpha val="0"/>
                      </a:srgbClr>
                    </a:solidFill>
                    <a:effectLst/>
                    <a:latin typeface="宋体/Times New Roman" pitchFamily="24"/>
                    <a:ea typeface="楷体" pitchFamily="24"/>
                  </a:rPr>
                  <a:t>解：延长</a:t>
                </a:r>
                <a:r>
                  <a:rPr lang="en-US" altLang="zh-CN" b="0" i="1" u="none">
                    <a:solidFill>
                      <a:srgbClr val="FF0000">
                        <a:alpha val="0"/>
                      </a:srgbClr>
                    </a:solidFill>
                    <a:effectLst/>
                    <a:latin typeface="Times New Roman" pitchFamily="24"/>
                    <a:ea typeface="Times New Roman" pitchFamily="24"/>
                  </a:rPr>
                  <a:t> PD </a:t>
                </a:r>
                <a:r>
                  <a:rPr lang="zh-CN" altLang="zh-CN" b="0" i="0" u="none">
                    <a:solidFill>
                      <a:srgbClr val="FF0000">
                        <a:alpha val="0"/>
                      </a:srgbClr>
                    </a:solidFill>
                    <a:effectLst/>
                    <a:latin typeface="宋体/Times New Roman" pitchFamily="24"/>
                    <a:ea typeface="楷体" pitchFamily="24"/>
                  </a:rPr>
                  <a:t>交</a:t>
                </a:r>
                <a:r>
                  <a:rPr lang="en-US" altLang="zh-CN" b="0" i="1" u="none">
                    <a:solidFill>
                      <a:srgbClr val="FF0000">
                        <a:alpha val="0"/>
                      </a:srgbClr>
                    </a:solidFill>
                    <a:effectLst/>
                    <a:latin typeface="Times New Roman" pitchFamily="24"/>
                    <a:ea typeface="Times New Roman" pitchFamily="24"/>
                  </a:rPr>
                  <a:t> AC </a:t>
                </a:r>
                <a:r>
                  <a:rPr lang="zh-CN" altLang="zh-CN" b="0" i="0" u="none">
                    <a:solidFill>
                      <a:srgbClr val="FF0000">
                        <a:alpha val="0"/>
                      </a:srgbClr>
                    </a:solidFill>
                    <a:effectLst/>
                    <a:latin typeface="宋体/Times New Roman" pitchFamily="24"/>
                    <a:ea typeface="楷体" pitchFamily="24"/>
                  </a:rPr>
                  <a:t>于点</a:t>
                </a:r>
                <a:r>
                  <a:rPr lang="en-US" altLang="zh-CN" b="0" i="1" u="none">
                    <a:solidFill>
                      <a:srgbClr val="FF0000">
                        <a:alpha val="0"/>
                      </a:srgbClr>
                    </a:solidFill>
                    <a:effectLst/>
                    <a:latin typeface="Times New Roman" pitchFamily="24"/>
                    <a:ea typeface="Times New Roman" pitchFamily="24"/>
                  </a:rPr>
                  <a:t> F </a:t>
                </a:r>
                <a:r>
                  <a:rPr lang="zh-CN" altLang="zh-CN" b="0" i="0" u="none">
                    <a:solidFill>
                      <a:srgbClr val="FF0000">
                        <a:alpha val="0"/>
                      </a:srgbClr>
                    </a:solidFill>
                    <a:effectLst/>
                    <a:latin typeface="宋体/Times New Roman" pitchFamily="24"/>
                    <a:ea typeface="楷体" pitchFamily="24"/>
                  </a:rPr>
                  <a:t>，延长</a:t>
                </a:r>
                <a:r>
                  <a:rPr lang="en-US" altLang="zh-CN" b="0" i="1" u="none">
                    <a:solidFill>
                      <a:srgbClr val="FF0000">
                        <a:alpha val="0"/>
                      </a:srgbClr>
                    </a:solidFill>
                    <a:effectLst/>
                    <a:latin typeface="Times New Roman" pitchFamily="24"/>
                    <a:ea typeface="Times New Roman" pitchFamily="24"/>
                  </a:rPr>
                  <a:t> DP </a:t>
                </a:r>
                <a:r>
                  <a:rPr lang="zh-CN" altLang="zh-CN" b="0" i="0" u="none">
                    <a:solidFill>
                      <a:srgbClr val="FF0000">
                        <a:alpha val="0"/>
                      </a:srgbClr>
                    </a:solidFill>
                    <a:effectLst/>
                    <a:latin typeface="宋体/Times New Roman" pitchFamily="24"/>
                    <a:ea typeface="楷体" pitchFamily="24"/>
                  </a:rPr>
                  <a:t>交</a:t>
                </a:r>
                <a:r>
                  <a:rPr lang="en-US" altLang="zh-CN" b="0" i="1" u="none">
                    <a:solidFill>
                      <a:srgbClr val="FF0000">
                        <a:alpha val="0"/>
                      </a:srgbClr>
                    </a:solidFill>
                    <a:effectLst/>
                    <a:latin typeface="Times New Roman" pitchFamily="24"/>
                    <a:ea typeface="Times New Roman" pitchFamily="24"/>
                  </a:rPr>
                  <a:t> BE </a:t>
                </a:r>
                <a:r>
                  <a:rPr lang="zh-CN" altLang="zh-CN" b="0" i="0" u="none">
                    <a:solidFill>
                      <a:srgbClr val="FF0000">
                        <a:alpha val="0"/>
                      </a:srgbClr>
                    </a:solidFill>
                    <a:effectLst/>
                    <a:latin typeface="宋体/Times New Roman" pitchFamily="24"/>
                    <a:ea typeface="楷体" pitchFamily="24"/>
                  </a:rPr>
                  <a:t>于点</a:t>
                </a:r>
                <a:r>
                  <a:rPr lang="en-US" altLang="zh-CN" b="0" i="1" u="none">
                    <a:solidFill>
                      <a:srgbClr val="FF0000">
                        <a:alpha val="0"/>
                      </a:srgbClr>
                    </a:solidFill>
                    <a:effectLst/>
                    <a:latin typeface="Times New Roman" pitchFamily="24"/>
                    <a:ea typeface="Times New Roman" pitchFamily="24"/>
                  </a:rPr>
                  <a:t> G </a:t>
                </a:r>
                <a:r>
                  <a:rPr lang="en-US" altLang="zh-CN" b="0" i="0" u="none">
                    <a:solidFill>
                      <a:srgbClr val="FF0000">
                        <a:alpha val="0"/>
                      </a:srgbClr>
                    </a:solidFill>
                    <a:effectLst/>
                    <a:latin typeface="Times New Roman" pitchFamily="24"/>
                    <a:ea typeface="Times New Roman" pitchFamily="24"/>
                  </a:rPr>
                  <a:t>.</a:t>
                </a:r>
                <a:r>
                  <a:rPr lang="en-US" altLang="zh-CN" b="0" i="1" u="none">
                    <a:solidFill>
                      <a:srgbClr val="FF0000">
                        <a:alpha val="0"/>
                      </a:srgbClr>
                    </a:solidFill>
                    <a:effectLst/>
                    <a:latin typeface="Times New Roman" pitchFamily="24"/>
                    <a:ea typeface="Times New Roman" pitchFamily="24"/>
                  </a:rPr>
                  <a:t> </a:t>
                </a:r>
              </a:p>
              <a:p>
                <a:pPr algn="l" eaLnBrk="1" latinLnBrk="0" hangingPunct="0"/>
                <a:r>
                  <a:rPr lang="zh-CN" altLang="zh-CN" b="0" i="0" u="none">
                    <a:solidFill>
                      <a:srgbClr val="FF0000">
                        <a:alpha val="0"/>
                      </a:srgbClr>
                    </a:solidFill>
                    <a:effectLst/>
                    <a:latin typeface="宋体/Times New Roman" pitchFamily="24"/>
                    <a:ea typeface="楷体" pitchFamily="24"/>
                  </a:rPr>
                  <a:t>由题意，得</a:t>
                </a:r>
                <a:r>
                  <a:rPr lang="en-US" altLang="zh-CN" b="0" i="1" u="none">
                    <a:solidFill>
                      <a:srgbClr val="FF0000">
                        <a:alpha val="0"/>
                      </a:srgbClr>
                    </a:solidFill>
                    <a:effectLst/>
                    <a:latin typeface="Times New Roman" pitchFamily="24"/>
                    <a:ea typeface="Times New Roman" pitchFamily="24"/>
                  </a:rPr>
                  <a:t> PF </a:t>
                </a:r>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AF </a:t>
                </a:r>
                <a:r>
                  <a:rPr lang="zh-CN" altLang="zh-CN" b="0" i="0" u="none">
                    <a:solidFill>
                      <a:srgbClr val="FF0000">
                        <a:alpha val="0"/>
                      </a:srgbClr>
                    </a:solidFill>
                    <a:effectLst/>
                    <a:latin typeface="宋体/Times New Roman" pitchFamily="24"/>
                    <a:ea typeface="楷体" pitchFamily="24"/>
                  </a:rPr>
                  <a:t>，</a:t>
                </a:r>
                <a:r>
                  <a:rPr lang="en-US" altLang="zh-CN" b="0" i="1" u="none">
                    <a:solidFill>
                      <a:srgbClr val="FF0000">
                        <a:alpha val="0"/>
                      </a:srgbClr>
                    </a:solidFill>
                    <a:effectLst/>
                    <a:latin typeface="Times New Roman" pitchFamily="24"/>
                    <a:ea typeface="Times New Roman" pitchFamily="24"/>
                  </a:rPr>
                  <a:t> DG </a:t>
                </a:r>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BE </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en-US" altLang="zh-CN" b="0" i="1" u="none">
                    <a:solidFill>
                      <a:srgbClr val="FF0000"/>
                    </a:solidFill>
                    <a:effectLst/>
                    <a:latin typeface="Times New Roman" pitchFamily="24"/>
                    <a:ea typeface="Times New Roman" pitchFamily="24"/>
                  </a:rPr>
                  <a:t> </a:t>
                </a:r>
                <a:r>
                  <a:rPr lang="en-US" altLang="zh-CN" b="0" i="1" u="none">
                    <a:solidFill>
                      <a:srgbClr val="FF0000">
                        <a:alpha val="0"/>
                      </a:srgbClr>
                    </a:solidFill>
                    <a:effectLst/>
                    <a:latin typeface="Times New Roman" pitchFamily="24"/>
                    <a:ea typeface="Times New Roman" pitchFamily="24"/>
                  </a:rPr>
                  <a:t>AB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FG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53</a:t>
                </a:r>
                <a:r>
                  <a:rPr lang="zh-CN" altLang="zh-CN" b="0" i="0" u="none">
                    <a:solidFill>
                      <a:srgbClr val="FF0000">
                        <a:alpha val="0"/>
                      </a:srgbClr>
                    </a:solidFill>
                    <a:effectLst/>
                    <a:latin typeface="宋体/Times New Roman" pitchFamily="24"/>
                    <a:ea typeface="楷体" pitchFamily="24"/>
                  </a:rPr>
                  <a:t>米，</a:t>
                </a:r>
                <a:r>
                  <a:rPr lang="en-US" altLang="zh-CN" b="0" i="1" u="none">
                    <a:solidFill>
                      <a:srgbClr val="FF0000">
                        <a:alpha val="0"/>
                      </a:srgbClr>
                    </a:solidFill>
                    <a:effectLst/>
                    <a:latin typeface="Times New Roman" pitchFamily="24"/>
                    <a:ea typeface="Times New Roman" pitchFamily="24"/>
                  </a:rPr>
                  <a:t> AF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BG </a:t>
                </a:r>
                <a:r>
                  <a:rPr lang="en-US" altLang="zh-CN" b="0" i="0" u="none">
                    <a:solidFill>
                      <a:srgbClr val="FF0000">
                        <a:alpha val="0"/>
                      </a:srgbClr>
                    </a:solidFill>
                    <a:effectLst/>
                    <a:latin typeface="Times New Roman" pitchFamily="24"/>
                    <a:ea typeface="Times New Roman" pitchFamily="24"/>
                  </a:rPr>
                  <a:t>.</a:t>
                </a:r>
                <a:r>
                  <a:rPr lang="en-US" altLang="zh-CN" b="0" i="1" u="none">
                    <a:solidFill>
                      <a:srgbClr val="FF0000">
                        <a:alpha val="0"/>
                      </a:srgbClr>
                    </a:solidFill>
                    <a:effectLst/>
                    <a:latin typeface="Times New Roman" pitchFamily="24"/>
                    <a:ea typeface="Times New Roman" pitchFamily="24"/>
                  </a:rPr>
                  <a:t> </a:t>
                </a:r>
              </a:p>
              <a:p>
                <a:pPr algn="l" eaLnBrk="1" latinLnBrk="0" hangingPunct="0"/>
                <a:r>
                  <a:rPr lang="zh-CN" altLang="zh-CN" b="0" i="0" u="none">
                    <a:solidFill>
                      <a:srgbClr val="FF0000">
                        <a:alpha val="0"/>
                      </a:srgbClr>
                    </a:solidFill>
                    <a:effectLst/>
                    <a:latin typeface="宋体/Times New Roman" pitchFamily="24"/>
                    <a:ea typeface="楷体" pitchFamily="24"/>
                  </a:rPr>
                  <a:t>设</a:t>
                </a:r>
                <a:r>
                  <a:rPr lang="en-US" altLang="zh-CN" b="0" i="1" u="none">
                    <a:solidFill>
                      <a:srgbClr val="FF0000">
                        <a:alpha val="0"/>
                      </a:srgbClr>
                    </a:solidFill>
                    <a:effectLst/>
                    <a:latin typeface="Times New Roman" pitchFamily="24"/>
                    <a:ea typeface="Times New Roman" pitchFamily="24"/>
                  </a:rPr>
                  <a:t> AF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BG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Times New Roman" pitchFamily="24"/>
                    <a:ea typeface="楷体" pitchFamily="24"/>
                  </a:rPr>
                  <a:t>米，</a:t>
                </a:r>
              </a:p>
              <a:p>
                <a:pPr algn="l" eaLnBrk="1" latinLnBrk="0" hangingPunct="0"/>
                <a:r>
                  <a:rPr lang="zh-CN" altLang="zh-CN" b="0" i="0" u="none">
                    <a:solidFill>
                      <a:srgbClr val="FF0000">
                        <a:alpha val="0"/>
                      </a:srgbClr>
                    </a:solidFill>
                    <a:effectLst/>
                    <a:latin typeface="宋体/Times New Roman" pitchFamily="24"/>
                    <a:ea typeface="楷体" pitchFamily="24"/>
                  </a:rPr>
                  <a:t>在</a:t>
                </a:r>
                <a:r>
                  <a:rPr lang="en-US" altLang="zh-CN" b="0" i="0" u="none">
                    <a:solidFill>
                      <a:srgbClr val="FF0000">
                        <a:alpha val="0"/>
                      </a:srgbClr>
                    </a:solidFill>
                    <a:effectLst/>
                    <a:latin typeface="Times New Roman" pitchFamily="24"/>
                    <a:ea typeface="Times New Roman" pitchFamily="24"/>
                  </a:rPr>
                  <a:t>Rt</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CDF </a:t>
                </a:r>
                <a:r>
                  <a:rPr lang="zh-CN" altLang="zh-CN" b="0" i="0" u="none">
                    <a:solidFill>
                      <a:srgbClr val="FF0000">
                        <a:alpha val="0"/>
                      </a:srgbClr>
                    </a:solidFill>
                    <a:effectLst/>
                    <a:latin typeface="宋体/Times New Roman" pitchFamily="24"/>
                    <a:ea typeface="楷体" pitchFamily="24"/>
                  </a:rPr>
                  <a:t>中，</a:t>
                </a:r>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DCF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30°</a:t>
                </a:r>
                <a:r>
                  <a:rPr lang="zh-CN" altLang="zh-CN" b="0" i="0" u="none">
                    <a:solidFill>
                      <a:srgbClr val="FF0000">
                        <a:alpha val="0"/>
                      </a:srgbClr>
                    </a:solidFill>
                    <a:effectLst/>
                    <a:latin typeface="宋体/Times New Roman" pitchFamily="24"/>
                    <a:ea typeface="楷体" pitchFamily="24"/>
                  </a:rPr>
                  <a:t>，</a:t>
                </a:r>
                <a:r>
                  <a:rPr lang="en-US" altLang="zh-CN" b="0" i="1" u="none">
                    <a:solidFill>
                      <a:srgbClr val="FF0000">
                        <a:alpha val="0"/>
                      </a:srgbClr>
                    </a:solidFill>
                    <a:effectLst/>
                    <a:latin typeface="Times New Roman" pitchFamily="24"/>
                    <a:ea typeface="Times New Roman" pitchFamily="24"/>
                  </a:rPr>
                  <a:t> CD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16</a:t>
                </a:r>
                <a:r>
                  <a:rPr lang="zh-CN" altLang="zh-CN" b="0" i="0" u="none">
                    <a:solidFill>
                      <a:srgbClr val="FF0000">
                        <a:alpha val="0"/>
                      </a:srgbClr>
                    </a:solidFill>
                    <a:effectLst/>
                    <a:latin typeface="宋体/Times New Roman" pitchFamily="24"/>
                    <a:ea typeface="楷体" pitchFamily="24"/>
                  </a:rPr>
                  <a:t>米，</a:t>
                </a:r>
              </a:p>
              <a:p>
                <a:pPr algn="l" eaLnBrk="1" latinLnBrk="0" hangingPunct="0"/>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DF </a:t>
                </a:r>
                <a:r>
                  <a:rPr lang="zh-CN" altLang="zh-CN" b="0" i="0" u="none">
                    <a:solidFill>
                      <a:srgbClr val="FF0000">
                        <a:alpha val="0"/>
                      </a:srgbClr>
                    </a:solidFill>
                    <a:effectLst/>
                    <a:latin typeface="宋体" pitchFamily="24"/>
                    <a:ea typeface="宋体" pitchFamily="24"/>
                  </a:rPr>
                  <a:t>＝</a:t>
                </a:r>
                <a:r>
                  <a:rPr lang="en-US" altLang="zh-CN"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b="0" i="1">
                    <a:solidFill>
                      <a:srgbClr val="FF0000">
                        <a:alpha val="0"/>
                      </a:srgbClr>
                    </a:solidFill>
                    <a:effectLst/>
                    <a:latin typeface="Times New Roman" panose="02040503050406030204" pitchFamily="48" charset="0"/>
                    <a:ea typeface="Cambria Math" panose="02040503050406030204" pitchFamily="48" charset="0"/>
                  </a:rPr>
                  <a:t> </a:t>
                </a:r>
                <a:r>
                  <a:rPr lang="en-US" altLang="zh-CN" b="0" i="1" u="none">
                    <a:solidFill>
                      <a:srgbClr val="FF0000">
                        <a:alpha val="0"/>
                      </a:srgbClr>
                    </a:solidFill>
                    <a:effectLst/>
                    <a:latin typeface="Times New Roman" pitchFamily="24"/>
                    <a:ea typeface="Times New Roman" pitchFamily="24"/>
                  </a:rPr>
                  <a:t>CD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8</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米</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zh-CN" altLang="zh-CN" b="0" i="0" u="none">
                    <a:solidFill>
                      <a:srgbClr val="FF0000">
                        <a:alpha val="0"/>
                      </a:srgbClr>
                    </a:solidFill>
                    <a:effectLst/>
                    <a:latin typeface="宋体/Times New Roman" pitchFamily="24"/>
                    <a:ea typeface="楷体" pitchFamily="24"/>
                  </a:rPr>
                  <a:t>在</a:t>
                </a:r>
                <a:r>
                  <a:rPr lang="en-US" altLang="zh-CN" b="0" i="0" u="none">
                    <a:solidFill>
                      <a:srgbClr val="FF0000">
                        <a:alpha val="0"/>
                      </a:srgbClr>
                    </a:solidFill>
                    <a:effectLst/>
                    <a:latin typeface="Times New Roman" pitchFamily="24"/>
                    <a:ea typeface="Times New Roman" pitchFamily="24"/>
                  </a:rPr>
                  <a:t>Rt</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PAF </a:t>
                </a:r>
                <a:r>
                  <a:rPr lang="zh-CN" altLang="zh-CN" b="0" i="0" u="none">
                    <a:solidFill>
                      <a:srgbClr val="FF0000">
                        <a:alpha val="0"/>
                      </a:srgbClr>
                    </a:solidFill>
                    <a:effectLst/>
                    <a:latin typeface="宋体/Times New Roman" pitchFamily="24"/>
                    <a:ea typeface="楷体" pitchFamily="24"/>
                  </a:rPr>
                  <a:t>中，</a:t>
                </a:r>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PAF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45°</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PF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AF </a:t>
                </a:r>
                <a:r>
                  <a:rPr lang="en-US" altLang="zh-CN" b="0" i="0" u="none">
                    <a:solidFill>
                      <a:srgbClr val="FF0000">
                        <a:alpha val="0"/>
                      </a:srgbClr>
                    </a:solidFill>
                    <a:effectLst/>
                    <a:latin typeface="Times New Roman" pitchFamily="24"/>
                    <a:ea typeface="Times New Roman" pitchFamily="24"/>
                  </a:rPr>
                  <a:t>·tan45°</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米</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zh-CN" altLang="zh-CN" b="0" i="0" u="none">
                    <a:solidFill>
                      <a:srgbClr val="FF0000">
                        <a:alpha val="0"/>
                      </a:srgbClr>
                    </a:solidFill>
                    <a:effectLst/>
                    <a:latin typeface="宋体/Times New Roman" pitchFamily="24"/>
                    <a:ea typeface="楷体" pitchFamily="24"/>
                  </a:rPr>
                  <a:t>在</a:t>
                </a:r>
                <a:r>
                  <a:rPr lang="en-US" altLang="zh-CN" b="0" i="0" u="none">
                    <a:solidFill>
                      <a:srgbClr val="FF0000">
                        <a:alpha val="0"/>
                      </a:srgbClr>
                    </a:solidFill>
                    <a:effectLst/>
                    <a:latin typeface="Times New Roman" pitchFamily="24"/>
                    <a:ea typeface="Times New Roman" pitchFamily="24"/>
                  </a:rPr>
                  <a:t>Rt</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BPG </a:t>
                </a:r>
                <a:r>
                  <a:rPr lang="zh-CN" altLang="zh-CN" b="0" i="0" u="none">
                    <a:solidFill>
                      <a:srgbClr val="FF0000">
                        <a:alpha val="0"/>
                      </a:srgbClr>
                    </a:solidFill>
                    <a:effectLst/>
                    <a:latin typeface="宋体/Times New Roman" pitchFamily="24"/>
                    <a:ea typeface="楷体" pitchFamily="24"/>
                  </a:rPr>
                  <a:t>中，</a:t>
                </a:r>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GBP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18°</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GP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BG </a:t>
                </a:r>
                <a:r>
                  <a:rPr lang="en-US" altLang="zh-CN" b="0" i="0" u="none">
                    <a:solidFill>
                      <a:srgbClr val="FF0000">
                        <a:alpha val="0"/>
                      </a:srgbClr>
                    </a:solidFill>
                    <a:effectLst/>
                    <a:latin typeface="Times New Roman" pitchFamily="24"/>
                    <a:ea typeface="Times New Roman" pitchFamily="24"/>
                  </a:rPr>
                  <a:t>·tan18°</a:t>
                </a:r>
                <a:r>
                  <a:rPr lang="en-US"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0.325</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米</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en-US"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FG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PF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PG </a:t>
                </a:r>
                <a:r>
                  <a:rPr lang="zh-CN" altLang="zh-CN" b="0" i="0" u="none">
                    <a:solidFill>
                      <a:srgbClr val="FF0000">
                        <a:alpha val="0"/>
                      </a:srgbClr>
                    </a:solidFill>
                    <a:effectLst/>
                    <a:latin typeface="宋体" pitchFamily="24"/>
                    <a:ea typeface="宋体" pitchFamily="24"/>
                  </a:rPr>
                  <a:t>＝</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0.325</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1.325</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米</a:t>
                </a:r>
                <a:r>
                  <a:rPr lang="zh-CN" altLang="zh-CN" b="0" i="0" u="none">
                    <a:solidFill>
                      <a:srgbClr val="FF0000">
                        <a:alpha val="0"/>
                      </a:srgbClr>
                    </a:solidFill>
                    <a:effectLst/>
                    <a:latin typeface="宋体" pitchFamily="24"/>
                    <a:ea typeface="宋体" pitchFamily="24"/>
                  </a:rPr>
                  <a:t>）</a:t>
                </a:r>
                <a:r>
                  <a:rPr lang="zh-CN" altLang="zh-CN" b="0" i="0" u="none">
                    <a:solidFill>
                      <a:srgbClr val="FF0000">
                        <a:alpha val="0"/>
                      </a:srgbClr>
                    </a:solidFill>
                    <a:effectLst/>
                    <a:latin typeface="宋体/Times New Roman" pitchFamily="24"/>
                    <a:ea typeface="楷体" pitchFamily="24"/>
                  </a:rPr>
                  <a:t>，</a:t>
                </a:r>
              </a:p>
              <a:p>
                <a:pPr algn="l" eaLnBrk="1" latinLnBrk="0" hangingPunct="0"/>
                <a:r>
                  <a:rPr lang="en-US"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1.325</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53</a:t>
                </a:r>
                <a:r>
                  <a:rPr lang="zh-CN" altLang="zh-CN" b="0" i="0" u="none">
                    <a:solidFill>
                      <a:srgbClr val="FF0000">
                        <a:alpha val="0"/>
                      </a:srgbClr>
                    </a:solidFill>
                    <a:effectLst/>
                    <a:latin typeface="宋体/Times New Roman" pitchFamily="24"/>
                    <a:ea typeface="楷体" pitchFamily="24"/>
                  </a:rPr>
                  <a:t>，解得</a:t>
                </a:r>
                <a:r>
                  <a:rPr lang="en-US" altLang="zh-CN" b="0" i="1" u="none">
                    <a:solidFill>
                      <a:srgbClr val="FF0000">
                        <a:alpha val="0"/>
                      </a:srgbClr>
                    </a:solidFill>
                    <a:effectLst/>
                    <a:latin typeface="Times New Roman" pitchFamily="24"/>
                    <a:ea typeface="Times New Roman" pitchFamily="24"/>
                  </a:rPr>
                  <a:t> x </a:t>
                </a:r>
                <a:r>
                  <a:rPr lang="zh-CN" altLang="zh-CN" b="0" i="0" u="none">
                    <a:solidFill>
                      <a:srgbClr val="FF0000">
                        <a:alpha val="0"/>
                      </a:srgbClr>
                    </a:solidFill>
                    <a:effectLst/>
                    <a:latin typeface="宋体" pitchFamily="24"/>
                    <a:ea typeface="宋体" pitchFamily="24"/>
                  </a:rPr>
                  <a:t>＝</a:t>
                </a:r>
                <a:r>
                  <a:rPr lang="en-US" altLang="zh-CN" b="0" i="0" u="none">
                    <a:solidFill>
                      <a:srgbClr val="FF0000">
                        <a:alpha val="0"/>
                      </a:srgbClr>
                    </a:solidFill>
                    <a:effectLst/>
                    <a:latin typeface="Times New Roman" pitchFamily="24"/>
                    <a:ea typeface="Times New Roman" pitchFamily="24"/>
                  </a:rPr>
                  <a:t>40</a:t>
                </a:r>
                <a:r>
                  <a:rPr lang="zh-CN" altLang="zh-CN" b="0" i="0" u="none">
                    <a:solidFill>
                      <a:srgbClr val="FF0000">
                        <a:alpha val="0"/>
                      </a:srgbClr>
                    </a:solidFill>
                    <a:effectLst/>
                    <a:latin typeface="宋体/Times New Roman" pitchFamily="24"/>
                    <a:ea typeface="楷体" pitchFamily="24"/>
                  </a:rPr>
                  <a:t>，</a:t>
                </a:r>
              </a:p>
            </p:txBody>
          </p:sp>
        </mc:Choice>
        <mc:Fallback>
          <p:sp>
            <p:nvSpPr>
              <p:cNvPr id="13818" name="yt_shape_13818"/>
              <p:cNvSpPr txBox="1">
                <a:spLocks noRot="1" noChangeAspect="1" noMove="1" noResize="1" noEditPoints="1" noAdjustHandles="1" noChangeArrowheads="1" noChangeShapeType="1" noTextEdit="1"/>
              </p:cNvSpPr>
              <p:nvPr/>
            </p:nvSpPr>
            <p:spPr>
              <a:xfrm>
                <a:off x="630011" y="404664"/>
                <a:ext cx="6731010" cy="5907836"/>
              </a:xfrm>
              <a:prstGeom prst="rect">
                <a:avLst/>
              </a:prstGeom>
              <a:blipFill>
                <a:blip r:embed="rId6"/>
                <a:stretch>
                  <a:fillRect l="-2262" t="-154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C0A21640-A26B-F094-52C7-A87BD54DE222}"/>
              </a:ext>
            </a:extLst>
          </p:cNvPr>
          <p:cNvSpPr txBox="1"/>
          <p:nvPr/>
        </p:nvSpPr>
        <p:spPr>
          <a:xfrm>
            <a:off x="540000" y="2692668"/>
            <a:ext cx="6845998" cy="569100"/>
          </a:xfrm>
          <a:prstGeom prst="rect">
            <a:avLst/>
          </a:prstGeom>
          <a:noFill/>
        </p:spPr>
        <p:txBody>
          <a:bodyPr vert="horz" wrap="none" rtlCol="0">
            <a:noAutofit/>
          </a:bodyPr>
          <a:lstStyle/>
          <a:p>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解：延长</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PD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交</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AC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于点</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F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，延长</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DP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交</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BE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于点</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G </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6825CF9E-83D4-98CD-E2D0-A7E0E1E45E47}"/>
              </a:ext>
            </a:extLst>
          </p:cNvPr>
          <p:cNvSpPr txBox="1"/>
          <p:nvPr/>
        </p:nvSpPr>
        <p:spPr>
          <a:xfrm>
            <a:off x="540000" y="2924758"/>
            <a:ext cx="4860036" cy="569100"/>
          </a:xfrm>
          <a:prstGeom prst="rect">
            <a:avLst/>
          </a:prstGeom>
          <a:noFill/>
        </p:spPr>
        <p:txBody>
          <a:bodyPr vert="horz" wrap="none" rtlCol="0">
            <a:noAutofit/>
          </a:bodyPr>
          <a:lstStyle/>
          <a:p>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由题意，得</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PF </a:t>
            </a:r>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AF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DG </a:t>
            </a:r>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BE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39EFB3AC-6EFE-D303-777C-C48E8F8B1ADB}"/>
              </a:ext>
            </a:extLst>
          </p:cNvPr>
          <p:cNvSpPr txBox="1"/>
          <p:nvPr/>
        </p:nvSpPr>
        <p:spPr>
          <a:xfrm>
            <a:off x="587625" y="3181042"/>
            <a:ext cx="4050411" cy="569100"/>
          </a:xfrm>
          <a:prstGeom prst="rect">
            <a:avLst/>
          </a:prstGeom>
          <a:noFill/>
        </p:spPr>
        <p:txBody>
          <a:bodyPr vert="horz" wrap="none" rtlCol="0">
            <a:noAutofit/>
          </a:bodyPr>
          <a:lstStyle/>
          <a:p>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AB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FG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53</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BG </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BF1FD775-F5D9-B990-5905-09B9CE20866D}"/>
              </a:ext>
            </a:extLst>
          </p:cNvPr>
          <p:cNvSpPr txBox="1"/>
          <p:nvPr/>
        </p:nvSpPr>
        <p:spPr>
          <a:xfrm>
            <a:off x="540000" y="3443686"/>
            <a:ext cx="2902649" cy="569100"/>
          </a:xfrm>
          <a:prstGeom prst="rect">
            <a:avLst/>
          </a:prstGeom>
          <a:noFill/>
        </p:spPr>
        <p:txBody>
          <a:bodyPr vert="horz" wrap="none" rtlCol="0">
            <a:noAutofit/>
          </a:bodyPr>
          <a:lstStyle/>
          <a:p>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设</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BG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endParaRPr lang="zh-CN" altLang="en-US">
              <a:solidFill>
                <a:srgbClr val="FF0000"/>
              </a:solidFill>
            </a:endParaRPr>
          </a:p>
        </p:txBody>
      </p:sp>
      <p:sp>
        <p:nvSpPr>
          <p:cNvPr id="6" name="文本框 5">
            <a:extLst>
              <a:ext uri="{FF2B5EF4-FFF2-40B4-BE49-F238E27FC236}">
                <a16:creationId xmlns:a16="http://schemas.microsoft.com/office/drawing/2014/main" id="{2314D71F-26F1-98BD-2096-1888E630AD30}"/>
              </a:ext>
            </a:extLst>
          </p:cNvPr>
          <p:cNvSpPr txBox="1"/>
          <p:nvPr/>
        </p:nvSpPr>
        <p:spPr>
          <a:xfrm>
            <a:off x="540000" y="3703150"/>
            <a:ext cx="6176073" cy="569100"/>
          </a:xfrm>
          <a:prstGeom prst="rect">
            <a:avLst/>
          </a:prstGeom>
          <a:noFill/>
        </p:spPr>
        <p:txBody>
          <a:bodyPr vert="horz" wrap="none" rtlCol="0">
            <a:noAutofit/>
          </a:bodyPr>
          <a:lstStyle/>
          <a:p>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在</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CDF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中，</a:t>
            </a:r>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DCF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30°</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CD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16</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D4114187-6764-E167-D4C7-CEB330C6F5AC}"/>
                  </a:ext>
                </a:extLst>
              </p:cNvPr>
              <p:cNvSpPr txBox="1"/>
              <p:nvPr/>
            </p:nvSpPr>
            <p:spPr>
              <a:xfrm>
                <a:off x="540000" y="3818598"/>
                <a:ext cx="3663061" cy="765061"/>
              </a:xfrm>
              <a:prstGeom prst="rect">
                <a:avLst/>
              </a:prstGeom>
              <a:noFill/>
            </p:spPr>
            <p:txBody>
              <a:bodyPr vert="horz" wrap="none" rtlCol="0" anchor="ctr">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DF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CD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8</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mc:Choice>
        <mc:Fallback>
          <p:sp>
            <p:nvSpPr>
              <p:cNvPr id="7" name="文本框 6">
                <a:extLst>
                  <a:ext uri="{FF2B5EF4-FFF2-40B4-BE49-F238E27FC236}">
                    <a16:creationId xmlns:a16="http://schemas.microsoft.com/office/drawing/2014/main" id="{D4114187-6764-E167-D4C7-CEB330C6F5AC}"/>
                  </a:ext>
                </a:extLst>
              </p:cNvPr>
              <p:cNvSpPr txBox="1">
                <a:spLocks noRot="1" noChangeAspect="1" noMove="1" noResize="1" noEditPoints="1" noAdjustHandles="1" noChangeArrowheads="1" noChangeShapeType="1" noTextEdit="1"/>
              </p:cNvSpPr>
              <p:nvPr/>
            </p:nvSpPr>
            <p:spPr>
              <a:xfrm>
                <a:off x="540000" y="3818598"/>
                <a:ext cx="3663061" cy="765061"/>
              </a:xfrm>
              <a:prstGeom prst="rect">
                <a:avLst/>
              </a:prstGeom>
              <a:blipFill>
                <a:blip r:embed="rId7"/>
                <a:stretch>
                  <a:fillRect l="-1833"/>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CA177DDF-177E-0AE4-07BD-61DBFA5D55B7}"/>
              </a:ext>
            </a:extLst>
          </p:cNvPr>
          <p:cNvSpPr txBox="1"/>
          <p:nvPr/>
        </p:nvSpPr>
        <p:spPr>
          <a:xfrm>
            <a:off x="540000" y="4346031"/>
            <a:ext cx="4254373" cy="569100"/>
          </a:xfrm>
          <a:prstGeom prst="rect">
            <a:avLst/>
          </a:prstGeom>
          <a:noFill/>
        </p:spPr>
        <p:txBody>
          <a:bodyPr vert="horz" wrap="none" rtlCol="0">
            <a:noAutofit/>
          </a:bodyPr>
          <a:lstStyle/>
          <a:p>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在</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PAF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中，</a:t>
            </a:r>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PAF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45°</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133CB6F1-5A61-9A3F-1B4C-1A6845E74895}"/>
              </a:ext>
            </a:extLst>
          </p:cNvPr>
          <p:cNvSpPr txBox="1"/>
          <p:nvPr/>
        </p:nvSpPr>
        <p:spPr>
          <a:xfrm>
            <a:off x="540000" y="4605495"/>
            <a:ext cx="4377436" cy="569100"/>
          </a:xfrm>
          <a:prstGeom prst="rect">
            <a:avLst/>
          </a:prstGeom>
          <a:noFill/>
        </p:spPr>
        <p:txBody>
          <a:bodyPr vert="horz" wrap="none" rtlCol="0">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AF </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·tan45°</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10" name="文本框 9">
            <a:extLst>
              <a:ext uri="{FF2B5EF4-FFF2-40B4-BE49-F238E27FC236}">
                <a16:creationId xmlns:a16="http://schemas.microsoft.com/office/drawing/2014/main" id="{6CFA2D81-C91D-EF7D-F19B-2D0A436385BD}"/>
              </a:ext>
            </a:extLst>
          </p:cNvPr>
          <p:cNvSpPr txBox="1"/>
          <p:nvPr/>
        </p:nvSpPr>
        <p:spPr>
          <a:xfrm>
            <a:off x="540000" y="4864959"/>
            <a:ext cx="4402836" cy="569100"/>
          </a:xfrm>
          <a:prstGeom prst="rect">
            <a:avLst/>
          </a:prstGeom>
          <a:noFill/>
        </p:spPr>
        <p:txBody>
          <a:bodyPr vert="horz" wrap="none" rtlCol="0">
            <a:noAutofit/>
          </a:bodyPr>
          <a:lstStyle/>
          <a:p>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在</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Rt</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BPG </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中，</a:t>
            </a:r>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GBP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18°</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FB477A9E-9A48-893A-9FF0-484FADDD451C}"/>
              </a:ext>
            </a:extLst>
          </p:cNvPr>
          <p:cNvSpPr txBox="1"/>
          <p:nvPr/>
        </p:nvSpPr>
        <p:spPr>
          <a:xfrm>
            <a:off x="540000" y="5124423"/>
            <a:ext cx="5133086" cy="569100"/>
          </a:xfrm>
          <a:prstGeom prst="rect">
            <a:avLst/>
          </a:prstGeom>
          <a:noFill/>
        </p:spPr>
        <p:txBody>
          <a:bodyPr vert="horz" wrap="none" rtlCol="0">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GP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BG </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·tan18°</a:t>
            </a:r>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0.325</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12" name="文本框 11">
            <a:extLst>
              <a:ext uri="{FF2B5EF4-FFF2-40B4-BE49-F238E27FC236}">
                <a16:creationId xmlns:a16="http://schemas.microsoft.com/office/drawing/2014/main" id="{631C3267-F4B4-A5D3-D312-B025BF0006AB}"/>
              </a:ext>
            </a:extLst>
          </p:cNvPr>
          <p:cNvSpPr txBox="1"/>
          <p:nvPr/>
        </p:nvSpPr>
        <p:spPr>
          <a:xfrm>
            <a:off x="540000" y="5373216"/>
            <a:ext cx="6760273" cy="569100"/>
          </a:xfrm>
          <a:prstGeom prst="rect">
            <a:avLst/>
          </a:prstGeom>
          <a:noFill/>
        </p:spPr>
        <p:txBody>
          <a:bodyPr vert="horz" wrap="none" rtlCol="0">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FG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PG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0.325</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1.325</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13" name="文本框 12">
            <a:extLst>
              <a:ext uri="{FF2B5EF4-FFF2-40B4-BE49-F238E27FC236}">
                <a16:creationId xmlns:a16="http://schemas.microsoft.com/office/drawing/2014/main" id="{A70F6441-A9A2-5275-B803-2BFEDFD6AB61}"/>
              </a:ext>
            </a:extLst>
          </p:cNvPr>
          <p:cNvSpPr txBox="1"/>
          <p:nvPr/>
        </p:nvSpPr>
        <p:spPr>
          <a:xfrm>
            <a:off x="540000" y="5629500"/>
            <a:ext cx="4069461" cy="517983"/>
          </a:xfrm>
          <a:prstGeom prst="rect">
            <a:avLst/>
          </a:prstGeom>
          <a:noFill/>
        </p:spPr>
        <p:txBody>
          <a:bodyPr vert="horz" wrap="none" rtlCol="0">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1.325</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53</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，解得</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x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40</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14" name="yt_shape_2">
            <a:extLst>
              <a:ext uri="{FF2B5EF4-FFF2-40B4-BE49-F238E27FC236}">
                <a16:creationId xmlns:a16="http://schemas.microsoft.com/office/drawing/2014/main" id="{4C05E51E-6DB2-8B13-BF3A-F983AC4ED2DD}"/>
              </a:ext>
            </a:extLst>
          </p:cNvPr>
          <p:cNvSpPr txBox="1"/>
          <p:nvPr/>
        </p:nvSpPr>
        <p:spPr>
          <a:xfrm>
            <a:off x="630011" y="5509741"/>
            <a:ext cx="5507918" cy="1388778"/>
          </a:xfrm>
          <a:prstGeom prst="rect">
            <a:avLst/>
          </a:prstGeom>
          <a:noFill/>
          <a:extLst>
            <a:ext uri="{909E8E84-426E-40DD-AFC4-6F175D3DCCD1}">
              <a14:hiddenFill xmlns:a14="http://schemas.microsoft.com/office/drawing/2010/main">
                <a:solidFill>
                  <a:srgbClr val="FFFFFF"/>
                </a:solidFill>
              </a14:hiddenFill>
            </a:ext>
          </a:extLst>
        </p:spPr>
        <p:txBody>
          <a:bodyPr vert="horz" wrap="none" lIns="0" tIns="0" rIns="0" bIns="0" rtlCol="0">
            <a:noAutofit/>
          </a:bodyPr>
          <a:lstStyle/>
          <a:p>
            <a:pPr lvl="0" hangingPunct="0"/>
            <a:r>
              <a:rPr lang="en-US" altLang="zh-CN">
                <a:solidFill>
                  <a:srgbClr val="FF0000">
                    <a:alpha val="0"/>
                  </a:srgbClr>
                </a:solidFill>
                <a:latin typeface="宋体" pitchFamily="24"/>
                <a:ea typeface="宋体" pitchFamily="24"/>
              </a:rPr>
              <a:t>∴</a:t>
            </a:r>
            <a:r>
              <a:rPr lang="en-US" altLang="zh-CN" i="1">
                <a:solidFill>
                  <a:srgbClr val="FF0000">
                    <a:alpha val="0"/>
                  </a:srgbClr>
                </a:solidFill>
                <a:latin typeface="Times New Roman" pitchFamily="24"/>
                <a:ea typeface="Times New Roman" pitchFamily="24"/>
              </a:rPr>
              <a:t> PF </a:t>
            </a:r>
            <a:r>
              <a:rPr lang="zh-CN" altLang="zh-CN">
                <a:solidFill>
                  <a:srgbClr val="FF0000">
                    <a:alpha val="0"/>
                  </a:srgbClr>
                </a:solidFill>
                <a:latin typeface="宋体" pitchFamily="24"/>
                <a:ea typeface="宋体" pitchFamily="24"/>
              </a:rPr>
              <a:t>＝</a:t>
            </a:r>
            <a:r>
              <a:rPr lang="en-US" altLang="zh-CN">
                <a:solidFill>
                  <a:srgbClr val="FF0000">
                    <a:alpha val="0"/>
                  </a:srgbClr>
                </a:solidFill>
                <a:latin typeface="Times New Roman" pitchFamily="24"/>
                <a:ea typeface="Times New Roman" pitchFamily="24"/>
              </a:rPr>
              <a:t>40</a:t>
            </a:r>
            <a:r>
              <a:rPr lang="zh-CN" altLang="zh-CN">
                <a:solidFill>
                  <a:srgbClr val="FF0000">
                    <a:alpha val="0"/>
                  </a:srgbClr>
                </a:solidFill>
                <a:latin typeface="宋体/Times New Roman" pitchFamily="24"/>
                <a:ea typeface="楷体" pitchFamily="24"/>
              </a:rPr>
              <a:t>米，</a:t>
            </a:r>
          </a:p>
          <a:p>
            <a:pPr lvl="0" hangingPunct="0"/>
            <a:r>
              <a:rPr lang="en-US" altLang="zh-CN">
                <a:solidFill>
                  <a:srgbClr val="FF0000">
                    <a:alpha val="0"/>
                  </a:srgbClr>
                </a:solidFill>
                <a:latin typeface="宋体" pitchFamily="24"/>
                <a:ea typeface="宋体" pitchFamily="24"/>
              </a:rPr>
              <a:t>∴</a:t>
            </a:r>
            <a:r>
              <a:rPr lang="en-US" altLang="zh-CN" i="1">
                <a:solidFill>
                  <a:srgbClr val="FF0000">
                    <a:alpha val="0"/>
                  </a:srgbClr>
                </a:solidFill>
                <a:latin typeface="Times New Roman" pitchFamily="24"/>
                <a:ea typeface="Times New Roman" pitchFamily="24"/>
              </a:rPr>
              <a:t> PD </a:t>
            </a:r>
            <a:r>
              <a:rPr lang="zh-CN" altLang="zh-CN">
                <a:solidFill>
                  <a:srgbClr val="FF0000">
                    <a:alpha val="0"/>
                  </a:srgbClr>
                </a:solidFill>
                <a:latin typeface="宋体" pitchFamily="24"/>
                <a:ea typeface="宋体" pitchFamily="24"/>
              </a:rPr>
              <a:t>＝</a:t>
            </a:r>
            <a:r>
              <a:rPr lang="en-US" altLang="zh-CN" i="1">
                <a:solidFill>
                  <a:srgbClr val="FF0000">
                    <a:alpha val="0"/>
                  </a:srgbClr>
                </a:solidFill>
                <a:latin typeface="Times New Roman" pitchFamily="24"/>
                <a:ea typeface="Times New Roman" pitchFamily="24"/>
              </a:rPr>
              <a:t> PF </a:t>
            </a:r>
            <a:r>
              <a:rPr lang="zh-CN" altLang="zh-CN">
                <a:solidFill>
                  <a:srgbClr val="FF0000">
                    <a:alpha val="0"/>
                  </a:srgbClr>
                </a:solidFill>
                <a:latin typeface="宋体" pitchFamily="24"/>
                <a:ea typeface="宋体" pitchFamily="24"/>
              </a:rPr>
              <a:t>－</a:t>
            </a:r>
            <a:r>
              <a:rPr lang="en-US" altLang="zh-CN" i="1">
                <a:solidFill>
                  <a:srgbClr val="FF0000">
                    <a:alpha val="0"/>
                  </a:srgbClr>
                </a:solidFill>
                <a:latin typeface="Times New Roman" pitchFamily="24"/>
                <a:ea typeface="Times New Roman" pitchFamily="24"/>
              </a:rPr>
              <a:t> DF </a:t>
            </a:r>
            <a:r>
              <a:rPr lang="zh-CN" altLang="zh-CN">
                <a:solidFill>
                  <a:srgbClr val="FF0000">
                    <a:alpha val="0"/>
                  </a:srgbClr>
                </a:solidFill>
                <a:latin typeface="宋体" pitchFamily="24"/>
                <a:ea typeface="宋体" pitchFamily="24"/>
              </a:rPr>
              <a:t>＝</a:t>
            </a:r>
            <a:r>
              <a:rPr lang="en-US" altLang="zh-CN">
                <a:solidFill>
                  <a:srgbClr val="FF0000">
                    <a:alpha val="0"/>
                  </a:srgbClr>
                </a:solidFill>
                <a:latin typeface="Times New Roman" pitchFamily="24"/>
                <a:ea typeface="Times New Roman" pitchFamily="24"/>
              </a:rPr>
              <a:t>40</a:t>
            </a:r>
            <a:r>
              <a:rPr lang="zh-CN" altLang="zh-CN">
                <a:solidFill>
                  <a:srgbClr val="FF0000">
                    <a:alpha val="0"/>
                  </a:srgbClr>
                </a:solidFill>
                <a:latin typeface="宋体" pitchFamily="24"/>
                <a:ea typeface="宋体" pitchFamily="24"/>
              </a:rPr>
              <a:t>－</a:t>
            </a:r>
            <a:r>
              <a:rPr lang="en-US" altLang="zh-CN">
                <a:solidFill>
                  <a:srgbClr val="FF0000">
                    <a:alpha val="0"/>
                  </a:srgbClr>
                </a:solidFill>
                <a:latin typeface="Times New Roman" pitchFamily="24"/>
                <a:ea typeface="Times New Roman" pitchFamily="24"/>
              </a:rPr>
              <a:t>8</a:t>
            </a:r>
            <a:r>
              <a:rPr lang="zh-CN" altLang="zh-CN">
                <a:solidFill>
                  <a:srgbClr val="FF0000">
                    <a:alpha val="0"/>
                  </a:srgbClr>
                </a:solidFill>
                <a:latin typeface="宋体" pitchFamily="24"/>
                <a:ea typeface="宋体" pitchFamily="24"/>
              </a:rPr>
              <a:t>＝</a:t>
            </a:r>
            <a:r>
              <a:rPr lang="en-US" altLang="zh-CN">
                <a:solidFill>
                  <a:srgbClr val="FF0000">
                    <a:alpha val="0"/>
                  </a:srgbClr>
                </a:solidFill>
                <a:latin typeface="Times New Roman" pitchFamily="24"/>
                <a:ea typeface="Times New Roman" pitchFamily="24"/>
              </a:rPr>
              <a:t>32</a:t>
            </a:r>
            <a:r>
              <a:rPr lang="zh-CN" altLang="zh-CN">
                <a:solidFill>
                  <a:srgbClr val="FF0000">
                    <a:alpha val="0"/>
                  </a:srgbClr>
                </a:solidFill>
                <a:latin typeface="宋体" pitchFamily="24"/>
                <a:ea typeface="宋体" pitchFamily="24"/>
              </a:rPr>
              <a:t>（</a:t>
            </a:r>
            <a:r>
              <a:rPr lang="zh-CN" altLang="zh-CN">
                <a:solidFill>
                  <a:srgbClr val="FF0000">
                    <a:alpha val="0"/>
                  </a:srgbClr>
                </a:solidFill>
                <a:latin typeface="宋体/Times New Roman" pitchFamily="24"/>
                <a:ea typeface="楷体" pitchFamily="24"/>
              </a:rPr>
              <a:t>米</a:t>
            </a:r>
            <a:r>
              <a:rPr lang="zh-CN" altLang="zh-CN">
                <a:solidFill>
                  <a:srgbClr val="FF0000">
                    <a:alpha val="0"/>
                  </a:srgbClr>
                </a:solidFill>
                <a:latin typeface="宋体" pitchFamily="24"/>
                <a:ea typeface="宋体" pitchFamily="24"/>
              </a:rPr>
              <a:t>）</a:t>
            </a:r>
            <a:r>
              <a:rPr lang="zh-CN" altLang="zh-CN">
                <a:solidFill>
                  <a:srgbClr val="FF0000">
                    <a:alpha val="0"/>
                  </a:srgbClr>
                </a:solidFill>
                <a:latin typeface="宋体/Times New Roman" pitchFamily="24"/>
                <a:ea typeface="楷体" pitchFamily="24"/>
              </a:rPr>
              <a:t>，</a:t>
            </a:r>
          </a:p>
          <a:p>
            <a:pPr lvl="0" hangingPunct="0"/>
            <a:r>
              <a:rPr lang="en-US" altLang="zh-CN">
                <a:solidFill>
                  <a:srgbClr val="FF0000">
                    <a:alpha val="0"/>
                  </a:srgbClr>
                </a:solidFill>
                <a:latin typeface="宋体" pitchFamily="24"/>
                <a:ea typeface="宋体" pitchFamily="24"/>
              </a:rPr>
              <a:t>∴</a:t>
            </a:r>
            <a:r>
              <a:rPr lang="zh-CN" altLang="zh-CN">
                <a:solidFill>
                  <a:srgbClr val="FF0000">
                    <a:alpha val="0"/>
                  </a:srgbClr>
                </a:solidFill>
                <a:latin typeface="宋体/Times New Roman" pitchFamily="24"/>
                <a:ea typeface="楷体" pitchFamily="24"/>
              </a:rPr>
              <a:t>该风力发电机塔杆</a:t>
            </a:r>
            <a:r>
              <a:rPr lang="en-US" altLang="zh-CN" i="1">
                <a:solidFill>
                  <a:srgbClr val="FF0000">
                    <a:alpha val="0"/>
                  </a:srgbClr>
                </a:solidFill>
                <a:latin typeface="Times New Roman" pitchFamily="24"/>
                <a:ea typeface="Times New Roman" pitchFamily="24"/>
              </a:rPr>
              <a:t> PD </a:t>
            </a:r>
            <a:r>
              <a:rPr lang="zh-CN" altLang="zh-CN">
                <a:solidFill>
                  <a:srgbClr val="FF0000">
                    <a:alpha val="0"/>
                  </a:srgbClr>
                </a:solidFill>
                <a:latin typeface="宋体/Times New Roman" pitchFamily="24"/>
                <a:ea typeface="楷体" pitchFamily="24"/>
              </a:rPr>
              <a:t>的高度约为</a:t>
            </a:r>
            <a:r>
              <a:rPr lang="en-US" altLang="zh-CN">
                <a:solidFill>
                  <a:srgbClr val="FF0000">
                    <a:alpha val="0"/>
                  </a:srgbClr>
                </a:solidFill>
                <a:latin typeface="Times New Roman" pitchFamily="24"/>
                <a:ea typeface="Times New Roman" pitchFamily="24"/>
              </a:rPr>
              <a:t>32</a:t>
            </a:r>
            <a:r>
              <a:rPr lang="zh-CN" altLang="zh-CN">
                <a:solidFill>
                  <a:srgbClr val="FF0000">
                    <a:alpha val="0"/>
                  </a:srgbClr>
                </a:solidFill>
                <a:latin typeface="宋体/Times New Roman" pitchFamily="24"/>
                <a:ea typeface="楷体" pitchFamily="24"/>
              </a:rPr>
              <a:t>米</a:t>
            </a:r>
            <a:r>
              <a:rPr lang="en-US" altLang="zh-CN">
                <a:solidFill>
                  <a:srgbClr val="FF0000">
                    <a:alpha val="0"/>
                  </a:srgbClr>
                </a:solidFill>
                <a:latin typeface="Times New Roman" pitchFamily="24"/>
                <a:ea typeface="Times New Roman" pitchFamily="24"/>
              </a:rPr>
              <a:t>.</a:t>
            </a:r>
            <a:endParaRPr lang="zh-CN" altLang="en-US"/>
          </a:p>
        </p:txBody>
      </p:sp>
      <p:sp>
        <p:nvSpPr>
          <p:cNvPr id="15" name="文本框 14">
            <a:extLst>
              <a:ext uri="{FF2B5EF4-FFF2-40B4-BE49-F238E27FC236}">
                <a16:creationId xmlns:a16="http://schemas.microsoft.com/office/drawing/2014/main" id="{17FCA78A-82B3-09D4-832D-3211BB6C6A56}"/>
              </a:ext>
            </a:extLst>
          </p:cNvPr>
          <p:cNvSpPr txBox="1"/>
          <p:nvPr/>
        </p:nvSpPr>
        <p:spPr>
          <a:xfrm>
            <a:off x="540000" y="5881379"/>
            <a:ext cx="2170811" cy="569100"/>
          </a:xfrm>
          <a:prstGeom prst="rect">
            <a:avLst/>
          </a:prstGeom>
          <a:noFill/>
        </p:spPr>
        <p:txBody>
          <a:bodyPr vert="horz" wrap="none" rtlCol="0">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40</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endParaRPr lang="zh-CN" altLang="en-US">
              <a:solidFill>
                <a:srgbClr val="FF0000"/>
              </a:solidFill>
            </a:endParaRPr>
          </a:p>
        </p:txBody>
      </p:sp>
      <p:sp>
        <p:nvSpPr>
          <p:cNvPr id="16" name="文本框 15">
            <a:extLst>
              <a:ext uri="{FF2B5EF4-FFF2-40B4-BE49-F238E27FC236}">
                <a16:creationId xmlns:a16="http://schemas.microsoft.com/office/drawing/2014/main" id="{E857CA62-5E52-CC27-186D-EB653E25B5E9}"/>
              </a:ext>
            </a:extLst>
          </p:cNvPr>
          <p:cNvSpPr txBox="1"/>
          <p:nvPr/>
        </p:nvSpPr>
        <p:spPr>
          <a:xfrm>
            <a:off x="540000" y="6082625"/>
            <a:ext cx="5460111" cy="569100"/>
          </a:xfrm>
          <a:prstGeom prst="rect">
            <a:avLst/>
          </a:prstGeom>
          <a:noFill/>
        </p:spPr>
        <p:txBody>
          <a:bodyPr vert="horz" wrap="none" rtlCol="0">
            <a:noAutofit/>
          </a:bodyPr>
          <a:lstStyle/>
          <a:p>
            <a:r>
              <a:rPr kumimoji="0" lang="en-US"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PD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PF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1" strike="noStrike" kern="1200" cap="none" spc="0" normalizeH="0" baseline="0" noProof="0">
                <a:ln>
                  <a:noFill/>
                </a:ln>
                <a:solidFill>
                  <a:srgbClr val="FF0000"/>
                </a:solidFill>
                <a:effectLst/>
                <a:uLnTx/>
                <a:uFillTx/>
                <a:latin typeface="Times New Roman" pitchFamily="24"/>
                <a:ea typeface="Times New Roman" pitchFamily="24"/>
              </a:rPr>
              <a:t> DF </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40</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8</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b="0" i="0" strike="noStrike" kern="1200" cap="none" spc="0" normalizeH="0" baseline="0" noProof="0">
                <a:ln>
                  <a:noFill/>
                </a:ln>
                <a:solidFill>
                  <a:srgbClr val="FF0000"/>
                </a:solidFill>
                <a:effectLst/>
                <a:uLnTx/>
                <a:uFillTx/>
                <a:latin typeface="Times New Roman" pitchFamily="24"/>
                <a:ea typeface="Times New Roman" pitchFamily="24"/>
              </a:rPr>
              <a:t>32</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zh-CN" altLang="zh-CN"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p:sp>
        <p:nvSpPr>
          <p:cNvPr id="17" name="文本框 16">
            <a:extLst>
              <a:ext uri="{FF2B5EF4-FFF2-40B4-BE49-F238E27FC236}">
                <a16:creationId xmlns:a16="http://schemas.microsoft.com/office/drawing/2014/main" id="{4EBAFCB9-0FF1-909A-51F0-8534F490B98F}"/>
              </a:ext>
            </a:extLst>
          </p:cNvPr>
          <p:cNvSpPr txBox="1"/>
          <p:nvPr/>
        </p:nvSpPr>
        <p:spPr>
          <a:xfrm>
            <a:off x="540000" y="6342089"/>
            <a:ext cx="5634736" cy="517983"/>
          </a:xfrm>
          <a:prstGeom prst="rect">
            <a:avLst/>
          </a:prstGeom>
          <a:noFill/>
        </p:spPr>
        <p:txBody>
          <a:bodyPr vert="horz" wrap="none" rtlCol="0">
            <a:noAutofit/>
          </a:bodyPr>
          <a:lstStyle/>
          <a:p>
            <a:r>
              <a:rPr kumimoji="0" lang="en-US" altLang="zh-CN"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b="0" i="0" strike="noStrike" kern="1200" cap="none" spc="0" normalizeH="0" baseline="0" noProof="0" dirty="0">
                <a:ln>
                  <a:noFill/>
                </a:ln>
                <a:solidFill>
                  <a:srgbClr val="FF0000"/>
                </a:solidFill>
                <a:effectLst/>
                <a:uLnTx/>
                <a:uFillTx/>
                <a:latin typeface="宋体/Times New Roman" pitchFamily="24"/>
                <a:ea typeface="楷体" pitchFamily="24"/>
              </a:rPr>
              <a:t>该风力发电机塔杆</a:t>
            </a:r>
            <a:r>
              <a:rPr kumimoji="0" lang="en-US" altLang="zh-CN" b="0" i="1" strike="noStrike" kern="1200" cap="none" spc="0" normalizeH="0" baseline="0" noProof="0" dirty="0">
                <a:ln>
                  <a:noFill/>
                </a:ln>
                <a:solidFill>
                  <a:srgbClr val="FF0000"/>
                </a:solidFill>
                <a:effectLst/>
                <a:uLnTx/>
                <a:uFillTx/>
                <a:latin typeface="Times New Roman" pitchFamily="24"/>
                <a:ea typeface="Times New Roman" pitchFamily="24"/>
              </a:rPr>
              <a:t> PD </a:t>
            </a:r>
            <a:r>
              <a:rPr kumimoji="0" lang="zh-CN" altLang="zh-CN" b="0" i="0" strike="noStrike" kern="1200" cap="none" spc="0" normalizeH="0" baseline="0" noProof="0" dirty="0">
                <a:ln>
                  <a:noFill/>
                </a:ln>
                <a:solidFill>
                  <a:srgbClr val="FF0000"/>
                </a:solidFill>
                <a:effectLst/>
                <a:uLnTx/>
                <a:uFillTx/>
                <a:latin typeface="宋体/Times New Roman" pitchFamily="24"/>
                <a:ea typeface="楷体" pitchFamily="24"/>
              </a:rPr>
              <a:t>的高度约为</a:t>
            </a:r>
            <a:r>
              <a:rPr kumimoji="0" lang="en-US" altLang="zh-CN" b="0" i="0" strike="noStrike" kern="1200" cap="none" spc="0" normalizeH="0" baseline="0" noProof="0" dirty="0">
                <a:ln>
                  <a:noFill/>
                </a:ln>
                <a:solidFill>
                  <a:srgbClr val="FF0000"/>
                </a:solidFill>
                <a:effectLst/>
                <a:uLnTx/>
                <a:uFillTx/>
                <a:latin typeface="Times New Roman" pitchFamily="24"/>
                <a:ea typeface="Times New Roman" pitchFamily="24"/>
              </a:rPr>
              <a:t>32</a:t>
            </a:r>
            <a:r>
              <a:rPr kumimoji="0" lang="zh-CN" altLang="zh-CN" b="0" i="0" strike="noStrike" kern="1200" cap="none" spc="0" normalizeH="0" baseline="0" noProof="0" dirty="0">
                <a:ln>
                  <a:noFill/>
                </a:ln>
                <a:solidFill>
                  <a:srgbClr val="FF0000"/>
                </a:solidFill>
                <a:effectLst/>
                <a:uLnTx/>
                <a:uFillTx/>
                <a:latin typeface="宋体/Times New Roman" pitchFamily="24"/>
                <a:ea typeface="楷体" pitchFamily="24"/>
              </a:rPr>
              <a:t>米</a:t>
            </a:r>
            <a:r>
              <a:rPr kumimoji="0" lang="en-US" altLang="zh-CN" b="0" i="0" strike="noStrike" kern="1200" cap="none" spc="0" normalizeH="0" baseline="0" noProof="0" dirty="0">
                <a:ln>
                  <a:noFill/>
                </a:ln>
                <a:solidFill>
                  <a:srgbClr val="FF0000"/>
                </a:solidFill>
                <a:effectLst/>
                <a:uLnTx/>
                <a:uFillTx/>
                <a:latin typeface="Times New Roman" pitchFamily="24"/>
                <a:ea typeface="Times New Roman" pitchFamily="24"/>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815"/>
                                        </p:tgtEl>
                                        <p:attrNameLst>
                                          <p:attrName>style.visibility</p:attrName>
                                        </p:attrNameLst>
                                      </p:cBhvr>
                                      <p:to>
                                        <p:strVal val="visible"/>
                                      </p:to>
                                    </p:set>
                                    <p:animEffect transition="in" filter="blinds(horizontal)">
                                      <p:cBhvr>
                                        <p:cTn id="12" dur="500"/>
                                        <p:tgtEl>
                                          <p:spTgt spid="138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Effect transition="in" filter="blinds(horizontal)">
                                      <p:cBhvr>
                                        <p:cTn id="57" dur="500"/>
                                        <p:tgtEl>
                                          <p:spTgt spid="1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blinds(horizontal)">
                                      <p:cBhvr>
                                        <p:cTn id="62" dur="500"/>
                                        <p:tgtEl>
                                          <p:spTgt spid="12">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3">
                                            <p:txEl>
                                              <p:pRg st="0" end="0"/>
                                            </p:txEl>
                                          </p:spTgt>
                                        </p:tgtEl>
                                        <p:attrNameLst>
                                          <p:attrName>style.visibility</p:attrName>
                                        </p:attrNameLst>
                                      </p:cBhvr>
                                      <p:to>
                                        <p:strVal val="visible"/>
                                      </p:to>
                                    </p:set>
                                    <p:animEffect transition="in" filter="blinds(horizontal)">
                                      <p:cBhvr>
                                        <p:cTn id="67" dur="500"/>
                                        <p:tgtEl>
                                          <p:spTgt spid="1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Effect transition="in" filter="blinds(horizontal)">
                                      <p:cBhvr>
                                        <p:cTn id="72" dur="500"/>
                                        <p:tgtEl>
                                          <p:spTgt spid="15">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6">
                                            <p:txEl>
                                              <p:pRg st="0" end="0"/>
                                            </p:txEl>
                                          </p:spTgt>
                                        </p:tgtEl>
                                        <p:attrNameLst>
                                          <p:attrName>style.visibility</p:attrName>
                                        </p:attrNameLst>
                                      </p:cBhvr>
                                      <p:to>
                                        <p:strVal val="visible"/>
                                      </p:to>
                                    </p:set>
                                    <p:animEffect transition="in" filter="blinds(horizontal)">
                                      <p:cBhvr>
                                        <p:cTn id="77" dur="500"/>
                                        <p:tgtEl>
                                          <p:spTgt spid="16">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7">
                                            <p:txEl>
                                              <p:pRg st="0" end="0"/>
                                            </p:txEl>
                                          </p:spTgt>
                                        </p:tgtEl>
                                        <p:attrNameLst>
                                          <p:attrName>style.visibility</p:attrName>
                                        </p:attrNameLst>
                                      </p:cBhvr>
                                      <p:to>
                                        <p:strVal val="visible"/>
                                      </p:to>
                                    </p:set>
                                    <p:animEffect transition="in" filter="blinds(horizontal)">
                                      <p:cBhvr>
                                        <p:cTn id="8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P spid="15" grpId="0" build="allAtOnce"/>
      <p:bldP spid="16" grpId="0" build="allAtOnce"/>
      <p:bldP spid="1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751" name="yt_shape_13751"/>
              <p:cNvSpPr txBox="1"/>
              <p:nvPr/>
            </p:nvSpPr>
            <p:spPr>
              <a:xfrm>
                <a:off x="540119" y="1941032"/>
                <a:ext cx="11492915" cy="1110560"/>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某水库堤坝横断面迎水坡的坡角为</a:t>
                </a:r>
                <a:r>
                  <a:rPr lang="en-US" altLang="zh-CN" sz="2400" b="0" i="0" u="none">
                    <a:solidFill>
                      <a:srgbClr val="000000"/>
                    </a:solidFill>
                    <a:effectLst/>
                    <a:latin typeface="Times New Roman" pitchFamily="24"/>
                    <a:ea typeface="Times New Roman" pitchFamily="24"/>
                  </a:rPr>
                  <a:t>α</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sin α</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5</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堤坝高</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3b9c3,isEnd"/>
                  </a:rPr>
                  <a:t>则迎</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水坡面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的长度为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m.</a:t>
                </a:r>
              </a:p>
            </p:txBody>
          </p:sp>
        </mc:Choice>
        <mc:Fallback xmlns:a16="http://schemas.microsoft.com/office/drawing/2014/main" xmlns="">
          <p:sp>
            <p:nvSpPr>
              <p:cNvPr id="13751" name="yt_shape_13751"/>
              <p:cNvSpPr txBox="1">
                <a:spLocks noRot="1" noChangeAspect="1" noMove="1" noResize="1" noEditPoints="1" noAdjustHandles="1" noChangeArrowheads="1" noChangeShapeType="1" noTextEdit="1"/>
              </p:cNvSpPr>
              <p:nvPr/>
            </p:nvSpPr>
            <p:spPr>
              <a:xfrm>
                <a:off x="540119" y="1941032"/>
                <a:ext cx="11492915" cy="1110560"/>
              </a:xfrm>
              <a:prstGeom prst="rect">
                <a:avLst/>
              </a:prstGeom>
              <a:blipFill>
                <a:blip r:embed="rId2"/>
                <a:stretch>
                  <a:fillRect l="-1645" b="-15847"/>
                </a:stretch>
              </a:blipFill>
            </p:spPr>
            <p:txBody>
              <a:bodyPr/>
              <a:lstStyle/>
              <a:p>
                <a:r>
                  <a:rPr lang="zh-CN" altLang="en-US">
                    <a:noFill/>
                  </a:rPr>
                  <a:t> </a:t>
                </a:r>
              </a:p>
            </p:txBody>
          </p:sp>
        </mc:Fallback>
      </mc:AlternateContent>
      <p:sp>
        <p:nvSpPr>
          <p:cNvPr id="13756" name="yt_shape_13756"/>
          <p:cNvSpPr txBox="1"/>
          <p:nvPr/>
        </p:nvSpPr>
        <p:spPr>
          <a:xfrm>
            <a:off x="540000" y="4918471"/>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753" name="yt_shape_13753" title="H_127.031105">
            <a:extLst>
              <a:ext uri="{FF2B5EF4-FFF2-40B4-BE49-F238E27FC236}">
                <a16:creationId xmlns:a16="http://schemas.microsoft.com/office/drawing/2014/main" id="{249740F1-2B05-4C5A-B423-6F681AEFABC2}"/>
              </a:ext>
            </a:extLst>
          </p:cNvPr>
          <p:cNvGrpSpPr/>
          <p:nvPr/>
        </p:nvGrpSpPr>
        <p:grpSpPr>
          <a:xfrm>
            <a:off x="5193995" y="3254744"/>
            <a:ext cx="1804008" cy="1613295"/>
            <a:chOff x="0" y="0"/>
            <a:chExt cx="1804008" cy="1613295"/>
          </a:xfrm>
        </p:grpSpPr>
        <p:pic>
          <p:nvPicPr>
            <p:cNvPr id="2" name="yt_image_13753">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804008" cy="1217295"/>
            </a:xfrm>
            <a:prstGeom prst="rect">
              <a:avLst/>
            </a:prstGeom>
            <a:noFill/>
            <a:extLst>
              <a:ext uri="{909E8E84-426E-40DD-AFC4-6F175D3DCCD1}">
                <a14:hiddenFill xmlns:a14="http://schemas.microsoft.com/office/drawing/2010/main">
                  <a:solidFill>
                    <a:srgbClr val="FFFFFF"/>
                  </a:solidFill>
                </a14:hiddenFill>
              </a:ext>
            </a:extLst>
          </p:spPr>
        </p:pic>
        <p:sp>
          <p:nvSpPr>
            <p:cNvPr id="13755" name="yt_shape_13755"/>
            <p:cNvSpPr txBox="1"/>
            <p:nvPr/>
          </p:nvSpPr>
          <p:spPr>
            <a:xfrm>
              <a:off x="368723" y="1253295"/>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0CC6A377-8E0C-6A3B-A4B3-AB48EA3B9C2A}"/>
              </a:ext>
            </a:extLst>
          </p:cNvPr>
          <p:cNvSpPr txBox="1"/>
          <p:nvPr/>
        </p:nvSpPr>
        <p:spPr>
          <a:xfrm>
            <a:off x="3355233" y="2569676"/>
            <a:ext cx="789686"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57" name="yt_shape_13757"/>
          <p:cNvSpPr txBox="1"/>
          <p:nvPr/>
        </p:nvSpPr>
        <p:spPr>
          <a:xfrm>
            <a:off x="540120" y="241702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小明爬一土坡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他从</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处爬到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处所走的直线距离</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此时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cd8a3,isEnd"/>
              </a:rPr>
              <a:t>他离</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地面的高度</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h</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则这个土坡的坡角为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5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pic>
        <p:nvPicPr>
          <p:cNvPr id="13758" name="yt_image_13758" title="H_100.1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039507" y="3528819"/>
            <a:ext cx="2112984" cy="127215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B30C32B-65AD-9831-7E4B-491B49DB00E8}"/>
              </a:ext>
            </a:extLst>
          </p:cNvPr>
          <p:cNvSpPr txBox="1"/>
          <p:nvPr/>
        </p:nvSpPr>
        <p:spPr>
          <a:xfrm>
            <a:off x="6268297" y="2845702"/>
            <a:ext cx="9119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60" name="yt_shape_13760"/>
          <p:cNvSpPr txBox="1"/>
          <p:nvPr/>
        </p:nvSpPr>
        <p:spPr>
          <a:xfrm>
            <a:off x="540000" y="764704"/>
            <a:ext cx="11492915" cy="1868910"/>
          </a:xfrm>
          <a:prstGeom prst="rect">
            <a:avLst/>
          </a:prstGeom>
        </p:spPr>
        <p:txBody>
          <a:bodyPr vert="horz" wrap="square" lIns="0" tIns="0" rIns="0" bIns="0" rtlCol="0">
            <a:noAutofit/>
          </a:bodyPr>
          <a:lstStyle/>
          <a:p>
            <a:pPr algn="l" eaLnBrk="1" latinLnBrk="0" hangingPunct="0"/>
            <a:r>
              <a:rPr lang="en-US" altLang="zh-CN" sz="2400" b="0" i="0" u="none" dirty="0">
                <a:solidFill>
                  <a:srgbClr val="000000"/>
                </a:solidFill>
                <a:effectLst/>
                <a:latin typeface="Times New Roman" pitchFamily="24"/>
                <a:ea typeface="Times New Roman" pitchFamily="24"/>
              </a:rPr>
              <a:t>4.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Times New Roman" pitchFamily="24"/>
                <a:ea typeface="楷体" pitchFamily="24"/>
              </a:rPr>
              <a:t>黄冈市中考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为了防洪需要</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某地决定新建一座拦水坝</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如图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7_95854"/>
              </a:rPr>
              <a:t>拦水坝的横断面</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为梯形</a:t>
            </a:r>
            <a:r>
              <a:rPr lang="en-US" altLang="zh-CN" sz="1500" b="0" i="1" u="none" dirty="0">
                <a:solidFill>
                  <a:srgbClr val="000000"/>
                </a:solidFill>
                <a:effectLst/>
                <a:latin typeface="Times New Roman" pitchFamily="24"/>
                <a:ea typeface="Times New Roman" pitchFamily="24"/>
              </a:rPr>
              <a:t> </a:t>
            </a:r>
            <a:r>
              <a:rPr lang="en-US" altLang="zh-CN" sz="2400" b="0" i="1" u="none" dirty="0" err="1">
                <a:solidFill>
                  <a:srgbClr val="000000"/>
                </a:solidFill>
                <a:effectLst/>
                <a:latin typeface="Times New Roman" pitchFamily="24"/>
                <a:ea typeface="Times New Roman" pitchFamily="24"/>
              </a:rPr>
              <a:t>ABCD</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斜面坡度</a:t>
            </a:r>
            <a:r>
              <a:rPr lang="en-US" altLang="zh-CN" sz="1500" b="0" i="1" u="none" dirty="0">
                <a:solidFill>
                  <a:srgbClr val="000000"/>
                </a:solidFill>
                <a:effectLst/>
                <a:latin typeface="Times New Roman" pitchFamily="24"/>
                <a:ea typeface="Times New Roman" pitchFamily="24"/>
              </a:rPr>
              <a:t> </a:t>
            </a:r>
            <a:r>
              <a:rPr lang="en-US" altLang="zh-CN" sz="2400" b="0" i="1" u="none" dirty="0" err="1">
                <a:solidFill>
                  <a:srgbClr val="000000"/>
                </a:solidFill>
                <a:effectLst/>
                <a:latin typeface="Times New Roman" pitchFamily="24"/>
                <a:ea typeface="Times New Roman" pitchFamily="24"/>
              </a:rPr>
              <a:t>i</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是指坡面的铅直高度</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与水平宽度</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BF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的比</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sym typeface="_⨹_2_2454f"/>
              </a:rPr>
              <a:t>已知</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斜坡</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CD</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长度为</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米</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C</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求斜坡</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的长</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结果精确到</a:t>
            </a:r>
            <a:r>
              <a:rPr lang="en-US" altLang="zh-CN" sz="2400" b="0" i="0" u="none" dirty="0">
                <a:solidFill>
                  <a:srgbClr val="000000"/>
                </a:solidFill>
                <a:effectLst/>
                <a:latin typeface="Times New Roman" pitchFamily="24"/>
                <a:ea typeface="Times New Roman" pitchFamily="24"/>
              </a:rPr>
              <a:t>0.1</a:t>
            </a:r>
            <a:r>
              <a:rPr lang="zh-CN" altLang="zh-CN" sz="2400" b="0" i="0" u="none" dirty="0">
                <a:solidFill>
                  <a:srgbClr val="000000"/>
                </a:solidFill>
                <a:effectLst/>
                <a:latin typeface="Times New Roman" pitchFamily="24"/>
                <a:ea typeface="宋体" pitchFamily="24"/>
              </a:rPr>
              <a:t>米</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参考数据</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sym typeface="_⨹_1_c6a2b"/>
              </a:rPr>
              <a:t> </a:t>
            </a:r>
            <a:br>
              <a:rPr lang="en-US" altLang="zh-CN" sz="2400" b="0" i="0" u="none" dirty="0">
                <a:solidFill>
                  <a:srgbClr val="000000"/>
                </a:solidFill>
                <a:effectLst/>
                <a:latin typeface="Times New Roman" pitchFamily="24"/>
                <a:ea typeface="Times New Roman" pitchFamily="24"/>
              </a:rPr>
            </a:br>
            <a:r>
              <a:rPr lang="en-US" altLang="zh-CN" sz="2400" b="0" i="0" u="none" dirty="0">
                <a:solidFill>
                  <a:srgbClr val="000000"/>
                </a:solidFill>
                <a:effectLst/>
                <a:latin typeface="Times New Roman" pitchFamily="24"/>
                <a:ea typeface="Times New Roman" pitchFamily="24"/>
              </a:rPr>
              <a:t>sin 18°</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0.31</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cos 18°</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0.95</a:t>
            </a:r>
            <a:r>
              <a:rPr lang="zh-CN" altLang="zh-CN" sz="2400" b="0" i="0" u="none" dirty="0">
                <a:solidFill>
                  <a:srgbClr val="000000"/>
                </a:solidFill>
                <a:effectLst/>
                <a:latin typeface="宋体" pitchFamily="24"/>
                <a:ea typeface="宋体" pitchFamily="24"/>
              </a:rPr>
              <a:t>，</a:t>
            </a:r>
            <a:r>
              <a:rPr lang="en-US" altLang="zh-CN" sz="2400" b="0" i="0" u="none" dirty="0" err="1">
                <a:solidFill>
                  <a:srgbClr val="000000"/>
                </a:solidFill>
                <a:effectLst/>
                <a:latin typeface="Times New Roman" pitchFamily="24"/>
                <a:ea typeface="Times New Roman" pitchFamily="24"/>
              </a:rPr>
              <a:t>tan18</a:t>
            </a:r>
            <a:r>
              <a:rPr lang="en-US" altLang="zh-CN" sz="2400" b="0" i="0" u="none" dirty="0">
                <a:solidFill>
                  <a:srgbClr val="000000"/>
                </a:solidFill>
                <a:effectLst/>
                <a:latin typeface="Times New Roman" pitchFamily="24"/>
                <a:ea typeface="Times New Roman" pitchFamily="24"/>
              </a:rPr>
              <a:t>°</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0.32</a:t>
            </a:r>
            <a:r>
              <a:rPr lang="zh-CN" altLang="zh-CN" sz="2400" b="0" i="0" u="none" dirty="0">
                <a:solidFill>
                  <a:srgbClr val="000000"/>
                </a:solidFill>
                <a:effectLst/>
                <a:latin typeface="宋体" pitchFamily="24"/>
                <a:ea typeface="宋体" pitchFamily="24"/>
              </a:rPr>
              <a:t>）</a:t>
            </a:r>
          </a:p>
        </p:txBody>
      </p:sp>
      <p:pic>
        <p:nvPicPr>
          <p:cNvPr id="13761" name="yt_image_13761" title="H_72.48740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976320" y="2314445"/>
            <a:ext cx="2718279" cy="920590"/>
          </a:xfrm>
          <a:prstGeom prst="rect">
            <a:avLst/>
          </a:prstGeom>
          <a:noFill/>
          <a:extLst>
            <a:ext uri="{909E8E84-426E-40DD-AFC4-6F175D3DCCD1}">
              <a14:hiddenFill xmlns:a14="http://schemas.microsoft.com/office/drawing/2010/main">
                <a:solidFill>
                  <a:srgbClr val="FFFFFF"/>
                </a:solidFill>
              </a14:hiddenFill>
            </a:ext>
          </a:extLst>
        </p:spPr>
      </p:pic>
      <p:sp>
        <p:nvSpPr>
          <p:cNvPr id="13764" name="yt_shape_13764"/>
          <p:cNvSpPr txBox="1"/>
          <p:nvPr/>
        </p:nvSpPr>
        <p:spPr>
          <a:xfrm>
            <a:off x="540000" y="4754172"/>
            <a:ext cx="2823722" cy="836704"/>
          </a:xfrm>
          <a:prstGeom prst="rect">
            <a:avLst/>
          </a:prstGeom>
        </p:spPr>
        <p:txBody>
          <a:bodyPr vert="horz" wrap="none" lIns="0" tIns="0" rIns="0" bIns="0" rtlCol="0">
            <a:noAutofit/>
          </a:bodyPr>
          <a:lstStyle/>
          <a:p>
            <a:pPr algn="l" eaLnBrk="1" latinLnBrk="0" hangingPunct="0">
              <a:lnSpc>
                <a:spcPct val="129999"/>
              </a:lnSpc>
            </a:pPr>
            <a:r>
              <a:rPr lang="en-US" altLang="zh-CN" sz="4550" b="0" i="0" u="none" spc="-4550">
                <a:solidFill>
                  <a:srgbClr val="1EE3CF"/>
                </a:solidFill>
                <a:effectLst/>
                <a:latin typeface="宋体/Times New Roman" pitchFamily="46"/>
                <a:ea typeface="宋体" pitchFamily="46"/>
              </a:rPr>
              <a:t> </a:t>
            </a:r>
            <a:r>
              <a:rPr lang="en-US" altLang="zh-CN" sz="4550" b="0" i="0" u="none" spc="20994">
                <a:solidFill>
                  <a:srgbClr val="1EE3CF"/>
                </a:solidFill>
                <a:effectLst/>
                <a:latin typeface="宋体/Times New Roman" pitchFamily="46"/>
                <a:ea typeface="宋体" pitchFamily="46"/>
              </a:rPr>
              <a:t> </a:t>
            </a:r>
          </a:p>
        </p:txBody>
      </p:sp>
      <p:pic>
        <p:nvPicPr>
          <p:cNvPr id="13763" name="yt_image_13763" title="H_71.2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8976320" y="3771759"/>
            <a:ext cx="2808473" cy="90525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766" name="yt_shape_13766"/>
              <p:cNvSpPr txBox="1"/>
              <p:nvPr/>
            </p:nvSpPr>
            <p:spPr>
              <a:xfrm>
                <a:off x="568764" y="404664"/>
                <a:ext cx="7519174" cy="6175345"/>
              </a:xfrm>
              <a:prstGeom prst="rect">
                <a:avLst/>
              </a:prstGeom>
            </p:spPr>
            <p:txBody>
              <a:bodyPr vert="horz" wrap="none" lIns="0" tIns="0" rIns="0" bIns="0" rtlCol="0">
                <a:noAutofit/>
              </a:bodyPr>
              <a:lstStyle/>
              <a:p>
                <a:pPr algn="l" eaLnBrk="1" latinLnBrk="0" hangingPunct="0"/>
                <a:r>
                  <a:rPr lang="zh-CN" altLang="zh-CN" sz="2400" b="0" i="0" u="none">
                    <a:solidFill>
                      <a:srgbClr val="FF0000">
                        <a:alpha val="0"/>
                      </a:srgbClr>
                    </a:solidFill>
                    <a:effectLst/>
                    <a:latin typeface="宋体/Times New Roman" pitchFamily="24"/>
                    <a:ea typeface="楷体" pitchFamily="24"/>
                  </a:rPr>
                  <a:t>解：过点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作</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，垂足为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r>
                  <a:rPr lang="zh-CN" altLang="zh-CN" sz="2400" b="0" i="0" u="none">
                    <a:solidFill>
                      <a:srgbClr val="FF0000">
                        <a:alpha val="0"/>
                      </a:srgbClr>
                    </a:solidFill>
                    <a:effectLst/>
                    <a:latin typeface="宋体/Times New Roman" pitchFamily="24"/>
                    <a:ea typeface="楷体" pitchFamily="24"/>
                  </a:rPr>
                  <a:t>由题意，得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a:t>
                </a:r>
              </a:p>
              <a:p>
                <a:pPr algn="l" eaLnBrk="1" latinLnBrk="0" hangingPunct="0"/>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斜面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的坡度</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i</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𝐴𝐹</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𝐵𝐹</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Times New Roman" pitchFamily="24"/>
                    <a:ea typeface="楷体" pitchFamily="24"/>
                  </a:rPr>
                  <a:t>，</a:t>
                </a:r>
              </a:p>
              <a:p>
                <a:pPr algn="l" eaLnBrk="1" latinLnBrk="0" hangingPunct="0"/>
                <a:r>
                  <a:rPr lang="zh-CN" altLang="zh-CN" sz="2400" b="0" i="0" u="none">
                    <a:solidFill>
                      <a:srgbClr val="FF0000">
                        <a:alpha val="0"/>
                      </a:srgbClr>
                    </a:solidFill>
                    <a:effectLst/>
                    <a:latin typeface="宋体/Times New Roman" pitchFamily="24"/>
                    <a:ea typeface="楷体" pitchFamily="24"/>
                  </a:rPr>
                  <a:t>设</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米，则</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米，</a:t>
                </a:r>
              </a:p>
              <a:p>
                <a:pPr algn="l" eaLnBrk="1" latinLnBrk="0" hangingPunct="0"/>
                <a:r>
                  <a:rPr lang="zh-CN" altLang="zh-CN" sz="2400" b="0" i="0" u="none">
                    <a:solidFill>
                      <a:srgbClr val="FF0000">
                        <a:alpha val="0"/>
                      </a:srgbClr>
                    </a:solidFill>
                    <a:effectLst/>
                    <a:latin typeface="宋体/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中，</a:t>
                </a:r>
              </a:p>
              <a:p>
                <a:pPr algn="l" eaLnBrk="1" latinLnBrk="0" hangingPunct="0"/>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𝐹</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𝐹</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a:t>
                </a:r>
              </a:p>
              <a:p>
                <a:pPr algn="l" eaLnBrk="1" latinLnBrk="0" hangingPunct="0"/>
                <a:r>
                  <a:rPr lang="zh-CN" altLang="zh-CN" sz="2400" b="0" i="0" u="none">
                    <a:solidFill>
                      <a:srgbClr val="FF0000">
                        <a:alpha val="0"/>
                      </a:srgbClr>
                    </a:solidFill>
                    <a:effectLst/>
                    <a:latin typeface="宋体/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中，</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宋体/Times New Roman" pitchFamily="24"/>
                    <a:ea typeface="楷体" pitchFamily="24"/>
                  </a:rPr>
                  <a:t>米，</a:t>
                </a:r>
              </a:p>
              <a:p>
                <a:pPr algn="l" eaLnBrk="1" latinLnBrk="0" hangingPunct="0"/>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 sin 18°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0.31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a:t>
                </a:r>
              </a:p>
              <a:p>
                <a:pPr algn="l" eaLnBrk="1" latinLnBrk="0" hangingPunct="0"/>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6.2</a:t>
                </a:r>
                <a:r>
                  <a:rPr lang="zh-CN" altLang="zh-CN" sz="2400" b="0" i="0" u="none">
                    <a:solidFill>
                      <a:srgbClr val="FF0000">
                        <a:alpha val="0"/>
                      </a:srgbClr>
                    </a:solidFill>
                    <a:effectLst/>
                    <a:latin typeface="宋体/Times New Roman" pitchFamily="24"/>
                    <a:ea typeface="楷体" pitchFamily="24"/>
                  </a:rPr>
                  <a:t>米，</a:t>
                </a:r>
              </a:p>
              <a:p>
                <a:pPr algn="l" eaLnBrk="1" latinLnBrk="0" hangingPunct="0"/>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6.2</a:t>
                </a:r>
                <a:r>
                  <a:rPr lang="zh-CN" altLang="zh-CN" sz="2400" b="0" i="0" u="none">
                    <a:solidFill>
                      <a:srgbClr val="FF0000">
                        <a:alpha val="0"/>
                      </a:srgbClr>
                    </a:solidFill>
                    <a:effectLst/>
                    <a:latin typeface="宋体/Times New Roman" pitchFamily="24"/>
                    <a:ea typeface="楷体" pitchFamily="24"/>
                  </a:rPr>
                  <a:t>，解得</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15</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Times New Roman" pitchFamily="24"/>
                    <a:ea typeface="楷体" pitchFamily="24"/>
                  </a:rPr>
                  <a:t>，</a:t>
                </a:r>
              </a:p>
              <a:p>
                <a:pPr algn="l" eaLnBrk="1" latinLnBrk="0" hangingPunct="0"/>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x</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a:t>
                </a:r>
              </a:p>
              <a:p>
                <a:pPr algn="l" eaLnBrk="1" latinLnBrk="0" hangingPunct="0"/>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斜坡</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的长约为</a:t>
                </a:r>
                <a:r>
                  <a:rPr lang="en-US" altLang="zh-CN" sz="2400" b="0" i="0" u="none">
                    <a:solidFill>
                      <a:srgbClr val="FF0000">
                        <a:alpha val="0"/>
                      </a:srgbClr>
                    </a:solidFill>
                    <a:effectLst/>
                    <a:latin typeface="Times New Roman" pitchFamily="24"/>
                    <a:ea typeface="Times New Roman" pitchFamily="24"/>
                  </a:rPr>
                  <a:t>10.3</a:t>
                </a:r>
                <a:r>
                  <a:rPr lang="zh-CN" altLang="zh-CN" sz="2400" b="0" i="0" u="none">
                    <a:solidFill>
                      <a:srgbClr val="FF0000">
                        <a:alpha val="0"/>
                      </a:srgbClr>
                    </a:solidFill>
                    <a:effectLst/>
                    <a:latin typeface="宋体/Times New Roman" pitchFamily="24"/>
                    <a:ea typeface="楷体" pitchFamily="24"/>
                  </a:rPr>
                  <a:t>米</a:t>
                </a:r>
                <a:r>
                  <a:rPr lang="en-US" altLang="zh-CN" sz="2400" b="0" i="0" u="none">
                    <a:solidFill>
                      <a:srgbClr val="FF0000">
                        <a:alpha val="0"/>
                      </a:srgbClr>
                    </a:solidFill>
                    <a:effectLst/>
                    <a:latin typeface="Times New Roman" pitchFamily="24"/>
                    <a:ea typeface="Times New Roman" pitchFamily="24"/>
                  </a:rPr>
                  <a:t>.</a:t>
                </a:r>
              </a:p>
            </p:txBody>
          </p:sp>
        </mc:Choice>
        <mc:Fallback>
          <p:sp>
            <p:nvSpPr>
              <p:cNvPr id="13766" name="yt_shape_13766"/>
              <p:cNvSpPr txBox="1">
                <a:spLocks noRot="1" noChangeAspect="1" noMove="1" noResize="1" noEditPoints="1" noAdjustHandles="1" noChangeArrowheads="1" noChangeShapeType="1" noTextEdit="1"/>
              </p:cNvSpPr>
              <p:nvPr/>
            </p:nvSpPr>
            <p:spPr>
              <a:xfrm>
                <a:off x="568764" y="404664"/>
                <a:ext cx="7519174" cy="6175345"/>
              </a:xfrm>
              <a:prstGeom prst="rect">
                <a:avLst/>
              </a:prstGeom>
              <a:blipFill>
                <a:blip r:embed="rId4"/>
                <a:stretch>
                  <a:fillRect l="-2431" t="-1777" r="-154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6C27D7A-D0A5-A5A9-E549-C45DF709F000}"/>
              </a:ext>
            </a:extLst>
          </p:cNvPr>
          <p:cNvSpPr txBox="1"/>
          <p:nvPr/>
        </p:nvSpPr>
        <p:spPr>
          <a:xfrm>
            <a:off x="478753" y="2132856"/>
            <a:ext cx="4963223"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解：过点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作</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，垂足为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ECBBFAAC-4E90-3002-107C-A47C9C15DEC2}"/>
              </a:ext>
            </a:extLst>
          </p:cNvPr>
          <p:cNvSpPr txBox="1"/>
          <p:nvPr/>
        </p:nvSpPr>
        <p:spPr>
          <a:xfrm>
            <a:off x="478753" y="2489530"/>
            <a:ext cx="4842573"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由题意，得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82B774C7-F1B7-F470-2011-14F76E607AD9}"/>
                  </a:ext>
                </a:extLst>
              </p:cNvPr>
              <p:cNvSpPr txBox="1"/>
              <p:nvPr/>
            </p:nvSpPr>
            <p:spPr>
              <a:xfrm>
                <a:off x="478753" y="2694329"/>
                <a:ext cx="5405818" cy="768681"/>
              </a:xfrm>
              <a:prstGeom prst="rect">
                <a:avLst/>
              </a:prstGeom>
              <a:noFill/>
            </p:spPr>
            <p:txBody>
              <a:bodyPr vert="horz" wrap="none" rtlCol="0" anchor="ctr">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斜面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的坡度</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i</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𝐴𝐹</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𝐵𝐹</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82B774C7-F1B7-F470-2011-14F76E607AD9}"/>
                  </a:ext>
                </a:extLst>
              </p:cNvPr>
              <p:cNvSpPr txBox="1">
                <a:spLocks noRot="1" noChangeAspect="1" noMove="1" noResize="1" noEditPoints="1" noAdjustHandles="1" noChangeArrowheads="1" noChangeShapeType="1" noTextEdit="1"/>
              </p:cNvSpPr>
              <p:nvPr/>
            </p:nvSpPr>
            <p:spPr>
              <a:xfrm>
                <a:off x="478753" y="2694329"/>
                <a:ext cx="5405818" cy="768681"/>
              </a:xfrm>
              <a:prstGeom prst="rect">
                <a:avLst/>
              </a:prstGeom>
              <a:blipFill>
                <a:blip r:embed="rId5"/>
                <a:stretch>
                  <a:fillRect l="-1806" r="-1806"/>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56F044E7-B4FE-D925-9788-19443586967C}"/>
              </a:ext>
            </a:extLst>
          </p:cNvPr>
          <p:cNvSpPr txBox="1"/>
          <p:nvPr/>
        </p:nvSpPr>
        <p:spPr>
          <a:xfrm>
            <a:off x="478753" y="3208039"/>
            <a:ext cx="4317111"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设</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米，则</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a:t>
            </a:r>
            <a:endParaRPr lang="zh-CN" altLang="en-US">
              <a:solidFill>
                <a:srgbClr val="FF0000"/>
              </a:solidFill>
            </a:endParaRPr>
          </a:p>
        </p:txBody>
      </p:sp>
      <p:sp>
        <p:nvSpPr>
          <p:cNvPr id="6" name="文本框 5">
            <a:extLst>
              <a:ext uri="{FF2B5EF4-FFF2-40B4-BE49-F238E27FC236}">
                <a16:creationId xmlns:a16="http://schemas.microsoft.com/office/drawing/2014/main" id="{DA85A70F-A07F-26E7-C3D3-31F3A865FB30}"/>
              </a:ext>
            </a:extLst>
          </p:cNvPr>
          <p:cNvSpPr txBox="1"/>
          <p:nvPr/>
        </p:nvSpPr>
        <p:spPr>
          <a:xfrm>
            <a:off x="478753" y="3484846"/>
            <a:ext cx="2339086"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中，</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92402EC6-9C6D-A953-8E76-AB2EABBB3B5C}"/>
                  </a:ext>
                </a:extLst>
              </p:cNvPr>
              <p:cNvSpPr txBox="1"/>
              <p:nvPr/>
            </p:nvSpPr>
            <p:spPr>
              <a:xfrm>
                <a:off x="526378" y="3726967"/>
                <a:ext cx="7578916" cy="630441"/>
              </a:xfrm>
              <a:prstGeom prst="rect">
                <a:avLst/>
              </a:prstGeom>
              <a:noFill/>
            </p:spPr>
            <p:txBody>
              <a:bodyPr vert="horz" wrap="none" rtlCol="0" anchor="ctr">
                <a:noAutofit/>
              </a:bodyPr>
              <a:lstStyle/>
              <a:p>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𝐹</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𝐹</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mc:Choice>
        <mc:Fallback>
          <p:sp>
            <p:nvSpPr>
              <p:cNvPr id="7" name="文本框 6">
                <a:extLst>
                  <a:ext uri="{FF2B5EF4-FFF2-40B4-BE49-F238E27FC236}">
                    <a16:creationId xmlns:a16="http://schemas.microsoft.com/office/drawing/2014/main" id="{92402EC6-9C6D-A953-8E76-AB2EABBB3B5C}"/>
                  </a:ext>
                </a:extLst>
              </p:cNvPr>
              <p:cNvSpPr txBox="1">
                <a:spLocks noRot="1" noChangeAspect="1" noMove="1" noResize="1" noEditPoints="1" noAdjustHandles="1" noChangeArrowheads="1" noChangeShapeType="1" noTextEdit="1"/>
              </p:cNvSpPr>
              <p:nvPr/>
            </p:nvSpPr>
            <p:spPr>
              <a:xfrm>
                <a:off x="526378" y="3726967"/>
                <a:ext cx="7578916" cy="630441"/>
              </a:xfrm>
              <a:prstGeom prst="rect">
                <a:avLst/>
              </a:prstGeom>
              <a:blipFill>
                <a:blip r:embed="rId6"/>
                <a:stretch>
                  <a:fillRect l="-1206" r="-1286" b="-12500"/>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C72D80D1-2E06-1E4B-AB17-AC229187AF8F}"/>
              </a:ext>
            </a:extLst>
          </p:cNvPr>
          <p:cNvSpPr txBox="1"/>
          <p:nvPr/>
        </p:nvSpPr>
        <p:spPr>
          <a:xfrm>
            <a:off x="478753" y="4119780"/>
            <a:ext cx="5769673"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a:t>
            </a:r>
            <a:endParaRPr lang="zh-CN" altLang="en-US">
              <a:solidFill>
                <a:srgbClr val="FF0000"/>
              </a:solidFill>
            </a:endParaRPr>
          </a:p>
        </p:txBody>
      </p:sp>
      <p:sp>
        <p:nvSpPr>
          <p:cNvPr id="9" name="文本框 8">
            <a:extLst>
              <a:ext uri="{FF2B5EF4-FFF2-40B4-BE49-F238E27FC236}">
                <a16:creationId xmlns:a16="http://schemas.microsoft.com/office/drawing/2014/main" id="{C0A44451-6A54-00F7-BB2C-32805D23300F}"/>
              </a:ext>
            </a:extLst>
          </p:cNvPr>
          <p:cNvSpPr txBox="1"/>
          <p:nvPr/>
        </p:nvSpPr>
        <p:spPr>
          <a:xfrm>
            <a:off x="478753" y="4379244"/>
            <a:ext cx="6199886"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 sin 18°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0.31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252844AC-0AF9-C211-1566-902686682B28}"/>
              </a:ext>
            </a:extLst>
          </p:cNvPr>
          <p:cNvSpPr txBox="1"/>
          <p:nvPr/>
        </p:nvSpPr>
        <p:spPr>
          <a:xfrm>
            <a:off x="478753" y="4710716"/>
            <a:ext cx="3053461"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6.2</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9BF01F94-9D70-4F57-DA9B-EBF84AB3524C}"/>
                  </a:ext>
                </a:extLst>
              </p:cNvPr>
              <p:cNvSpPr txBox="1"/>
              <p:nvPr/>
            </p:nvSpPr>
            <p:spPr>
              <a:xfrm>
                <a:off x="478753" y="4898172"/>
                <a:ext cx="3659886" cy="769061"/>
              </a:xfrm>
              <a:prstGeom prst="rect">
                <a:avLst/>
              </a:prstGeom>
              <a:noFill/>
            </p:spPr>
            <p:txBody>
              <a:bodyPr vert="horz" wrap="none" rtlCol="0" anchor="ctr">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6.2</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，解得</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15</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mc:Choice>
        <mc:Fallback>
          <p:sp>
            <p:nvSpPr>
              <p:cNvPr id="11" name="文本框 10">
                <a:extLst>
                  <a:ext uri="{FF2B5EF4-FFF2-40B4-BE49-F238E27FC236}">
                    <a16:creationId xmlns:a16="http://schemas.microsoft.com/office/drawing/2014/main" id="{9BF01F94-9D70-4F57-DA9B-EBF84AB3524C}"/>
                  </a:ext>
                </a:extLst>
              </p:cNvPr>
              <p:cNvSpPr txBox="1">
                <a:spLocks noRot="1" noChangeAspect="1" noMove="1" noResize="1" noEditPoints="1" noAdjustHandles="1" noChangeArrowheads="1" noChangeShapeType="1" noTextEdit="1"/>
              </p:cNvSpPr>
              <p:nvPr/>
            </p:nvSpPr>
            <p:spPr>
              <a:xfrm>
                <a:off x="478753" y="4898172"/>
                <a:ext cx="3659886" cy="769061"/>
              </a:xfrm>
              <a:prstGeom prst="rect">
                <a:avLst/>
              </a:prstGeom>
              <a:blipFill>
                <a:blip r:embed="rId7"/>
                <a:stretch>
                  <a:fillRect l="-2667" r="-2667"/>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9472817B-CD2B-31C3-3D69-686E8859977F}"/>
              </a:ext>
            </a:extLst>
          </p:cNvPr>
          <p:cNvSpPr txBox="1"/>
          <p:nvPr/>
        </p:nvSpPr>
        <p:spPr>
          <a:xfrm>
            <a:off x="478753" y="5573621"/>
            <a:ext cx="3696398"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DFB084EB-21AD-A92D-5D3D-4BCABFA0B4ED}"/>
              </a:ext>
            </a:extLst>
          </p:cNvPr>
          <p:cNvSpPr txBox="1"/>
          <p:nvPr/>
        </p:nvSpPr>
        <p:spPr>
          <a:xfrm>
            <a:off x="478753" y="6049109"/>
            <a:ext cx="3694811" cy="517983"/>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斜坡</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的长约为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10.3</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763"/>
                                        </p:tgtEl>
                                        <p:attrNameLst>
                                          <p:attrName>style.visibility</p:attrName>
                                        </p:attrNameLst>
                                      </p:cBhvr>
                                      <p:to>
                                        <p:strVal val="visible"/>
                                      </p:to>
                                    </p:set>
                                    <p:animEffect transition="in" filter="blinds(horizontal)">
                                      <p:cBhvr>
                                        <p:cTn id="12" dur="500"/>
                                        <p:tgtEl>
                                          <p:spTgt spid="137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Effect transition="in" filter="blinds(horizontal)">
                                      <p:cBhvr>
                                        <p:cTn id="57" dur="500"/>
                                        <p:tgtEl>
                                          <p:spTgt spid="1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blinds(horizontal)">
                                      <p:cBhvr>
                                        <p:cTn id="62" dur="500"/>
                                        <p:tgtEl>
                                          <p:spTgt spid="12">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3">
                                            <p:txEl>
                                              <p:pRg st="0" end="0"/>
                                            </p:txEl>
                                          </p:spTgt>
                                        </p:tgtEl>
                                        <p:attrNameLst>
                                          <p:attrName>style.visibility</p:attrName>
                                        </p:attrNameLst>
                                      </p:cBhvr>
                                      <p:to>
                                        <p:strVal val="visible"/>
                                      </p:to>
                                    </p:set>
                                    <p:animEffect transition="in" filter="blinds(horizontal)">
                                      <p:cBhvr>
                                        <p:cTn id="6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yt_shape_13769"/>
              <p:cNvSpPr txBox="1"/>
              <p:nvPr/>
            </p:nvSpPr>
            <p:spPr>
              <a:xfrm>
                <a:off x="479255" y="1356938"/>
                <a:ext cx="11492915" cy="446744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Times New Roman" pitchFamily="24"/>
                    <a:ea typeface="楷体" pitchFamily="24"/>
                  </a:rPr>
                  <a:t>长沙市中考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为了进一步改善人居环境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提高居民生活的幸福指数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af7e8"/>
                  </a:rPr>
                  <a:t>某小区物</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业公司决定对小区环境进行优化改造</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表示该小区一段长为</a:t>
                </a:r>
                <a:r>
                  <a:rPr lang="en-US" altLang="zh-CN" sz="2400" b="0" i="0" u="none">
                    <a:solidFill>
                      <a:srgbClr val="000000"/>
                    </a:solidFill>
                    <a:effectLst/>
                    <a:latin typeface="Times New Roman" pitchFamily="24"/>
                    <a:ea typeface="Times New Roman" pitchFamily="24"/>
                  </a:rPr>
                  <a:t>20m</a:t>
                </a:r>
                <a:r>
                  <a:rPr lang="zh-CN" altLang="zh-CN" sz="2400" b="0" i="0" u="none">
                    <a:solidFill>
                      <a:srgbClr val="000000"/>
                    </a:solidFill>
                    <a:effectLst/>
                    <a:latin typeface="Times New Roman" pitchFamily="24"/>
                    <a:ea typeface="宋体" pitchFamily="24"/>
                  </a:rPr>
                  <a:t>的斜坡</a:t>
                </a:r>
                <a:r>
                  <a:rPr lang="zh-CN" altLang="zh-CN" sz="2400" b="0" i="0" u="none">
                    <a:solidFill>
                      <a:srgbClr val="000000"/>
                    </a:solidFill>
                    <a:effectLst/>
                    <a:latin typeface="宋体" pitchFamily="24"/>
                    <a:ea typeface="宋体" pitchFamily="24"/>
                    <a:sym typeface="_⨹_1_4c9e7"/>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坡角</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为方便通行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在不改变斜坡高度的情况下</a:t>
                </a:r>
                <a:r>
                  <a:rPr lang="zh-CN" altLang="zh-CN" sz="2400" b="0" i="0" u="none">
                    <a:solidFill>
                      <a:srgbClr val="000000"/>
                    </a:solidFill>
                    <a:effectLst/>
                    <a:latin typeface="宋体" pitchFamily="24"/>
                    <a:ea typeface="宋体" pitchFamily="24"/>
                    <a:sym typeface="_⨹_1_7da46"/>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把坡角降为</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求该斜坡的高度</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中，</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20m</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10m.</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答：该斜坡的高度</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为</a:t>
                </a:r>
                <a:r>
                  <a:rPr lang="en-US" altLang="zh-CN" sz="2400" b="0" i="0" u="none">
                    <a:solidFill>
                      <a:srgbClr val="FF0000">
                        <a:alpha val="0"/>
                      </a:srgbClr>
                    </a:solidFill>
                    <a:effectLst/>
                    <a:latin typeface="Times New Roman" pitchFamily="24"/>
                    <a:ea typeface="Times New Roman" pitchFamily="24"/>
                  </a:rPr>
                  <a:t>10m.</a:t>
                </a:r>
              </a:p>
            </p:txBody>
          </p:sp>
        </mc:Choice>
        <mc:Fallback>
          <p:sp>
            <p:nvSpPr>
              <p:cNvPr id="2" name="yt_shape_13769"/>
              <p:cNvSpPr txBox="1">
                <a:spLocks noRot="1" noChangeAspect="1" noMove="1" noResize="1" noEditPoints="1" noAdjustHandles="1" noChangeArrowheads="1" noChangeShapeType="1" noTextEdit="1"/>
              </p:cNvSpPr>
              <p:nvPr/>
            </p:nvSpPr>
            <p:spPr>
              <a:xfrm>
                <a:off x="479255" y="1356938"/>
                <a:ext cx="11492915" cy="4467441"/>
              </a:xfrm>
              <a:prstGeom prst="rect">
                <a:avLst/>
              </a:prstGeom>
              <a:blipFill>
                <a:blip r:embed="rId2"/>
                <a:stretch>
                  <a:fillRect l="-1645" t="-1230" b="-3415"/>
                </a:stretch>
              </a:blipFill>
            </p:spPr>
            <p:txBody>
              <a:bodyPr/>
              <a:lstStyle/>
              <a:p>
                <a:r>
                  <a:rPr lang="zh-CN" altLang="en-US">
                    <a:noFill/>
                  </a:rPr>
                  <a:t> </a:t>
                </a:r>
              </a:p>
            </p:txBody>
          </p:sp>
        </mc:Fallback>
      </mc:AlternateContent>
      <p:pic>
        <p:nvPicPr>
          <p:cNvPr id="13771" name="yt_image_13771" title="H_85.0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8832304" y="3429000"/>
            <a:ext cx="2758831" cy="108013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76D0F081-CE36-582F-B2AB-0E5B50CD57D5}"/>
              </a:ext>
            </a:extLst>
          </p:cNvPr>
          <p:cNvSpPr txBox="1"/>
          <p:nvPr/>
        </p:nvSpPr>
        <p:spPr>
          <a:xfrm>
            <a:off x="389244" y="3212084"/>
            <a:ext cx="37456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中，</a:t>
            </a:r>
            <a:endParaRPr lang="zh-CN" altLang="en-US">
              <a:solidFill>
                <a:srgbClr val="FF0000"/>
              </a:solidFill>
            </a:endParaRPr>
          </a:p>
        </p:txBody>
      </p:sp>
      <p:sp>
        <p:nvSpPr>
          <p:cNvPr id="4" name="文本框 3">
            <a:extLst>
              <a:ext uri="{FF2B5EF4-FFF2-40B4-BE49-F238E27FC236}">
                <a16:creationId xmlns:a16="http://schemas.microsoft.com/office/drawing/2014/main" id="{E7245D37-7804-64B5-5BE3-46EA51EEA287}"/>
              </a:ext>
            </a:extLst>
          </p:cNvPr>
          <p:cNvSpPr txBox="1"/>
          <p:nvPr/>
        </p:nvSpPr>
        <p:spPr>
          <a:xfrm>
            <a:off x="389244" y="3687572"/>
            <a:ext cx="25137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12186025-D83F-C67B-3993-227F2C98C863}"/>
              </a:ext>
            </a:extLst>
          </p:cNvPr>
          <p:cNvSpPr txBox="1"/>
          <p:nvPr/>
        </p:nvSpPr>
        <p:spPr>
          <a:xfrm>
            <a:off x="389244" y="4163060"/>
            <a:ext cx="38265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20m</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98C90529-D140-B82D-EBCE-58554B88A963}"/>
                  </a:ext>
                </a:extLst>
              </p:cNvPr>
              <p:cNvSpPr txBox="1"/>
              <p:nvPr/>
            </p:nvSpPr>
            <p:spPr>
              <a:xfrm>
                <a:off x="389244" y="4638548"/>
                <a:ext cx="2856611"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10m.</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98C90529-D140-B82D-EBCE-58554B88A963}"/>
                  </a:ext>
                </a:extLst>
              </p:cNvPr>
              <p:cNvSpPr txBox="1">
                <a:spLocks noRot="1" noChangeAspect="1" noMove="1" noResize="1" noEditPoints="1" noAdjustHandles="1" noChangeArrowheads="1" noChangeShapeType="1" noTextEdit="1"/>
              </p:cNvSpPr>
              <p:nvPr/>
            </p:nvSpPr>
            <p:spPr>
              <a:xfrm>
                <a:off x="389244" y="4638548"/>
                <a:ext cx="2856611" cy="765061"/>
              </a:xfrm>
              <a:prstGeom prst="rect">
                <a:avLst/>
              </a:prstGeom>
              <a:blipFill>
                <a:blip r:embed="rId4"/>
                <a:stretch>
                  <a:fillRect l="-3419" r="-3205" b="-5600"/>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5BCE914C-1020-881C-836B-5E210FAC3EFC}"/>
              </a:ext>
            </a:extLst>
          </p:cNvPr>
          <p:cNvSpPr txBox="1"/>
          <p:nvPr/>
        </p:nvSpPr>
        <p:spPr>
          <a:xfrm>
            <a:off x="389244" y="5309997"/>
            <a:ext cx="404247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答：该斜坡的高度</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10m.</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73" name="yt_shape_13773"/>
          <p:cNvSpPr txBox="1"/>
          <p:nvPr/>
        </p:nvSpPr>
        <p:spPr>
          <a:xfrm>
            <a:off x="540000" y="2359279"/>
            <a:ext cx="10645543"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求斜坡新起点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与原起点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之间的距离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假设图中</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三点共线</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宋体/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CBA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20m.</a:t>
            </a:r>
          </a:p>
        </p:txBody>
      </p:sp>
      <p:pic>
        <p:nvPicPr>
          <p:cNvPr id="13775" name="yt_image_13775" title="H_85.0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8893168" y="2990946"/>
            <a:ext cx="2758831" cy="1080135"/>
          </a:xfrm>
          <a:prstGeom prst="rect">
            <a:avLst/>
          </a:prstGeom>
          <a:noFill/>
          <a:extLst>
            <a:ext uri="{909E8E84-426E-40DD-AFC4-6F175D3DCCD1}">
              <a14:hiddenFill xmlns:a14="http://schemas.microsoft.com/office/drawing/2010/main">
                <a:solidFill>
                  <a:srgbClr val="FFFFFF"/>
                </a:solidFill>
              </a14:hiddenFill>
            </a:ext>
          </a:extLst>
        </p:spPr>
      </p:pic>
      <p:sp>
        <p:nvSpPr>
          <p:cNvPr id="13777" name="yt_shape_13777"/>
          <p:cNvSpPr txBox="1"/>
          <p:nvPr/>
        </p:nvSpPr>
        <p:spPr>
          <a:xfrm>
            <a:off x="540000" y="4430205"/>
            <a:ext cx="6440866"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答：斜坡新起点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与原起点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之间的距离为</a:t>
            </a:r>
            <a:r>
              <a:rPr lang="en-US" altLang="zh-CN" sz="2400" b="0" i="0" u="none">
                <a:solidFill>
                  <a:srgbClr val="FF0000">
                    <a:alpha val="0"/>
                  </a:srgbClr>
                </a:solidFill>
                <a:effectLst/>
                <a:latin typeface="Times New Roman" pitchFamily="24"/>
                <a:ea typeface="Times New Roman" pitchFamily="24"/>
              </a:rPr>
              <a:t>20m.</a:t>
            </a:r>
          </a:p>
        </p:txBody>
      </p:sp>
      <p:sp>
        <p:nvSpPr>
          <p:cNvPr id="2" name="文本框 1">
            <a:extLst>
              <a:ext uri="{FF2B5EF4-FFF2-40B4-BE49-F238E27FC236}">
                <a16:creationId xmlns:a16="http://schemas.microsoft.com/office/drawing/2014/main" id="{519705BD-D47F-6C62-F1DE-98D4EB488987}"/>
              </a:ext>
            </a:extLst>
          </p:cNvPr>
          <p:cNvSpPr txBox="1"/>
          <p:nvPr/>
        </p:nvSpPr>
        <p:spPr>
          <a:xfrm>
            <a:off x="449989" y="2787961"/>
            <a:ext cx="55251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205B41F4-29CC-32DD-B19A-19055603D09D}"/>
              </a:ext>
            </a:extLst>
          </p:cNvPr>
          <p:cNvSpPr txBox="1"/>
          <p:nvPr/>
        </p:nvSpPr>
        <p:spPr>
          <a:xfrm>
            <a:off x="449989" y="3263449"/>
            <a:ext cx="34042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CBA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344E534A-5BBC-D1D8-7312-427D2272CD37}"/>
              </a:ext>
            </a:extLst>
          </p:cNvPr>
          <p:cNvSpPr txBox="1"/>
          <p:nvPr/>
        </p:nvSpPr>
        <p:spPr>
          <a:xfrm>
            <a:off x="449989" y="3738937"/>
            <a:ext cx="266293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20m.</a:t>
            </a:r>
            <a:endParaRPr lang="zh-CN" altLang="en-US">
              <a:solidFill>
                <a:srgbClr val="FF0000"/>
              </a:solidFill>
            </a:endParaRPr>
          </a:p>
        </p:txBody>
      </p:sp>
      <p:sp>
        <p:nvSpPr>
          <p:cNvPr id="5" name="文本框 4">
            <a:extLst>
              <a:ext uri="{FF2B5EF4-FFF2-40B4-BE49-F238E27FC236}">
                <a16:creationId xmlns:a16="http://schemas.microsoft.com/office/drawing/2014/main" id="{E28ABD4B-0468-3C41-BD3B-B863AE32D2F6}"/>
              </a:ext>
            </a:extLst>
          </p:cNvPr>
          <p:cNvSpPr txBox="1"/>
          <p:nvPr/>
        </p:nvSpPr>
        <p:spPr>
          <a:xfrm>
            <a:off x="449989" y="4383399"/>
            <a:ext cx="655866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答：斜坡新起点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与原起点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之间的距离为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20m.</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78" name="yt_shape_13778"/>
          <p:cNvSpPr txBox="1"/>
          <p:nvPr/>
        </p:nvSpPr>
        <p:spPr>
          <a:xfrm>
            <a:off x="540000" y="2176524"/>
            <a:ext cx="5198539"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易混淆水平距离与坡面距离</a:t>
            </a:r>
          </a:p>
        </p:txBody>
      </p:sp>
      <mc:AlternateContent xmlns:mc="http://schemas.openxmlformats.org/markup-compatibility/2006" xmlns:a14="http://schemas.microsoft.com/office/drawing/2010/main">
        <mc:Choice Requires="a14">
          <p:sp>
            <p:nvSpPr>
              <p:cNvPr id="13779" name="yt_shape_13779"/>
              <p:cNvSpPr txBox="1"/>
              <p:nvPr/>
            </p:nvSpPr>
            <p:spPr>
              <a:xfrm>
                <a:off x="540119" y="2671729"/>
                <a:ext cx="11492915" cy="949299"/>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在坡度为</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的山坡上种树</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相邻两棵树的高度差是</a:t>
                </a:r>
                <a:r>
                  <a:rPr lang="en-US" altLang="zh-CN" sz="2400" b="0" i="0" u="none">
                    <a:solidFill>
                      <a:srgbClr val="000000"/>
                    </a:solidFill>
                    <a:effectLst/>
                    <a:latin typeface="Times New Roman" pitchFamily="24"/>
                    <a:ea typeface="Times New Roman" pitchFamily="24"/>
                  </a:rPr>
                  <a:t>3m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2b9d9,isEnd"/>
                  </a:rPr>
                  <a:t>则斜坡上相邻两</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棵树间的坡面距离是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m.</a:t>
                </a:r>
              </a:p>
            </p:txBody>
          </p:sp>
        </mc:Choice>
        <mc:Fallback xmlns:a16="http://schemas.microsoft.com/office/drawing/2014/main" xmlns:m="http://schemas.openxmlformats.org/officeDocument/2006/math" xmlns="">
          <p:sp>
            <p:nvSpPr>
              <p:cNvPr id="13779" name="yt_shape_13779"/>
              <p:cNvSpPr txBox="1">
                <a:spLocks noRot="1" noChangeAspect="1" noMove="1" noResize="1" noEditPoints="1" noAdjustHandles="1" noChangeArrowheads="1" noChangeShapeType="1" noTextEdit="1"/>
              </p:cNvSpPr>
              <p:nvPr/>
            </p:nvSpPr>
            <p:spPr>
              <a:xfrm>
                <a:off x="540119" y="2671729"/>
                <a:ext cx="11492915" cy="949299"/>
              </a:xfrm>
              <a:prstGeom prst="rect">
                <a:avLst/>
              </a:prstGeom>
              <a:blipFill>
                <a:blip r:embed="rId2"/>
                <a:stretch>
                  <a:fillRect l="-1645" t="-5128" b="-19231"/>
                </a:stretch>
              </a:blipFill>
            </p:spPr>
            <p:txBody>
              <a:bodyPr/>
              <a:lstStyle/>
              <a:p>
                <a:r>
                  <a:rPr lang="zh-CN" altLang="en-US">
                    <a:noFill/>
                  </a:rPr>
                  <a:t> </a:t>
                </a:r>
              </a:p>
            </p:txBody>
          </p:sp>
        </mc:Fallback>
      </mc:AlternateContent>
      <p:pic>
        <p:nvPicPr>
          <p:cNvPr id="13781" name="yt_image_13781" title="H_95.85">
            <a:extLst>
              <a:ext uri="">
                <a16:creationId xmlns:a16="http://schemas.microsoft.com/office/drawing/2014/main" xmlns:a14="http://schemas.microsoft.com/office/drawing/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5329404" y="3824180"/>
            <a:ext cx="1533191" cy="1217295"/>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027851132" title="H_26.259764">
            <a:extLst>
              <a:ext uri="{FF2B5EF4-FFF2-40B4-BE49-F238E27FC236}">
                <a16:creationId xmlns:a16="http://schemas.microsoft.com/office/drawing/2014/main" id="{5CD41C6D-3012-4782-2A34-A11CBF5C49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2229834"/>
            <a:ext cx="1186052" cy="333499"/>
          </a:xfrm>
          <a:prstGeom prst="rect">
            <a:avLst/>
          </a:prstGeom>
        </p:spPr>
      </p:pic>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8D445987-E0C3-AD9D-18CA-3169A78613E0}"/>
                  </a:ext>
                </a:extLst>
              </p:cNvPr>
              <p:cNvSpPr txBox="1"/>
              <p:nvPr/>
            </p:nvSpPr>
            <p:spPr>
              <a:xfrm>
                <a:off x="3498108" y="3019461"/>
                <a:ext cx="1100964" cy="55824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rPr>
                  <a:t>3</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e>
                    </m:rad>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rPr>
                  <a:t>　</a:t>
                </a:r>
                <a:endParaRPr lang="zh-CN" altLang="en-US">
                  <a:solidFill>
                    <a:srgbClr val="FF0000"/>
                  </a:solidFill>
                </a:endParaRPr>
              </a:p>
            </p:txBody>
          </p:sp>
        </mc:Choice>
        <mc:Fallback xmlns:a16="http://schemas.microsoft.com/office/drawing/2014/main" xmlns:m="http://schemas.openxmlformats.org/officeDocument/2006/math" xmlns="">
          <p:sp>
            <p:nvSpPr>
              <p:cNvPr id="2" name="文本框 1" descr="{'rangeId': 8, 'hasSerialNum': 1, 'mathAnswerShape': 1}">
                <a:extLst>
                  <a:ext uri="{FF2B5EF4-FFF2-40B4-BE49-F238E27FC236}">
                    <a16:creationId xmlns:a16="http://schemas.microsoft.com/office/drawing/2014/main" id="{8D445987-E0C3-AD9D-18CA-3169A78613E0}"/>
                  </a:ext>
                </a:extLst>
              </p:cNvPr>
              <p:cNvSpPr txBox="1">
                <a:spLocks noRot="1" noChangeAspect="1" noMove="1" noResize="1" noEditPoints="1" noAdjustHandles="1" noChangeArrowheads="1" noChangeShapeType="1" noTextEdit="1"/>
              </p:cNvSpPr>
              <p:nvPr/>
            </p:nvSpPr>
            <p:spPr>
              <a:xfrm>
                <a:off x="3498108" y="3019461"/>
                <a:ext cx="1100964" cy="558242"/>
              </a:xfrm>
              <a:prstGeom prst="rect">
                <a:avLst/>
              </a:prstGeom>
              <a:blipFill>
                <a:blip r:embed="rId5"/>
                <a:stretch>
                  <a:fillRect l="-8889" b="-25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84" name="yt_shape_13784"/>
          <p:cNvSpPr txBox="1"/>
          <p:nvPr/>
        </p:nvSpPr>
        <p:spPr>
          <a:xfrm>
            <a:off x="540000" y="1801068"/>
            <a:ext cx="2549544"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9281">
                <a:solidFill>
                  <a:srgbClr val="1EE3CF"/>
                </a:solidFill>
                <a:effectLst/>
                <a:latin typeface="宋体/Times New Roman" pitchFamily="26"/>
                <a:ea typeface="宋体" pitchFamily="26"/>
              </a:rPr>
              <a:t> </a:t>
            </a:r>
          </a:p>
        </p:txBody>
      </p:sp>
      <p:pic>
        <p:nvPicPr>
          <p:cNvPr id="13783" name="yt_image_13783" title="H_41.85">
            <a:extLst>
              <a:ext uri="">
                <a16:creationId xmlns:a16="http://schemas.microsoft.com/office/drawing/2014/main" xmlns:a14="http://schemas.microsoft.com/office/drawing/2010/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801068"/>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3786" name="yt_shape_13786"/>
          <p:cNvSpPr txBox="1"/>
          <p:nvPr/>
        </p:nvSpPr>
        <p:spPr>
          <a:xfrm>
            <a:off x="540119" y="2383233"/>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某单位门前有四级台阶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每级台阶高为</a:t>
            </a:r>
            <a:r>
              <a:rPr lang="en-US" altLang="zh-CN" sz="2400" b="0" i="0" u="none">
                <a:solidFill>
                  <a:srgbClr val="000000"/>
                </a:solidFill>
                <a:effectLst/>
                <a:latin typeface="Times New Roman" pitchFamily="24"/>
                <a:ea typeface="Times New Roman" pitchFamily="24"/>
              </a:rPr>
              <a:t>18cm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宽为</a:t>
            </a:r>
            <a:r>
              <a:rPr lang="en-US" altLang="zh-CN" sz="2400" b="0" i="0" u="none">
                <a:solidFill>
                  <a:srgbClr val="000000"/>
                </a:solidFill>
                <a:effectLst/>
                <a:latin typeface="Times New Roman" pitchFamily="24"/>
                <a:ea typeface="Times New Roman" pitchFamily="24"/>
              </a:rPr>
              <a:t>30cm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4fcd9"/>
              </a:rPr>
              <a:t>现计划把台阶右</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侧改成斜坡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台阶的起点为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斜坡的起点为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准备设计斜坡</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的坡度为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i</a:t>
            </a:r>
            <a:r>
              <a:rPr lang="en-US" altLang="zh-CN" sz="1500" b="0" i="1" u="none">
                <a:solidFill>
                  <a:srgbClr val="000000"/>
                </a:solidFill>
                <a:effectLst/>
                <a:latin typeface="Times New Roman" pitchFamily="24"/>
                <a:ea typeface="Times New Roman" pitchFamily="24"/>
                <a:sym typeface="_⨹_1_e2b2d"/>
              </a:rPr>
              <a:t>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的长度是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788" name="yt_table_1378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98021057"/>
              </p:ext>
            </p:extLst>
          </p:nvPr>
        </p:nvGraphicFramePr>
        <p:xfrm>
          <a:off x="540047" y="4941549"/>
          <a:ext cx="9905366" cy="475488"/>
        </p:xfrm>
        <a:graphic>
          <a:graphicData uri="http://schemas.openxmlformats.org/drawingml/2006/table">
            <a:tbl>
              <a:tblPr/>
              <a:tblGrid>
                <a:gridCol w="2718118">
                  <a:extLst>
                    <a:ext uri="{9D8B030D-6E8A-4147-A177-3AD203B41FA5}">
                      <a16:colId xmlns:a16="http://schemas.microsoft.com/office/drawing/2014/main" val="10603"/>
                    </a:ext>
                  </a:extLst>
                </a:gridCol>
                <a:gridCol w="2700655">
                  <a:extLst>
                    <a:ext uri="{9D8B030D-6E8A-4147-A177-3AD203B41FA5}">
                      <a16:colId xmlns:a16="http://schemas.microsoft.com/office/drawing/2014/main" val="10604"/>
                    </a:ext>
                  </a:extLst>
                </a:gridCol>
                <a:gridCol w="2700655">
                  <a:extLst>
                    <a:ext uri="{9D8B030D-6E8A-4147-A177-3AD203B41FA5}">
                      <a16:colId xmlns:a16="http://schemas.microsoft.com/office/drawing/2014/main" val="10605"/>
                    </a:ext>
                  </a:extLst>
                </a:gridCol>
                <a:gridCol w="1785938">
                  <a:extLst>
                    <a:ext uri="{9D8B030D-6E8A-4147-A177-3AD203B41FA5}">
                      <a16:colId xmlns:a16="http://schemas.microsoft.com/office/drawing/2014/main" val="10606"/>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270cm</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268cm</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265cm</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260cm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5"/>
                  </a:ext>
                </a:extLst>
              </a:tr>
            </a:tbl>
          </a:graphicData>
        </a:graphic>
      </p:graphicFrame>
      <p:pic>
        <p:nvPicPr>
          <p:cNvPr id="13787" name="yt_image_13787_skip" title="H_88.11">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4812703" y="3822799"/>
            <a:ext cx="2564710" cy="111899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384ADA0-B320-1183-0811-7C44C21407E2}"/>
              </a:ext>
            </a:extLst>
          </p:cNvPr>
          <p:cNvSpPr txBox="1"/>
          <p:nvPr/>
        </p:nvSpPr>
        <p:spPr>
          <a:xfrm>
            <a:off x="4287096" y="328740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0" name="yt_shape_13790"/>
          <p:cNvSpPr txBox="1"/>
          <p:nvPr/>
        </p:nvSpPr>
        <p:spPr>
          <a:xfrm>
            <a:off x="479376" y="836712"/>
            <a:ext cx="11492915" cy="234904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8.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Times New Roman" pitchFamily="24"/>
                <a:ea typeface="楷体" pitchFamily="24"/>
              </a:rPr>
              <a:t>辽宁省中考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暑假期间</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小明与小亮相约到某旅游风景区登山</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需要登顶</a:t>
            </a:r>
            <a:r>
              <a:rPr lang="en-US" altLang="zh-CN" sz="2400" b="0" i="0" u="none" dirty="0" err="1">
                <a:solidFill>
                  <a:srgbClr val="000000"/>
                </a:solidFill>
                <a:effectLst/>
                <a:latin typeface="Times New Roman" pitchFamily="24"/>
                <a:ea typeface="Times New Roman" pitchFamily="24"/>
                <a:sym typeface="_⨹_4_13c5a"/>
              </a:rPr>
              <a:t>600m</a:t>
            </a:r>
            <a:br>
              <a:rPr lang="en-US" altLang="zh-CN" sz="2400" b="0" i="0" u="none" dirty="0">
                <a:solidFill>
                  <a:srgbClr val="000000"/>
                </a:solidFill>
                <a:effectLst/>
                <a:latin typeface="Times New Roman" pitchFamily="24"/>
                <a:ea typeface="Times New Roman" pitchFamily="24"/>
              </a:rPr>
            </a:br>
            <a:r>
              <a:rPr lang="zh-CN" altLang="zh-CN" sz="2400" b="0" i="0" u="none" dirty="0">
                <a:solidFill>
                  <a:srgbClr val="000000"/>
                </a:solidFill>
                <a:effectLst/>
                <a:latin typeface="Times New Roman" pitchFamily="24"/>
                <a:ea typeface="宋体" pitchFamily="24"/>
              </a:rPr>
              <a:t>高的山峰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由山底</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处先步行</a:t>
            </a:r>
            <a:r>
              <a:rPr lang="en-US" altLang="zh-CN" sz="2400" b="0" i="0" u="none" dirty="0" err="1">
                <a:solidFill>
                  <a:srgbClr val="000000"/>
                </a:solidFill>
                <a:effectLst/>
                <a:latin typeface="Times New Roman" pitchFamily="24"/>
                <a:ea typeface="Times New Roman" pitchFamily="24"/>
              </a:rPr>
              <a:t>300m</a:t>
            </a:r>
            <a:r>
              <a:rPr lang="zh-CN" altLang="zh-CN" sz="2400" b="0" i="0" u="none" dirty="0">
                <a:solidFill>
                  <a:srgbClr val="000000"/>
                </a:solidFill>
                <a:effectLst/>
                <a:latin typeface="Times New Roman" pitchFamily="24"/>
                <a:ea typeface="宋体" pitchFamily="24"/>
              </a:rPr>
              <a:t>到达</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处</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再由</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处乘坐登山缆车到达山顶</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D</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处</a:t>
            </a:r>
            <a:r>
              <a:rPr lang="en-US" altLang="zh-CN" sz="2400" b="0" i="0" u="none" dirty="0">
                <a:solidFill>
                  <a:srgbClr val="000000"/>
                </a:solidFill>
                <a:effectLst/>
                <a:latin typeface="Times New Roman" pitchFamily="24"/>
                <a:ea typeface="Times New Roman" pitchFamily="24"/>
                <a:sym typeface="_⨹_1_f5711"/>
              </a:rPr>
              <a:t>.</a:t>
            </a:r>
            <a:br>
              <a:rPr lang="en-US" altLang="zh-CN" sz="2400" b="0" i="0" u="none" dirty="0">
                <a:solidFill>
                  <a:srgbClr val="000000"/>
                </a:solidFill>
                <a:effectLst/>
                <a:latin typeface="Times New Roman" pitchFamily="24"/>
                <a:ea typeface="Times New Roman" pitchFamily="24"/>
              </a:rPr>
            </a:br>
            <a:r>
              <a:rPr lang="zh-CN" altLang="zh-CN" sz="2400" b="0" i="0" u="none" dirty="0">
                <a:solidFill>
                  <a:srgbClr val="000000"/>
                </a:solidFill>
                <a:effectLst/>
                <a:latin typeface="Times New Roman" pitchFamily="24"/>
                <a:ea typeface="宋体" pitchFamily="24"/>
              </a:rPr>
              <a:t>已知点</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D</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E</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在同一平面内</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山坡</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的坡角为</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缆车行驶路线</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BD</a:t>
            </a:r>
            <a:r>
              <a:rPr lang="en-US" altLang="zh-CN" sz="1500" b="0" i="1" u="none" dirty="0">
                <a:solidFill>
                  <a:srgbClr val="000000"/>
                </a:solidFill>
                <a:effectLst/>
                <a:latin typeface="Times New Roman" pitchFamily="24"/>
                <a:ea typeface="Times New Roman" pitchFamily="24"/>
                <a:sym typeface="_⨹_1_c9619"/>
              </a:rPr>
              <a:t> </a:t>
            </a:r>
            <a:br>
              <a:rPr lang="en-US" altLang="zh-CN" sz="1500" b="0" i="1" u="none" dirty="0">
                <a:solidFill>
                  <a:srgbClr val="000000"/>
                </a:solidFill>
                <a:effectLst/>
                <a:latin typeface="Times New Roman" pitchFamily="24"/>
                <a:ea typeface="Times New Roman" pitchFamily="24"/>
              </a:rPr>
            </a:br>
            <a:r>
              <a:rPr lang="zh-CN" altLang="zh-CN" sz="2400" b="0" i="0" u="none" dirty="0">
                <a:solidFill>
                  <a:srgbClr val="000000"/>
                </a:solidFill>
                <a:effectLst/>
                <a:latin typeface="Times New Roman" pitchFamily="24"/>
                <a:ea typeface="宋体" pitchFamily="24"/>
              </a:rPr>
              <a:t>与水平面的夹角为</a:t>
            </a:r>
            <a:r>
              <a:rPr lang="en-US" altLang="zh-CN" sz="2400" b="0" i="0" u="none" dirty="0">
                <a:solidFill>
                  <a:srgbClr val="000000"/>
                </a:solidFill>
                <a:effectLst/>
                <a:latin typeface="Times New Roman" pitchFamily="24"/>
                <a:ea typeface="Times New Roman" pitchFamily="24"/>
              </a:rPr>
              <a:t>53°.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换乘登山缆车的时间忽略不计</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求登山缆车上升的高度</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DE</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p>
        </p:txBody>
      </p:sp>
      <mc:AlternateContent xmlns:mc="http://schemas.openxmlformats.org/markup-compatibility/2006">
        <mc:Choice xmlns:a14="http://schemas.microsoft.com/office/drawing/2010/main" Requires="a14">
          <p:sp>
            <p:nvSpPr>
              <p:cNvPr id="13792" name="yt_shape_13792"/>
              <p:cNvSpPr txBox="1"/>
              <p:nvPr/>
            </p:nvSpPr>
            <p:spPr>
              <a:xfrm>
                <a:off x="569387" y="3232559"/>
                <a:ext cx="6110647" cy="3507179"/>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如图，过点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作</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BM</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于点</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由题意可知，</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宋体/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DBE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53°</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600m</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300m</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在</a:t>
                </a:r>
                <a:r>
                  <a:rPr lang="en-US" altLang="zh-CN" sz="2400" b="0" i="0" u="none">
                    <a:solidFill>
                      <a:srgbClr val="FF0000">
                        <a:alpha val="0"/>
                      </a:srgbClr>
                    </a:solidFill>
                    <a:effectLst/>
                    <a:latin typeface="Times New Roman" pitchFamily="24"/>
                    <a:ea typeface="Times New Roman" pitchFamily="24"/>
                  </a:rPr>
                  <a:t>Rt</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中，</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300m.</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150m</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EF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答：登山缆车上升的高度</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DE</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为</a:t>
                </a:r>
                <a:r>
                  <a:rPr lang="en-US" altLang="zh-CN" sz="2400" b="0" i="0" u="none">
                    <a:solidFill>
                      <a:srgbClr val="FF0000">
                        <a:alpha val="0"/>
                      </a:srgbClr>
                    </a:solidFill>
                    <a:effectLst/>
                    <a:latin typeface="Times New Roman" pitchFamily="24"/>
                    <a:ea typeface="Times New Roman" pitchFamily="24"/>
                  </a:rPr>
                  <a:t>450m.</a:t>
                </a:r>
              </a:p>
            </p:txBody>
          </p:sp>
        </mc:Choice>
        <mc:Fallback>
          <p:sp>
            <p:nvSpPr>
              <p:cNvPr id="13792" name="yt_shape_13792"/>
              <p:cNvSpPr txBox="1">
                <a:spLocks noRot="1" noChangeAspect="1" noMove="1" noResize="1" noEditPoints="1" noAdjustHandles="1" noChangeArrowheads="1" noChangeShapeType="1" noTextEdit="1"/>
              </p:cNvSpPr>
              <p:nvPr/>
            </p:nvSpPr>
            <p:spPr>
              <a:xfrm>
                <a:off x="569387" y="3232559"/>
                <a:ext cx="6110647" cy="3507179"/>
              </a:xfrm>
              <a:prstGeom prst="rect">
                <a:avLst/>
              </a:prstGeom>
              <a:blipFill>
                <a:blip r:embed="rId2"/>
                <a:stretch>
                  <a:fillRect l="-2991" t="-1389" r="-2094" b="-451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57BD37DD-D7D3-2C43-DCD0-6B8702443E90}"/>
              </a:ext>
            </a:extLst>
          </p:cNvPr>
          <p:cNvSpPr txBox="1"/>
          <p:nvPr/>
        </p:nvSpPr>
        <p:spPr>
          <a:xfrm>
            <a:off x="479376" y="3185753"/>
            <a:ext cx="62316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如图，过点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作</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于点</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E0ED6B19-677B-0552-8893-0E9A49CF5939}"/>
              </a:ext>
            </a:extLst>
          </p:cNvPr>
          <p:cNvSpPr txBox="1"/>
          <p:nvPr/>
        </p:nvSpPr>
        <p:spPr>
          <a:xfrm>
            <a:off x="479376" y="3661241"/>
            <a:ext cx="56601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由题意可知，</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DBE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53°</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0BBCEA63-724E-F4C5-2BB6-AD28DCBC8CDE}"/>
              </a:ext>
            </a:extLst>
          </p:cNvPr>
          <p:cNvSpPr txBox="1"/>
          <p:nvPr/>
        </p:nvSpPr>
        <p:spPr>
          <a:xfrm>
            <a:off x="527001" y="4136729"/>
            <a:ext cx="370751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600m</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300m</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19D5C81C-7FF2-09A1-34FA-0E65FED22686}"/>
              </a:ext>
            </a:extLst>
          </p:cNvPr>
          <p:cNvSpPr txBox="1"/>
          <p:nvPr/>
        </p:nvSpPr>
        <p:spPr>
          <a:xfrm>
            <a:off x="479376" y="4612217"/>
            <a:ext cx="55712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Rt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300m.</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80719AB2-8B12-F877-393C-A11803E27F21}"/>
                  </a:ext>
                </a:extLst>
              </p:cNvPr>
              <p:cNvSpPr txBox="1"/>
              <p:nvPr/>
            </p:nvSpPr>
            <p:spPr>
              <a:xfrm>
                <a:off x="479376" y="5087705"/>
                <a:ext cx="4042473"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BM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150m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80719AB2-8B12-F877-393C-A11803E27F21}"/>
                  </a:ext>
                </a:extLst>
              </p:cNvPr>
              <p:cNvSpPr txBox="1">
                <a:spLocks noRot="1" noChangeAspect="1" noMove="1" noResize="1" noEditPoints="1" noAdjustHandles="1" noChangeArrowheads="1" noChangeShapeType="1" noTextEdit="1"/>
              </p:cNvSpPr>
              <p:nvPr/>
            </p:nvSpPr>
            <p:spPr>
              <a:xfrm>
                <a:off x="479376" y="5087705"/>
                <a:ext cx="4042473" cy="765061"/>
              </a:xfrm>
              <a:prstGeom prst="rect">
                <a:avLst/>
              </a:prstGeom>
              <a:blipFill>
                <a:blip r:embed="rId3"/>
                <a:stretch>
                  <a:fillRect l="-2413" r="-2262" b="-5600"/>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3FD7F129-863B-F7C9-D310-609F6EF22FE5}"/>
              </a:ext>
            </a:extLst>
          </p:cNvPr>
          <p:cNvSpPr txBox="1"/>
          <p:nvPr/>
        </p:nvSpPr>
        <p:spPr>
          <a:xfrm>
            <a:off x="479376" y="5759154"/>
            <a:ext cx="57728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74296F57-B4CD-1A89-D57B-F8A87A8742BB}"/>
              </a:ext>
            </a:extLst>
          </p:cNvPr>
          <p:cNvSpPr txBox="1"/>
          <p:nvPr/>
        </p:nvSpPr>
        <p:spPr>
          <a:xfrm>
            <a:off x="479376" y="6234642"/>
            <a:ext cx="510927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答：登山缆车上升的高度</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450m.</a:t>
            </a:r>
            <a:endParaRPr lang="zh-CN" altLang="en-US">
              <a:solidFill>
                <a:srgbClr val="FF0000"/>
              </a:solidFill>
            </a:endParaRPr>
          </a:p>
        </p:txBody>
      </p:sp>
      <p:pic>
        <p:nvPicPr>
          <p:cNvPr id="13799" name="yt_image_13799" title="H_114.48">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8688288" y="3764730"/>
            <a:ext cx="1869296" cy="14538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799"/>
                                        </p:tgtEl>
                                        <p:attrNameLst>
                                          <p:attrName>style.visibility</p:attrName>
                                        </p:attrNameLst>
                                      </p:cBhvr>
                                      <p:to>
                                        <p:strVal val="visible"/>
                                      </p:to>
                                    </p:set>
                                    <p:animEffect transition="in" filter="blinds(horizontal)">
                                      <p:cBhvr>
                                        <p:cTn id="12" dur="500"/>
                                        <p:tgtEl>
                                          <p:spTgt spid="137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954</TotalTime>
  <Words>2197</Words>
  <Application>Microsoft Office PowerPoint</Application>
  <PresentationFormat>宽屏</PresentationFormat>
  <Paragraphs>140</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等线</vt:lpstr>
      <vt:lpstr>等线 Light</vt:lpstr>
      <vt:lpstr>黑体</vt:lpstr>
      <vt:lpstr>华文行楷</vt:lpstr>
      <vt:lpstr>宋体</vt:lpstr>
      <vt:lpstr>宋体/Times New Roman</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11</cp:revision>
  <dcterms:created xsi:type="dcterms:W3CDTF">2024-04-25T06:40:28Z</dcterms:created>
  <dcterms:modified xsi:type="dcterms:W3CDTF">2024-04-26T01:16:48Z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