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3" r:id="rId6"/>
    <p:sldId id="317" r:id="rId7"/>
    <p:sldId id="318" r:id="rId8"/>
    <p:sldId id="320" r:id="rId9"/>
    <p:sldId id="322" r:id="rId10"/>
    <p:sldId id="324" r:id="rId11"/>
    <p:sldId id="326" r:id="rId12"/>
    <p:sldId id="327" r:id="rId13"/>
    <p:sldId id="33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30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0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365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2" name="yt_shape_10002"/>
          <p:cNvSpPr txBox="1"/>
          <p:nvPr/>
        </p:nvSpPr>
        <p:spPr>
          <a:xfrm>
            <a:off x="540000" y="153581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反比例函数的定义</a:t>
            </a:r>
          </a:p>
        </p:txBody>
      </p:sp>
      <p:sp>
        <p:nvSpPr>
          <p:cNvPr id="10003" name="yt_shape_10003"/>
          <p:cNvSpPr txBox="1"/>
          <p:nvPr/>
        </p:nvSpPr>
        <p:spPr>
          <a:xfrm>
            <a:off x="540000" y="203102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下列函数是反比例函数的是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4" name="yt_table_10004" title="H_97.2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1365012"/>
                  </p:ext>
                </p:extLst>
              </p:nvPr>
            </p:nvGraphicFramePr>
            <p:xfrm>
              <a:off x="540047" y="2510323"/>
              <a:ext cx="4714939" cy="1234758"/>
            </p:xfrm>
            <a:graphic>
              <a:graphicData uri="http://schemas.openxmlformats.org/drawingml/2006/table">
                <a:tbl>
                  <a:tblPr/>
                  <a:tblGrid>
                    <a:gridCol w="296589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4" name="yt_table_10004" descr="{&quot;rangeId&quot;:2,&quot;type&quot;:&quot;Option&quot;}" title="H_97.2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1365012"/>
                  </p:ext>
                </p:extLst>
              </p:nvPr>
            </p:nvGraphicFramePr>
            <p:xfrm>
              <a:off x="540047" y="2456673"/>
              <a:ext cx="4714939" cy="1234758"/>
            </p:xfrm>
            <a:graphic>
              <a:graphicData uri="http://schemas.openxmlformats.org/drawingml/2006/table">
                <a:tbl>
                  <a:tblPr/>
                  <a:tblGrid>
                    <a:gridCol w="296589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8811" b="-1232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5" b="-123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4286" r="-5881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5" t="-9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05" name="yt_shape_10005"/>
              <p:cNvSpPr txBox="1"/>
              <p:nvPr/>
            </p:nvSpPr>
            <p:spPr>
              <a:xfrm>
                <a:off x="540119" y="3795596"/>
                <a:ext cx="11492915" cy="24687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比例系数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4961,H:53.15,isEnd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此函数的表达式是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005" name="yt_shape_100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95596"/>
                <a:ext cx="11492915" cy="2468753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280103" title="H_26.259764">
            <a:extLst>
              <a:ext uri="{FF2B5EF4-FFF2-40B4-BE49-F238E27FC236}">
                <a16:creationId xmlns:a16="http://schemas.microsoft.com/office/drawing/2014/main" id="{116469B5-6CC6-3AA9-2893-F4F3E694D5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8912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D2504D-5115-C1A2-1A0C-07365006BCD2}"/>
              </a:ext>
            </a:extLst>
          </p:cNvPr>
          <p:cNvSpPr txBox="1"/>
          <p:nvPr/>
        </p:nvSpPr>
        <p:spPr>
          <a:xfrm>
            <a:off x="5021989" y="19842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1DA4C7-F948-0E44-5068-DEFF35314334}"/>
                  </a:ext>
                </a:extLst>
              </p:cNvPr>
              <p:cNvSpPr txBox="1"/>
              <p:nvPr/>
            </p:nvSpPr>
            <p:spPr>
              <a:xfrm>
                <a:off x="6453652" y="3748790"/>
                <a:ext cx="101352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3, 'hasSerialNum': 1, 'mathAnswerShape': 1}">
                <a:extLst>
                  <a:ext uri="{FF2B5EF4-FFF2-40B4-BE49-F238E27FC236}">
                    <a16:creationId xmlns:a16="http://schemas.microsoft.com/office/drawing/2014/main" id="{D51DA4C7-F948-0E44-5068-DEFF35314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652" y="3748790"/>
                <a:ext cx="1013524" cy="768617"/>
              </a:xfrm>
              <a:prstGeom prst="rect">
                <a:avLst/>
              </a:prstGeom>
              <a:blipFill>
                <a:blip r:embed="rId6"/>
                <a:stretch>
                  <a:fillRect l="-96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BD70666-F19F-172F-F093-F6D47C036B22}"/>
              </a:ext>
            </a:extLst>
          </p:cNvPr>
          <p:cNvCxnSpPr/>
          <p:nvPr/>
        </p:nvCxnSpPr>
        <p:spPr>
          <a:xfrm>
            <a:off x="6238863" y="4489651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D78BAB97-9C4F-4B54-9140-F4D5711B2106}"/>
              </a:ext>
            </a:extLst>
          </p:cNvPr>
          <p:cNvSpPr txBox="1"/>
          <p:nvPr/>
        </p:nvSpPr>
        <p:spPr>
          <a:xfrm>
            <a:off x="10917702" y="4005064"/>
            <a:ext cx="410274" cy="5123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80e74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D95E40-E081-78F8-9A2B-84412B6820E3}"/>
              </a:ext>
            </a:extLst>
          </p:cNvPr>
          <p:cNvSpPr txBox="1"/>
          <p:nvPr/>
        </p:nvSpPr>
        <p:spPr>
          <a:xfrm>
            <a:off x="450108" y="4423795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3C1E16-FE3C-5B13-DFA2-E860873DC8FD}"/>
              </a:ext>
            </a:extLst>
          </p:cNvPr>
          <p:cNvSpPr txBox="1"/>
          <p:nvPr/>
        </p:nvSpPr>
        <p:spPr>
          <a:xfrm>
            <a:off x="4944321" y="4423795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C3F8B8-6C85-4065-0FB3-ECA567E2C19F}"/>
              </a:ext>
            </a:extLst>
          </p:cNvPr>
          <p:cNvSpPr txBox="1"/>
          <p:nvPr/>
        </p:nvSpPr>
        <p:spPr>
          <a:xfrm>
            <a:off x="6804871" y="5095244"/>
            <a:ext cx="637285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04360C9-34E1-F9CF-C294-A14C21A8B1BF}"/>
                  </a:ext>
                </a:extLst>
              </p:cNvPr>
              <p:cNvSpPr txBox="1"/>
              <p:nvPr/>
            </p:nvSpPr>
            <p:spPr>
              <a:xfrm>
                <a:off x="10387129" y="4979085"/>
                <a:ext cx="1205230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04360C9-34E1-F9CF-C294-A14C21A8B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7129" y="4979085"/>
                <a:ext cx="1205230" cy="767665"/>
              </a:xfrm>
              <a:prstGeom prst="rect">
                <a:avLst/>
              </a:prstGeom>
              <a:blipFill>
                <a:blip r:embed="rId7"/>
                <a:stretch>
                  <a:fillRect l="-80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9" name="yt_shape_10059"/>
          <p:cNvSpPr txBox="1"/>
          <p:nvPr/>
        </p:nvSpPr>
        <p:spPr>
          <a:xfrm>
            <a:off x="421550" y="8179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聪聪说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5707"/>
              </a:rPr>
              <a:t>边上一动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394c"/>
              </a:rPr>
              <a:t>的反比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你认为聪聪说得对吗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请给出证明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062" name="yt_shape_10062"/>
          <p:cNvSpPr txBox="1"/>
          <p:nvPr/>
        </p:nvSpPr>
        <p:spPr>
          <a:xfrm>
            <a:off x="6960096" y="2307632"/>
            <a:ext cx="4177297" cy="14343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800" b="0" i="0" u="none" spc="14169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800" b="0" i="0" u="none" spc="12705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0060" name="yt_image_10060" title="H_122.219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0096" y="2307632"/>
            <a:ext cx="2046634" cy="155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61" name="yt_image_10061" title="H_107.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1461" y="2499648"/>
            <a:ext cx="182900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4" name="yt_shape_10064"/>
          <p:cNvSpPr txBox="1"/>
          <p:nvPr/>
        </p:nvSpPr>
        <p:spPr>
          <a:xfrm>
            <a:off x="540000" y="4992023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解：聪聪的说法正确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0033A2-C22A-747C-1AE6-385AD1D6E3B4}"/>
              </a:ext>
            </a:extLst>
          </p:cNvPr>
          <p:cNvSpPr txBox="1"/>
          <p:nvPr/>
        </p:nvSpPr>
        <p:spPr>
          <a:xfrm>
            <a:off x="421550" y="1867897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解：聪聪的说法正确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034561-5DB0-B88D-9225-1C2978A77CE5}"/>
              </a:ext>
            </a:extLst>
          </p:cNvPr>
          <p:cNvSpPr txBox="1"/>
          <p:nvPr/>
        </p:nvSpPr>
        <p:spPr>
          <a:xfrm>
            <a:off x="418678" y="2260826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65C818-4979-0D92-584F-CF8128BC59BD}"/>
              </a:ext>
            </a:extLst>
          </p:cNvPr>
          <p:cNvSpPr txBox="1"/>
          <p:nvPr/>
        </p:nvSpPr>
        <p:spPr>
          <a:xfrm>
            <a:off x="418678" y="2646025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42D43-14D1-AD88-2C8E-DECA7B461A47}"/>
              </a:ext>
            </a:extLst>
          </p:cNvPr>
          <p:cNvSpPr txBox="1"/>
          <p:nvPr/>
        </p:nvSpPr>
        <p:spPr>
          <a:xfrm>
            <a:off x="415605" y="3048983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B508CE-A701-629E-3411-64AAF61117CD}"/>
              </a:ext>
            </a:extLst>
          </p:cNvPr>
          <p:cNvSpPr txBox="1"/>
          <p:nvPr/>
        </p:nvSpPr>
        <p:spPr>
          <a:xfrm>
            <a:off x="505616" y="3404401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7DEE72-F105-22BA-A284-FF80DBCF83F3}"/>
              </a:ext>
            </a:extLst>
          </p:cNvPr>
          <p:cNvSpPr txBox="1"/>
          <p:nvPr/>
        </p:nvSpPr>
        <p:spPr>
          <a:xfrm>
            <a:off x="415605" y="3837140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边上的高等长，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EA5332-E9E6-66F5-F35E-59D369003213}"/>
                  </a:ext>
                </a:extLst>
              </p:cNvPr>
              <p:cNvSpPr txBox="1"/>
              <p:nvPr/>
            </p:nvSpPr>
            <p:spPr>
              <a:xfrm>
                <a:off x="415605" y="4151596"/>
                <a:ext cx="5025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EA5332-E9E6-66F5-F35E-59D369003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05" y="4151596"/>
                <a:ext cx="5025136" cy="765061"/>
              </a:xfrm>
              <a:prstGeom prst="rect">
                <a:avLst/>
              </a:prstGeom>
              <a:blipFill>
                <a:blip r:embed="rId4"/>
                <a:stretch>
                  <a:fillRect l="-1818" r="-1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6FD628-9FD1-9888-878B-F7D6CD3BD270}"/>
                  </a:ext>
                </a:extLst>
              </p:cNvPr>
              <p:cNvSpPr txBox="1"/>
              <p:nvPr/>
            </p:nvSpPr>
            <p:spPr>
              <a:xfrm>
                <a:off x="415605" y="4744633"/>
                <a:ext cx="5402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6FD628-9FD1-9888-878B-F7D6CD3BD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05" y="4744633"/>
                <a:ext cx="5402961" cy="765061"/>
              </a:xfrm>
              <a:prstGeom prst="rect">
                <a:avLst/>
              </a:prstGeom>
              <a:blipFill>
                <a:blip r:embed="rId5"/>
                <a:stretch>
                  <a:fillRect l="-1693" r="-1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824690D-AAE3-1D77-78C2-8F5754A04591}"/>
                  </a:ext>
                </a:extLst>
              </p:cNvPr>
              <p:cNvSpPr txBox="1"/>
              <p:nvPr/>
            </p:nvSpPr>
            <p:spPr>
              <a:xfrm>
                <a:off x="415605" y="5299066"/>
                <a:ext cx="358368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824690D-AAE3-1D77-78C2-8F5754A045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05" y="5299066"/>
                <a:ext cx="3583686" cy="768617"/>
              </a:xfrm>
              <a:prstGeom prst="rect">
                <a:avLst/>
              </a:prstGeom>
              <a:blipFill>
                <a:blip r:embed="rId6"/>
                <a:stretch>
                  <a:fillRect l="-2551" r="-2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4BE8EDB-92E8-BE09-3DA2-542920EC5FCC}"/>
              </a:ext>
            </a:extLst>
          </p:cNvPr>
          <p:cNvSpPr txBox="1"/>
          <p:nvPr/>
        </p:nvSpPr>
        <p:spPr>
          <a:xfrm>
            <a:off x="437172" y="5897036"/>
            <a:ext cx="315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的反比例函数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67" name="yt_image_1006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70" name="yt_shape_10070"/>
              <p:cNvSpPr txBox="1"/>
              <p:nvPr/>
            </p:nvSpPr>
            <p:spPr>
              <a:xfrm>
                <a:off x="540119" y="1431377"/>
                <a:ext cx="11492915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2a29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代入函数中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代入函数中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7ef7"/>
                  </a:rPr>
                  <a:t>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如此继续下去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70" name="yt_shape_10070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111999" cy="1590115"/>
              </a:xfrm>
              <a:prstGeom prst="rect">
                <a:avLst/>
              </a:prstGeom>
              <a:blipFill>
                <a:blip r:embed="rId3"/>
                <a:stretch>
                  <a:fillRect l="-1701" r="-659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2" name="yt_shape_10072"/>
          <p:cNvSpPr txBox="1"/>
          <p:nvPr/>
        </p:nvSpPr>
        <p:spPr>
          <a:xfrm>
            <a:off x="540000" y="307228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3" name="yt_table_10073" title="H_98.1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6673422"/>
                  </p:ext>
                </p:extLst>
              </p:nvPr>
            </p:nvGraphicFramePr>
            <p:xfrm>
              <a:off x="540000" y="3703947"/>
              <a:ext cx="11111997" cy="124593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073" name="yt_table_10073" descr="{&quot;rangeId&quot;:22,&quot;mathAnswerShape&quot;:1}" title="H_98.1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6673422"/>
                  </p:ext>
                </p:extLst>
              </p:nvPr>
            </p:nvGraphicFramePr>
            <p:xfrm>
              <a:off x="540000" y="3703947"/>
              <a:ext cx="11111997" cy="124593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6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274" t="-71667" r="-400000" b="-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200824" t="-71667" r="-200824" b="-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00000" t="-71667" r="-100274" b="-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75" name="yt_shape_10075"/>
              <p:cNvSpPr txBox="1"/>
              <p:nvPr/>
            </p:nvSpPr>
            <p:spPr>
              <a:xfrm>
                <a:off x="540000" y="5219606"/>
                <a:ext cx="782265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观察上表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根据你发现的规律猜想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75" name="yt_shape_10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19606"/>
                <a:ext cx="7822654" cy="641201"/>
              </a:xfrm>
              <a:prstGeom prst="rect">
                <a:avLst/>
              </a:prstGeom>
              <a:blipFill>
                <a:blip r:embed="rId5"/>
                <a:stretch>
                  <a:fillRect l="-2416" r="-140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41DEE3-5284-8ED8-450C-3396CEC25174}"/>
              </a:ext>
            </a:extLst>
          </p:cNvPr>
          <p:cNvSpPr txBox="1"/>
          <p:nvPr/>
        </p:nvSpPr>
        <p:spPr>
          <a:xfrm>
            <a:off x="3692584" y="4429949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8AE669-18B1-6A4D-6B4E-991701D44E51}"/>
                  </a:ext>
                </a:extLst>
              </p:cNvPr>
              <p:cNvSpPr txBox="1"/>
              <p:nvPr/>
            </p:nvSpPr>
            <p:spPr>
              <a:xfrm>
                <a:off x="5772247" y="4334699"/>
                <a:ext cx="708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D78AE669-18B1-6A4D-6B4E-991701D44E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247" y="4334699"/>
                <a:ext cx="708724" cy="728612"/>
              </a:xfrm>
              <a:prstGeom prst="rect">
                <a:avLst/>
              </a:prstGeom>
              <a:blipFill>
                <a:blip r:embed="rId6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E5FC2D-397A-92DD-5331-3CF05211FB78}"/>
                  </a:ext>
                </a:extLst>
              </p:cNvPr>
              <p:cNvSpPr txBox="1"/>
              <p:nvPr/>
            </p:nvSpPr>
            <p:spPr>
              <a:xfrm>
                <a:off x="7985258" y="4325174"/>
                <a:ext cx="7087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9CE5FC2D-397A-92DD-5331-3CF05211F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5258" y="4325174"/>
                <a:ext cx="708724" cy="727279"/>
              </a:xfrm>
              <a:prstGeom prst="rect">
                <a:avLst/>
              </a:prstGeom>
              <a:blipFill>
                <a:blip r:embed="rId7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F096A5E-34E7-6C15-46E8-EF8FC636159A}"/>
              </a:ext>
            </a:extLst>
          </p:cNvPr>
          <p:cNvSpPr txBox="1"/>
          <p:nvPr/>
        </p:nvSpPr>
        <p:spPr>
          <a:xfrm>
            <a:off x="10360196" y="4429949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55F766-5C7C-BFEA-813E-9292B59020C8}"/>
                  </a:ext>
                </a:extLst>
              </p:cNvPr>
              <p:cNvSpPr txBox="1"/>
              <p:nvPr/>
            </p:nvSpPr>
            <p:spPr>
              <a:xfrm>
                <a:off x="7287351" y="5091850"/>
                <a:ext cx="10135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0A55F766-5C7C-BFEA-813E-9292B5902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7351" y="5091850"/>
                <a:ext cx="1013524" cy="728612"/>
              </a:xfrm>
              <a:prstGeom prst="rect">
                <a:avLst/>
              </a:prstGeom>
              <a:blipFill>
                <a:blip r:embed="rId8"/>
                <a:stretch>
                  <a:fillRect l="-898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9" name="yt_shape_10079"/>
          <p:cNvSpPr txBox="1"/>
          <p:nvPr/>
        </p:nvSpPr>
        <p:spPr>
          <a:xfrm>
            <a:off x="543344" y="3140968"/>
            <a:ext cx="46294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比例系数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自变量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的次数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0077" name="yt_shape_10077"/>
          <p:cNvSpPr txBox="1"/>
          <p:nvPr/>
        </p:nvSpPr>
        <p:spPr>
          <a:xfrm>
            <a:off x="540000" y="2201536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078" name="yt_shape_10078"/>
          <p:cNvSpPr txBox="1"/>
          <p:nvPr/>
        </p:nvSpPr>
        <p:spPr>
          <a:xfrm>
            <a:off x="540000" y="2636912"/>
            <a:ext cx="10446771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的反比例函数，则必须满足两个条件，缺一不可：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3F04510-9717-041C-F5E5-21E234A430EC}"/>
              </a:ext>
            </a:extLst>
          </p:cNvPr>
          <p:cNvSpPr/>
          <p:nvPr/>
        </p:nvSpPr>
        <p:spPr>
          <a:xfrm>
            <a:off x="335360" y="2132856"/>
            <a:ext cx="11161240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10" name="yt_shape_10010"/>
              <p:cNvSpPr txBox="1"/>
              <p:nvPr/>
            </p:nvSpPr>
            <p:spPr>
              <a:xfrm>
                <a:off x="449989" y="1445564"/>
                <a:ext cx="5706883" cy="36669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0010" name="yt_shape_10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45564"/>
                <a:ext cx="5706883" cy="3666966"/>
              </a:xfrm>
              <a:prstGeom prst="rect">
                <a:avLst/>
              </a:prstGeom>
              <a:blipFill>
                <a:blip r:embed="rId2"/>
                <a:stretch>
                  <a:fillRect l="-3312" t="-1329" r="-11538" b="-14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612479-0152-2405-92CA-9B60333890F1}"/>
                  </a:ext>
                </a:extLst>
              </p:cNvPr>
              <p:cNvSpPr txBox="1"/>
              <p:nvPr/>
            </p:nvSpPr>
            <p:spPr>
              <a:xfrm>
                <a:off x="449989" y="2204198"/>
                <a:ext cx="58317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}">
                <a:extLst>
                  <a:ext uri="{FF2B5EF4-FFF2-40B4-BE49-F238E27FC236}">
                    <a16:creationId xmlns:a16="http://schemas.microsoft.com/office/drawing/2014/main" id="{B9612479-0152-2405-92CA-9B6033389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198"/>
                <a:ext cx="5831776" cy="778460"/>
              </a:xfrm>
              <a:prstGeom prst="rect">
                <a:avLst/>
              </a:prstGeom>
              <a:blipFill>
                <a:blip r:embed="rId3"/>
                <a:stretch>
                  <a:fillRect l="-1674" r="-16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4C4C16-9DF3-AB60-742C-D15E62989357}"/>
                  </a:ext>
                </a:extLst>
              </p:cNvPr>
              <p:cNvSpPr txBox="1"/>
              <p:nvPr/>
            </p:nvSpPr>
            <p:spPr>
              <a:xfrm>
                <a:off x="449989" y="2889046"/>
                <a:ext cx="3542601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}">
                <a:extLst>
                  <a:ext uri="{FF2B5EF4-FFF2-40B4-BE49-F238E27FC236}">
                    <a16:creationId xmlns:a16="http://schemas.microsoft.com/office/drawing/2014/main" id="{624C4C16-9DF3-AB60-742C-D15E62989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9046"/>
                <a:ext cx="3542601" cy="778269"/>
              </a:xfrm>
              <a:prstGeom prst="rect">
                <a:avLst/>
              </a:prstGeom>
              <a:blipFill>
                <a:blip r:embed="rId4"/>
                <a:stretch>
                  <a:fillRect l="-2754" r="-2582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0D91A5-703C-BC39-46ED-D5F5B69B6C1F}"/>
                  </a:ext>
                </a:extLst>
              </p:cNvPr>
              <p:cNvSpPr txBox="1"/>
              <p:nvPr/>
            </p:nvSpPr>
            <p:spPr>
              <a:xfrm>
                <a:off x="449989" y="3573703"/>
                <a:ext cx="358209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}">
                <a:extLst>
                  <a:ext uri="{FF2B5EF4-FFF2-40B4-BE49-F238E27FC236}">
                    <a16:creationId xmlns:a16="http://schemas.microsoft.com/office/drawing/2014/main" id="{260D91A5-703C-BC39-46ED-D5F5B69B6C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703"/>
                <a:ext cx="3582098" cy="768617"/>
              </a:xfrm>
              <a:prstGeom prst="rect">
                <a:avLst/>
              </a:prstGeom>
              <a:blipFill>
                <a:blip r:embed="rId5"/>
                <a:stretch>
                  <a:fillRect l="-2726" r="-272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5D61B6-A21F-5BC1-06AE-23E6022412BC}"/>
                  </a:ext>
                </a:extLst>
              </p:cNvPr>
              <p:cNvSpPr txBox="1"/>
              <p:nvPr/>
            </p:nvSpPr>
            <p:spPr>
              <a:xfrm>
                <a:off x="449989" y="4724196"/>
                <a:ext cx="4574286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}">
                <a:extLst>
                  <a:ext uri="{FF2B5EF4-FFF2-40B4-BE49-F238E27FC236}">
                    <a16:creationId xmlns:a16="http://schemas.microsoft.com/office/drawing/2014/main" id="{CD5D61B6-A21F-5BC1-06AE-23E6022412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4196"/>
                <a:ext cx="4574286" cy="729628"/>
              </a:xfrm>
              <a:prstGeom prst="rect">
                <a:avLst/>
              </a:prstGeom>
              <a:blipFill>
                <a:blip r:embed="rId6"/>
                <a:stretch>
                  <a:fillRect l="-2133" r="-213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1127806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反比例函数的建模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120" y="16230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正在建设中的临滕高速是我省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十四五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重点建设项目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04fa"/>
              </a:rPr>
              <a:t>一段工程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施工需要运送土石方总量为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设土石方日平均运送量为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e87c1"/>
              </a:rPr>
              <a:t>），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完成运送任务所需要的时间为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8" name="yt_table_10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61605"/>
              </p:ext>
            </p:extLst>
          </p:nvPr>
        </p:nvGraphicFramePr>
        <p:xfrm>
          <a:off x="540047" y="3062577"/>
          <a:ext cx="7096443" cy="950976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反比例函数关系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20" name="yt_shape_10020"/>
          <p:cNvSpPr txBox="1"/>
          <p:nvPr/>
        </p:nvSpPr>
        <p:spPr>
          <a:xfrm>
            <a:off x="540119" y="40641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某城市市区人口为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市区绿地面积为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平均每人拥有绿地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0e0"/>
              </a:rPr>
              <a:t>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1" name="yt_table_10021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6509559"/>
                  </p:ext>
                </p:extLst>
              </p:nvPr>
            </p:nvGraphicFramePr>
            <p:xfrm>
              <a:off x="540047" y="5023566"/>
              <a:ext cx="5928043" cy="1066864"/>
            </p:xfrm>
            <a:graphic>
              <a:graphicData uri="http://schemas.openxmlformats.org/drawingml/2006/table">
                <a:tbl>
                  <a:tblPr/>
                  <a:tblGrid>
                    <a:gridCol w="4023043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905000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21" name="yt_table_10021" descr="{&quot;rangeId&quot;:6,&quot;type&quot;:&quot;Option&quot;}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6509559"/>
                  </p:ext>
                </p:extLst>
              </p:nvPr>
            </p:nvGraphicFramePr>
            <p:xfrm>
              <a:off x="540047" y="4795760"/>
              <a:ext cx="5928043" cy="1066864"/>
            </p:xfrm>
            <a:graphic>
              <a:graphicData uri="http://schemas.openxmlformats.org/drawingml/2006/table">
                <a:tbl>
                  <a:tblPr/>
                  <a:tblGrid>
                    <a:gridCol w="4023043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905000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4735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1182" t="-7358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280176" title="H_26.259764">
            <a:extLst>
              <a:ext uri="{FF2B5EF4-FFF2-40B4-BE49-F238E27FC236}">
                <a16:creationId xmlns:a16="http://schemas.microsoft.com/office/drawing/2014/main" id="{64B7B058-8A0E-7AA5-834F-A8CABCDDE9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111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F0C16D-DEE5-45D5-FF4D-1DFDD607A444}"/>
              </a:ext>
            </a:extLst>
          </p:cNvPr>
          <p:cNvSpPr txBox="1"/>
          <p:nvPr/>
        </p:nvSpPr>
        <p:spPr>
          <a:xfrm>
            <a:off x="9014671" y="25271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7CF3CE-7AA2-4112-6AFD-53ED5C98A02B}"/>
              </a:ext>
            </a:extLst>
          </p:cNvPr>
          <p:cNvSpPr txBox="1"/>
          <p:nvPr/>
        </p:nvSpPr>
        <p:spPr>
          <a:xfrm>
            <a:off x="5787283" y="44928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2" name="yt_shape_10022"/>
              <p:cNvSpPr txBox="1"/>
              <p:nvPr/>
            </p:nvSpPr>
            <p:spPr>
              <a:xfrm>
                <a:off x="540119" y="1520818"/>
                <a:ext cx="11492915" cy="2281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若矩形的面积是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相邻两边的长分别为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04b1,isEnd"/>
                  </a:rPr>
                  <a:t>的函数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表达式为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科技小组为了验证某电路的电压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U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a81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三者之间的关系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𝑈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测得数据如下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2" name="yt_shape_10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0818"/>
                <a:ext cx="11492915" cy="2281971"/>
              </a:xfrm>
              <a:prstGeom prst="rect">
                <a:avLst/>
              </a:prstGeom>
              <a:blipFill>
                <a:blip r:embed="rId2"/>
                <a:stretch>
                  <a:fillRect l="-1645" t="-2133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26" name="yt_table_1002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32645"/>
              </p:ext>
            </p:extLst>
          </p:nvPr>
        </p:nvGraphicFramePr>
        <p:xfrm>
          <a:off x="540000" y="386506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28" name="yt_shape_10028"/>
          <p:cNvSpPr txBox="1"/>
          <p:nvPr/>
        </p:nvSpPr>
        <p:spPr>
          <a:xfrm>
            <a:off x="540000" y="5268666"/>
            <a:ext cx="58589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A.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773703-0655-B8EB-DC54-F2BBE960841E}"/>
                  </a:ext>
                </a:extLst>
              </p:cNvPr>
              <p:cNvSpPr txBox="1"/>
              <p:nvPr/>
            </p:nvSpPr>
            <p:spPr>
              <a:xfrm>
                <a:off x="2021733" y="1772816"/>
                <a:ext cx="132467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773703-0655-B8EB-DC54-F2BBE9608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733" y="1772816"/>
                <a:ext cx="1324674" cy="768617"/>
              </a:xfrm>
              <a:prstGeom prst="rect">
                <a:avLst/>
              </a:prstGeom>
              <a:blipFill>
                <a:blip r:embed="rId3"/>
                <a:stretch>
                  <a:fillRect l="-73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F733B6A-4443-5247-1632-3AF4A3EDEBB2}"/>
              </a:ext>
            </a:extLst>
          </p:cNvPr>
          <p:cNvSpPr txBox="1"/>
          <p:nvPr/>
        </p:nvSpPr>
        <p:spPr>
          <a:xfrm>
            <a:off x="5422039" y="52218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9" name="yt_shape_10029"/>
              <p:cNvSpPr txBox="1"/>
              <p:nvPr/>
            </p:nvSpPr>
            <p:spPr>
              <a:xfrm>
                <a:off x="540119" y="1272847"/>
                <a:ext cx="11492915" cy="4672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某游泳池有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立方米水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设放水的平均速度为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88a1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立方米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将池内的水放完需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，自变量的取值范围为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若要求在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小时之内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把游泳池里的水放完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求放水速度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e047"/>
                  </a:rPr>
                  <a:t> </a:t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的范围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放水速度的范围为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立方米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29" name="yt_shape_10029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2847"/>
                <a:ext cx="11492915" cy="4672305"/>
              </a:xfrm>
              <a:prstGeom prst="rect">
                <a:avLst/>
              </a:prstGeom>
              <a:blipFill>
                <a:blip r:embed="rId2"/>
                <a:stretch>
                  <a:fillRect l="-1645" t="-1175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678561-C696-7668-6FC4-1DF369F5A090}"/>
              </a:ext>
            </a:extLst>
          </p:cNvPr>
          <p:cNvSpPr txBox="1"/>
          <p:nvPr/>
        </p:nvSpPr>
        <p:spPr>
          <a:xfrm>
            <a:off x="450108" y="2652505"/>
            <a:ext cx="460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126CCF-5439-3FD4-9EEE-1526BD9F4F82}"/>
                  </a:ext>
                </a:extLst>
              </p:cNvPr>
              <p:cNvSpPr txBox="1"/>
              <p:nvPr/>
            </p:nvSpPr>
            <p:spPr>
              <a:xfrm>
                <a:off x="450108" y="3127993"/>
                <a:ext cx="5390261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，自变量的取值范围为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DB126CCF-5439-3FD4-9EEE-1526BD9F4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7993"/>
                <a:ext cx="5390261" cy="768554"/>
              </a:xfrm>
              <a:prstGeom prst="rect">
                <a:avLst/>
              </a:prstGeom>
              <a:blipFill>
                <a:blip r:embed="rId3"/>
                <a:stretch>
                  <a:fillRect l="-1810" r="-18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2B0222-BC2F-D6E3-2877-B09928F0B41C}"/>
                  </a:ext>
                </a:extLst>
              </p:cNvPr>
              <p:cNvSpPr txBox="1"/>
              <p:nvPr/>
            </p:nvSpPr>
            <p:spPr>
              <a:xfrm>
                <a:off x="450108" y="4753911"/>
                <a:ext cx="53140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032B0222-BC2F-D6E3-2877-B09928F0B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53911"/>
                <a:ext cx="5314061" cy="768490"/>
              </a:xfrm>
              <a:prstGeom prst="rect">
                <a:avLst/>
              </a:prstGeom>
              <a:blipFill>
                <a:blip r:embed="rId4"/>
                <a:stretch>
                  <a:fillRect l="-1835" r="-17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D06485E-3DA1-4E72-1988-F1C586DA1E59}"/>
              </a:ext>
            </a:extLst>
          </p:cNvPr>
          <p:cNvSpPr txBox="1"/>
          <p:nvPr/>
        </p:nvSpPr>
        <p:spPr>
          <a:xfrm>
            <a:off x="450108" y="5428789"/>
            <a:ext cx="5295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放水速度的范围为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立方米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yt_shape_10036"/>
          <p:cNvSpPr txBox="1"/>
          <p:nvPr/>
        </p:nvSpPr>
        <p:spPr>
          <a:xfrm>
            <a:off x="540000" y="2618146"/>
            <a:ext cx="77392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误判自变量次数或忽视反比例函数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7" name="yt_shape_10037"/>
              <p:cNvSpPr txBox="1"/>
              <p:nvPr/>
            </p:nvSpPr>
            <p:spPr>
              <a:xfrm>
                <a:off x="540000" y="3113351"/>
                <a:ext cx="9378593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37" name="yt_shape_1003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3351"/>
                <a:ext cx="9378593" cy="481029"/>
              </a:xfrm>
              <a:prstGeom prst="rect">
                <a:avLst/>
              </a:prstGeom>
              <a:blipFill>
                <a:blip r:embed="rId2"/>
                <a:stretch>
                  <a:fillRect l="-2016" t="-1266" r="-975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9" name="yt_table_100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099329"/>
              </p:ext>
            </p:extLst>
          </p:nvPr>
        </p:nvGraphicFramePr>
        <p:xfrm>
          <a:off x="540047" y="3645168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041" name="yt_shape_10041"/>
          <p:cNvSpPr txBox="1"/>
          <p:nvPr/>
        </p:nvSpPr>
        <p:spPr>
          <a:xfrm>
            <a:off x="540000" y="4171339"/>
            <a:ext cx="9084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280286" title="H_26.259764">
            <a:extLst>
              <a:ext uri="{FF2B5EF4-FFF2-40B4-BE49-F238E27FC236}">
                <a16:creationId xmlns:a16="http://schemas.microsoft.com/office/drawing/2014/main" id="{35A0100B-4A0D-42E4-B23B-5551EC53CA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7145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49E119-9170-28CF-138F-90C76B9A19DA}"/>
              </a:ext>
            </a:extLst>
          </p:cNvPr>
          <p:cNvSpPr txBox="1"/>
          <p:nvPr/>
        </p:nvSpPr>
        <p:spPr>
          <a:xfrm>
            <a:off x="8925079" y="3066545"/>
            <a:ext cx="3832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D13CF8-7A77-975C-26D1-02722854035B}"/>
              </a:ext>
            </a:extLst>
          </p:cNvPr>
          <p:cNvSpPr txBox="1"/>
          <p:nvPr/>
        </p:nvSpPr>
        <p:spPr>
          <a:xfrm>
            <a:off x="8912951" y="41245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3" name="yt_shape_10043"/>
          <p:cNvSpPr txBox="1"/>
          <p:nvPr/>
        </p:nvSpPr>
        <p:spPr>
          <a:xfrm>
            <a:off x="540000" y="119286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42" name="yt_image_1004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286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5" name="yt_shape_10045"/>
          <p:cNvSpPr txBox="1"/>
          <p:nvPr/>
        </p:nvSpPr>
        <p:spPr>
          <a:xfrm>
            <a:off x="540119" y="177502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验光师测得一组关于近视眼镜的度数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与镜片焦距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992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046" name="yt_table_1004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492272"/>
              </p:ext>
            </p:extLst>
          </p:nvPr>
        </p:nvGraphicFramePr>
        <p:xfrm>
          <a:off x="540000" y="2870348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7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70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7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43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近视眼镜的度数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镜片焦距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48" name="yt_shape_10048"/>
          <p:cNvSpPr txBox="1"/>
          <p:nvPr/>
        </p:nvSpPr>
        <p:spPr>
          <a:xfrm>
            <a:off x="540000" y="4273954"/>
            <a:ext cx="74587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9" name="yt_table_10049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6405400"/>
                  </p:ext>
                </p:extLst>
              </p:nvPr>
            </p:nvGraphicFramePr>
            <p:xfrm>
              <a:off x="540047" y="4753257"/>
              <a:ext cx="4669156" cy="1272160"/>
            </p:xfrm>
            <a:graphic>
              <a:graphicData uri="http://schemas.openxmlformats.org/drawingml/2006/table">
                <a:tbl>
                  <a:tblPr/>
                  <a:tblGrid>
                    <a:gridCol w="2800668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868488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49" name="yt_table_10049" descr="{&quot;rangeId&quot;:12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6405400"/>
                  </p:ext>
                </p:extLst>
              </p:nvPr>
            </p:nvGraphicFramePr>
            <p:xfrm>
              <a:off x="540047" y="4460393"/>
              <a:ext cx="4669156" cy="1272160"/>
            </p:xfrm>
            <a:graphic>
              <a:graphicData uri="http://schemas.openxmlformats.org/drawingml/2006/table">
                <a:tbl>
                  <a:tblPr/>
                  <a:tblGrid>
                    <a:gridCol w="2800668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868488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73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83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673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83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08AA8D-30D3-9364-E65E-E4B9828FCF21}"/>
              </a:ext>
            </a:extLst>
          </p:cNvPr>
          <p:cNvSpPr txBox="1"/>
          <p:nvPr/>
        </p:nvSpPr>
        <p:spPr>
          <a:xfrm>
            <a:off x="7006364" y="42271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119" y="2443132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小伟用撬棍撬动一块大石头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已知阻力和阻力臂分别为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41e,isEnd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当动力臂由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撬动这块石头可以节省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f1ec,isEnd"/>
              </a:rPr>
              <a:t>杠杆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阻力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阻力臂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动力臂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1D1263-4117-28C4-B8B5-6C9DF013EA4F}"/>
              </a:ext>
            </a:extLst>
          </p:cNvPr>
          <p:cNvSpPr txBox="1"/>
          <p:nvPr/>
        </p:nvSpPr>
        <p:spPr>
          <a:xfrm>
            <a:off x="8779721" y="287181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2" name="yt_shape_10052"/>
          <p:cNvSpPr txBox="1"/>
          <p:nvPr/>
        </p:nvSpPr>
        <p:spPr>
          <a:xfrm>
            <a:off x="540000" y="1771413"/>
            <a:ext cx="4619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3" name="yt_shape_10053"/>
              <p:cNvSpPr txBox="1"/>
              <p:nvPr/>
            </p:nvSpPr>
            <p:spPr>
              <a:xfrm>
                <a:off x="540000" y="1379303"/>
                <a:ext cx="6844502" cy="35755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分别代入，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3" name="yt_shape_1005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844502" cy="3575531"/>
              </a:xfrm>
              <a:prstGeom prst="rect">
                <a:avLst/>
              </a:prstGeom>
              <a:blipFill>
                <a:blip r:embed="rId2"/>
                <a:stretch>
                  <a:fillRect l="-2763" r="-1783" b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000" y="5005622"/>
                <a:ext cx="39994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5" name="yt_shape_10055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5622"/>
                <a:ext cx="3999493" cy="638893"/>
              </a:xfrm>
              <a:prstGeom prst="rect">
                <a:avLst/>
              </a:prstGeom>
              <a:blipFill>
                <a:blip r:embed="rId3"/>
                <a:stretch>
                  <a:fillRect l="-4726" r="-365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7" name="yt_shape_10057"/>
              <p:cNvSpPr txBox="1"/>
              <p:nvPr/>
            </p:nvSpPr>
            <p:spPr>
              <a:xfrm>
                <a:off x="540000" y="5695303"/>
                <a:ext cx="7232749" cy="863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7" name="yt_shape_10057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95303"/>
                <a:ext cx="7232749" cy="863250"/>
              </a:xfrm>
              <a:prstGeom prst="rect">
                <a:avLst/>
              </a:prstGeom>
              <a:blipFill>
                <a:blip r:embed="rId4"/>
                <a:stretch>
                  <a:fillRect l="-2614" r="-1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34252C-5A25-3234-8BB8-3E0D65C93020}"/>
                  </a:ext>
                </a:extLst>
              </p:cNvPr>
              <p:cNvSpPr txBox="1"/>
              <p:nvPr/>
            </p:nvSpPr>
            <p:spPr>
              <a:xfrm>
                <a:off x="449989" y="1991268"/>
                <a:ext cx="695839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34252C-5A25-3234-8BB8-3E0D65C93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91268"/>
                <a:ext cx="6958393" cy="778460"/>
              </a:xfrm>
              <a:prstGeom prst="rect">
                <a:avLst/>
              </a:prstGeom>
              <a:blipFill>
                <a:blip r:embed="rId5"/>
                <a:stretch>
                  <a:fillRect l="-1402" r="-140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14BA26-23B1-81AE-2B1B-D4569DCEB01F}"/>
                  </a:ext>
                </a:extLst>
              </p:cNvPr>
              <p:cNvSpPr txBox="1"/>
              <p:nvPr/>
            </p:nvSpPr>
            <p:spPr>
              <a:xfrm>
                <a:off x="449989" y="2494632"/>
                <a:ext cx="2546732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14BA26-23B1-81AE-2B1B-D4569DCEB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4632"/>
                <a:ext cx="2546732" cy="778459"/>
              </a:xfrm>
              <a:prstGeom prst="rect">
                <a:avLst/>
              </a:prstGeom>
              <a:blipFill>
                <a:blip r:embed="rId6"/>
                <a:stretch>
                  <a:fillRect l="-3828" r="-382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46AA92-770B-AC46-9E16-0165B201C317}"/>
              </a:ext>
            </a:extLst>
          </p:cNvPr>
          <p:cNvSpPr txBox="1"/>
          <p:nvPr/>
        </p:nvSpPr>
        <p:spPr>
          <a:xfrm>
            <a:off x="449989" y="3162615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32776-02A4-D236-C17D-3E6E2729C3A1}"/>
                  </a:ext>
                </a:extLst>
              </p:cNvPr>
              <p:cNvSpPr txBox="1"/>
              <p:nvPr/>
            </p:nvSpPr>
            <p:spPr>
              <a:xfrm>
                <a:off x="449989" y="3519053"/>
                <a:ext cx="441382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732776-02A4-D236-C17D-3E6E2729C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9053"/>
                <a:ext cx="4413821" cy="1154189"/>
              </a:xfrm>
              <a:prstGeom prst="rect">
                <a:avLst/>
              </a:prstGeom>
              <a:blipFill>
                <a:blip r:embed="rId7"/>
                <a:stretch>
                  <a:fillRect l="-2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1160C0-6F71-61B6-95B4-6A0ADB53A027}"/>
                  </a:ext>
                </a:extLst>
              </p:cNvPr>
              <p:cNvSpPr txBox="1"/>
              <p:nvPr/>
            </p:nvSpPr>
            <p:spPr>
              <a:xfrm>
                <a:off x="449989" y="4428120"/>
                <a:ext cx="5578792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之间的函数表达式为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1160C0-6F71-61B6-95B4-6A0ADB53A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8120"/>
                <a:ext cx="5578792" cy="728803"/>
              </a:xfrm>
              <a:prstGeom prst="rect">
                <a:avLst/>
              </a:prstGeom>
              <a:blipFill>
                <a:blip r:embed="rId8"/>
                <a:stretch>
                  <a:fillRect l="-1749" r="-18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9D8B2F-41D3-D9DF-56AE-9EF2A1A945E7}"/>
                  </a:ext>
                </a:extLst>
              </p:cNvPr>
              <p:cNvSpPr txBox="1"/>
              <p:nvPr/>
            </p:nvSpPr>
            <p:spPr>
              <a:xfrm>
                <a:off x="449989" y="5455337"/>
                <a:ext cx="7342887" cy="948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9D8B2F-41D3-D9DF-56AE-9EF2A1A94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5337"/>
                <a:ext cx="7342887" cy="948513"/>
              </a:xfrm>
              <a:prstGeom prst="rect">
                <a:avLst/>
              </a:prstGeom>
              <a:blipFill>
                <a:blip r:embed="rId9"/>
                <a:stretch>
                  <a:fillRect l="-1329" r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51" name="yt_shape_10051"/>
          <p:cNvSpPr txBox="1"/>
          <p:nvPr/>
        </p:nvSpPr>
        <p:spPr>
          <a:xfrm>
            <a:off x="540000" y="857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益阳市南县期末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d604"/>
              </a:rPr>
              <a:t>成反比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1737</Words>
  <Application>Microsoft Office PowerPoint</Application>
  <PresentationFormat>宽屏</PresentationFormat>
  <Paragraphs>153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