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8" r:id="rId8"/>
    <p:sldId id="311" r:id="rId9"/>
    <p:sldId id="313" r:id="rId10"/>
    <p:sldId id="315" r:id="rId11"/>
    <p:sldId id="320" r:id="rId12"/>
    <p:sldId id="316" r:id="rId13"/>
    <p:sldId id="321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3.bin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3" name="yt_image_1036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831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5" name="yt_shape_10365"/>
          <p:cNvSpPr txBox="1"/>
          <p:nvPr/>
        </p:nvSpPr>
        <p:spPr>
          <a:xfrm>
            <a:off x="540000" y="2110481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实际问题中的反比例函数图象</a:t>
            </a:r>
          </a:p>
        </p:txBody>
      </p:sp>
      <p:sp>
        <p:nvSpPr>
          <p:cNvPr id="10366" name="yt_shape_10366"/>
          <p:cNvSpPr txBox="1"/>
          <p:nvPr/>
        </p:nvSpPr>
        <p:spPr>
          <a:xfrm>
            <a:off x="540119" y="26056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已知压力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压强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与受力面积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9c3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之间有如下关系式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为定值时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如图中大致表示压强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e06"/>
              </a:rPr>
              <a:t>与受力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之间函数关系的是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371" name="yt_shape_10371"/>
          <p:cNvSpPr txBox="1"/>
          <p:nvPr/>
        </p:nvSpPr>
        <p:spPr>
          <a:xfrm>
            <a:off x="540000" y="4197616"/>
            <a:ext cx="5591531" cy="9286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50" b="0" i="0" u="none" spc="-505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en-US" altLang="zh-CN" sz="5050" b="0" i="0" u="none" spc="7963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050" b="0" i="0" u="none" spc="7963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050" b="0" i="0" u="none" spc="7963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050" b="0" i="0" u="none" spc="7963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</a:p>
        </p:txBody>
      </p:sp>
      <p:pic>
        <p:nvPicPr>
          <p:cNvPr id="10367" name="yt_image_10367" title="H_79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97616"/>
            <a:ext cx="1169771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8" name="yt_image_10368" title="H_79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4503" y="4197616"/>
            <a:ext cx="1169771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9" name="yt_image_10369" title="H_79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9006" y="4197616"/>
            <a:ext cx="1169771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0" name="yt_image_10370" title="H_79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63509" y="4197616"/>
            <a:ext cx="1169771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3" name="yt_shape_10373"/>
          <p:cNvSpPr txBox="1"/>
          <p:nvPr/>
        </p:nvSpPr>
        <p:spPr>
          <a:xfrm>
            <a:off x="540000" y="5257450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A                B                  C                  D</a:t>
            </a:r>
          </a:p>
        </p:txBody>
      </p:sp>
      <p:pic>
        <p:nvPicPr>
          <p:cNvPr id="3" name="yt_shape_1714027330783" title="H_26.259764">
            <a:extLst>
              <a:ext uri="{FF2B5EF4-FFF2-40B4-BE49-F238E27FC236}">
                <a16:creationId xmlns:a16="http://schemas.microsoft.com/office/drawing/2014/main" id="{3B497453-85BD-9F41-FD6E-4A4F89A9B5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379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8CBDB0-CD19-D463-9B55-A683FC130C5C}"/>
              </a:ext>
            </a:extLst>
          </p:cNvPr>
          <p:cNvSpPr txBox="1"/>
          <p:nvPr/>
        </p:nvSpPr>
        <p:spPr>
          <a:xfrm>
            <a:off x="4355358" y="35098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6" name="yt_shape_10416"/>
          <p:cNvSpPr txBox="1"/>
          <p:nvPr/>
        </p:nvSpPr>
        <p:spPr>
          <a:xfrm>
            <a:off x="540000" y="2530785"/>
            <a:ext cx="884857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请你利用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的关系试解释为什么超载的车辆容易爆胎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由于车辆超载，轮胎体积变小，胎内气压增大导致爆胎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418" name="yt_image_10418" title="H_120.0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449" y="3162452"/>
            <a:ext cx="2027550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63A596-347C-CAE3-FAD1-8C2F29334DE9}"/>
              </a:ext>
            </a:extLst>
          </p:cNvPr>
          <p:cNvSpPr txBox="1"/>
          <p:nvPr/>
        </p:nvSpPr>
        <p:spPr>
          <a:xfrm>
            <a:off x="449989" y="2959467"/>
            <a:ext cx="894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由于车辆超载，轮胎体积变小，胎内气压增大导致爆胎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1" name="yt_shape_10421"/>
          <p:cNvSpPr txBox="1"/>
          <p:nvPr/>
        </p:nvSpPr>
        <p:spPr>
          <a:xfrm>
            <a:off x="551265" y="75860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20" name="yt_image_1042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5860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3" name="yt_shape_10423"/>
          <p:cNvSpPr txBox="1"/>
          <p:nvPr/>
        </p:nvSpPr>
        <p:spPr>
          <a:xfrm>
            <a:off x="551384" y="1340768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1c3ba"/>
              </a:rPr>
              <a:t>工匠制作某种金属工具要进行材料煅烧和锻造两个工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即需要将材料煅烧到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然后停止煅烧进行锻造操作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53ae"/>
              </a:rPr>
              <a:t>材料温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600℃.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煅烧时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成一次函数关系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锻造时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481a"/>
              </a:rPr>
              <a:t>温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2f85"/>
              </a:rPr>
              <a:t>已知该材料初始温度是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32℃.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分别求出材料煅烧和锻造时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并且写出自变量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567b"/>
              </a:rPr>
              <a:t>的取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值范围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2" name="yt_image_10427" title="H_148.59">
            <a:extLst>
              <a:ext uri="{FF2B5EF4-FFF2-40B4-BE49-F238E27FC236}">
                <a16:creationId xmlns:a16="http://schemas.microsoft.com/office/drawing/2014/main" id="{5F91195F-CBA7-AC68-15C4-1C78EF353944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1514" y="4509120"/>
            <a:ext cx="1908972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425"/>
              <p:cNvSpPr txBox="1"/>
              <p:nvPr/>
            </p:nvSpPr>
            <p:spPr>
              <a:xfrm>
                <a:off x="540120" y="2665453"/>
                <a:ext cx="9547943" cy="4192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设锻造时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锻造时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自变量的取值范围是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设煅烧时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5a098"/>
                  </a:rPr>
                  <a:t>，则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煅烧时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128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65453"/>
                <a:ext cx="9547943" cy="4192547"/>
              </a:xfrm>
              <a:prstGeom prst="rect">
                <a:avLst/>
              </a:prstGeom>
              <a:blipFill>
                <a:blip r:embed="rId2"/>
                <a:stretch>
                  <a:fillRect l="-1980" b="-50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27" name="yt_image_10427" title="H_148.5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9206" y="1335947"/>
            <a:ext cx="1908972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5C6FB0-F2EB-B5FF-6B20-DEDDDCB49E2B}"/>
                  </a:ext>
                </a:extLst>
              </p:cNvPr>
              <p:cNvSpPr txBox="1"/>
              <p:nvPr/>
            </p:nvSpPr>
            <p:spPr>
              <a:xfrm>
                <a:off x="540120" y="1501838"/>
                <a:ext cx="804316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设锻造时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5C6FB0-F2EB-B5FF-6B20-DEDDDCB49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01838"/>
                <a:ext cx="8043164" cy="778460"/>
              </a:xfrm>
              <a:prstGeom prst="rect">
                <a:avLst/>
              </a:prstGeom>
              <a:blipFill>
                <a:blip r:embed="rId4"/>
                <a:stretch>
                  <a:fillRect l="-1213" r="-121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0717B7-9012-D8F1-8893-D219B10088F6}"/>
                  </a:ext>
                </a:extLst>
              </p:cNvPr>
              <p:cNvSpPr txBox="1"/>
              <p:nvPr/>
            </p:nvSpPr>
            <p:spPr>
              <a:xfrm>
                <a:off x="555664" y="2055315"/>
                <a:ext cx="1788414" cy="7790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0717B7-9012-D8F1-8893-D219B10088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664" y="2055315"/>
                <a:ext cx="1788414" cy="779094"/>
              </a:xfrm>
              <a:prstGeom prst="rect">
                <a:avLst/>
              </a:prstGeom>
              <a:blipFill>
                <a:blip r:embed="rId5"/>
                <a:stretch>
                  <a:fillRect l="-5102" r="-5442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2CE886-5D8B-F86C-D826-9B67D42818B1}"/>
              </a:ext>
            </a:extLst>
          </p:cNvPr>
          <p:cNvSpPr txBox="1"/>
          <p:nvPr/>
        </p:nvSpPr>
        <p:spPr>
          <a:xfrm>
            <a:off x="556288" y="2659471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36887A-440F-955C-D2E7-B01851B27A44}"/>
                  </a:ext>
                </a:extLst>
              </p:cNvPr>
              <p:cNvSpPr txBox="1"/>
              <p:nvPr/>
            </p:nvSpPr>
            <p:spPr>
              <a:xfrm>
                <a:off x="559840" y="2960644"/>
                <a:ext cx="551884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锻造时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36887A-440F-955C-D2E7-B01851B27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40" y="2960644"/>
                <a:ext cx="5518848" cy="768617"/>
              </a:xfrm>
              <a:prstGeom prst="rect">
                <a:avLst/>
              </a:prstGeom>
              <a:blipFill>
                <a:blip r:embed="rId6"/>
                <a:stretch>
                  <a:fillRect l="-1768" r="-17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662426-80F5-151F-F8AA-3EA2CA48F1A4}"/>
                  </a:ext>
                </a:extLst>
              </p:cNvPr>
              <p:cNvSpPr txBox="1"/>
              <p:nvPr/>
            </p:nvSpPr>
            <p:spPr>
              <a:xfrm>
                <a:off x="561063" y="3407814"/>
                <a:ext cx="513626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662426-80F5-151F-F8AA-3EA2CA48F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63" y="3407814"/>
                <a:ext cx="5136261" cy="768617"/>
              </a:xfrm>
              <a:prstGeom prst="rect">
                <a:avLst/>
              </a:prstGeom>
              <a:blipFill>
                <a:blip r:embed="rId7"/>
                <a:stretch>
                  <a:fillRect l="-1779" r="-18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E6A5BAE-1A15-7302-DB9C-58CC57EC3AC7}"/>
              </a:ext>
            </a:extLst>
          </p:cNvPr>
          <p:cNvSpPr txBox="1"/>
          <p:nvPr/>
        </p:nvSpPr>
        <p:spPr>
          <a:xfrm>
            <a:off x="561063" y="3999808"/>
            <a:ext cx="389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AF4B45-1B66-60FF-67A9-437752A88011}"/>
              </a:ext>
            </a:extLst>
          </p:cNvPr>
          <p:cNvSpPr txBox="1"/>
          <p:nvPr/>
        </p:nvSpPr>
        <p:spPr>
          <a:xfrm>
            <a:off x="561063" y="4396815"/>
            <a:ext cx="399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自变量的取值范围是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6FE0E8-30AC-09CA-0BDD-B6D7B10C468C}"/>
              </a:ext>
            </a:extLst>
          </p:cNvPr>
          <p:cNvSpPr txBox="1"/>
          <p:nvPr/>
        </p:nvSpPr>
        <p:spPr>
          <a:xfrm>
            <a:off x="570968" y="4787270"/>
            <a:ext cx="776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设煅烧时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5a098"/>
              </a:rPr>
              <a:t>，则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0B6236A-E3B9-ECB1-2F5D-5D4190997BFC}"/>
                  </a:ext>
                </a:extLst>
              </p:cNvPr>
              <p:cNvSpPr txBox="1"/>
              <p:nvPr/>
            </p:nvSpPr>
            <p:spPr>
              <a:xfrm>
                <a:off x="576688" y="5003274"/>
                <a:ext cx="426859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0B6236A-E3B9-ECB1-2F5D-5D4190997B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88" y="5003274"/>
                <a:ext cx="4268597" cy="115418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A089B96-F194-74DF-E12C-F530045F58EF}"/>
              </a:ext>
            </a:extLst>
          </p:cNvPr>
          <p:cNvSpPr txBox="1"/>
          <p:nvPr/>
        </p:nvSpPr>
        <p:spPr>
          <a:xfrm>
            <a:off x="554800" y="6132501"/>
            <a:ext cx="7960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煅烧时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0423">
            <a:extLst>
              <a:ext uri="{FF2B5EF4-FFF2-40B4-BE49-F238E27FC236}">
                <a16:creationId xmlns:a16="http://schemas.microsoft.com/office/drawing/2014/main" id="{C8F5310D-FFE1-0D0F-D11F-C560A4A29D01}"/>
              </a:ext>
            </a:extLst>
          </p:cNvPr>
          <p:cNvSpPr txBox="1"/>
          <p:nvPr/>
        </p:nvSpPr>
        <p:spPr>
          <a:xfrm>
            <a:off x="570968" y="836712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分别求出材料煅烧和锻造时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并且写出自变量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567b"/>
              </a:rPr>
              <a:t>的取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值范围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9" name="yt_shape_10429"/>
              <p:cNvSpPr txBox="1"/>
              <p:nvPr/>
            </p:nvSpPr>
            <p:spPr>
              <a:xfrm>
                <a:off x="540119" y="2117794"/>
                <a:ext cx="11492915" cy="25512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根据工艺要求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当材料温度低于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480℃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需停止操作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21376"/>
                  </a:rPr>
                  <a:t>那么锻造的操作时间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有多长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锻造的操作时间有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4min.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429" name="yt_shape_10429" descr="{&quot;rangeId&quot;:1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17794"/>
                <a:ext cx="11492915" cy="2551211"/>
              </a:xfrm>
              <a:prstGeom prst="rect">
                <a:avLst/>
              </a:prstGeom>
              <a:blipFill>
                <a:blip r:embed="rId2"/>
                <a:stretch>
                  <a:fillRect l="-1645" t="-1909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32" name="yt_image_10432" title="H_148.5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3027" y="3213113"/>
            <a:ext cx="1908972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A8E827-C14A-D983-3865-B769D80B258E}"/>
                  </a:ext>
                </a:extLst>
              </p:cNvPr>
              <p:cNvSpPr txBox="1"/>
              <p:nvPr/>
            </p:nvSpPr>
            <p:spPr>
              <a:xfrm>
                <a:off x="450108" y="3021964"/>
                <a:ext cx="551726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8, 'pageBreak': True}">
                <a:extLst>
                  <a:ext uri="{FF2B5EF4-FFF2-40B4-BE49-F238E27FC236}">
                    <a16:creationId xmlns:a16="http://schemas.microsoft.com/office/drawing/2014/main" id="{2EA8E827-C14A-D983-3865-B769D80B2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21964"/>
                <a:ext cx="5517261" cy="769316"/>
              </a:xfrm>
              <a:prstGeom prst="rect">
                <a:avLst/>
              </a:prstGeom>
              <a:blipFill>
                <a:blip r:embed="rId4"/>
                <a:stretch>
                  <a:fillRect l="-1768" r="-16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20FBD28-25F1-1C60-AA30-8237F3CDCC7A}"/>
              </a:ext>
            </a:extLst>
          </p:cNvPr>
          <p:cNvSpPr txBox="1"/>
          <p:nvPr/>
        </p:nvSpPr>
        <p:spPr>
          <a:xfrm>
            <a:off x="450108" y="3697668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65F5B7-B93A-B576-FB9C-CD542BE83816}"/>
              </a:ext>
            </a:extLst>
          </p:cNvPr>
          <p:cNvSpPr txBox="1"/>
          <p:nvPr/>
        </p:nvSpPr>
        <p:spPr>
          <a:xfrm>
            <a:off x="450108" y="4173157"/>
            <a:ext cx="36249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锻造的操作时间有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4min.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4" name="yt_shape_10374"/>
          <p:cNvSpPr txBox="1"/>
          <p:nvPr/>
        </p:nvSpPr>
        <p:spPr>
          <a:xfrm>
            <a:off x="540119" y="23015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这条边上的高为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c1e5"/>
              </a:rPr>
              <a:t>的变化规律用图象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表示大致是图中的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75" name="yt_image_10375" title="H_118.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13377"/>
            <a:ext cx="488626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8D0167-472C-5C7B-9DC8-079741F72ABD}"/>
              </a:ext>
            </a:extLst>
          </p:cNvPr>
          <p:cNvSpPr txBox="1"/>
          <p:nvPr/>
        </p:nvSpPr>
        <p:spPr>
          <a:xfrm>
            <a:off x="3498108" y="27302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7" name="yt_shape_10377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反比例函数在实际生活中的应用</a:t>
            </a:r>
          </a:p>
        </p:txBody>
      </p:sp>
      <p:sp>
        <p:nvSpPr>
          <p:cNvPr id="10378" name="yt_shape_10378"/>
          <p:cNvSpPr txBox="1"/>
          <p:nvPr/>
        </p:nvSpPr>
        <p:spPr>
          <a:xfrm>
            <a:off x="540119" y="139520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公元前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古希腊科学家阿基米德发现了杠杆平衡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4b30"/>
              </a:rPr>
              <a:t>后来人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们把它归纳为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杠杆原理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阻力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阻力臂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动力臂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9e8f"/>
              </a:rPr>
              <a:t>小伟欲用撬棍撬动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一块石头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已知阻力和阻力臂分别是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则动力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77b4"/>
              </a:rPr>
              <a:t>关于动力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79" name="yt_table_10379" title="H_100.6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988405"/>
                  </p:ext>
                </p:extLst>
              </p:nvPr>
            </p:nvGraphicFramePr>
            <p:xfrm>
              <a:off x="540047" y="3314903"/>
              <a:ext cx="5968048" cy="1278573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90182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𝑙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𝑙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𝑙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𝑙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79" name="yt_table_10379" descr="{&quot;rangeId&quot;:5,&quot;type&quot;:&quot;Option&quot;}" title="H_100.6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988405"/>
                  </p:ext>
                </p:extLst>
              </p:nvPr>
            </p:nvGraphicFramePr>
            <p:xfrm>
              <a:off x="540047" y="3314903"/>
              <a:ext cx="5968048" cy="1278573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90182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6707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4103" b="-11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57" r="-4670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4103" t="-9905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80" name="yt_shape_10380"/>
          <p:cNvSpPr txBox="1"/>
          <p:nvPr/>
        </p:nvSpPr>
        <p:spPr>
          <a:xfrm>
            <a:off x="540119" y="46439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某种蓄电池的电压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为定值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23fb"/>
              </a:rPr>
              <a:t>使用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蓄电池时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与电阻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a77a"/>
              </a:rPr>
              <a:t>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81" name="yt_table_103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739217"/>
              </p:ext>
            </p:extLst>
          </p:nvPr>
        </p:nvGraphicFramePr>
        <p:xfrm>
          <a:off x="540047" y="6083548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pic>
        <p:nvPicPr>
          <p:cNvPr id="3" name="yt_shape_1714027330859" title="H_26.259764">
            <a:extLst>
              <a:ext uri="{FF2B5EF4-FFF2-40B4-BE49-F238E27FC236}">
                <a16:creationId xmlns:a16="http://schemas.microsoft.com/office/drawing/2014/main" id="{C285E0B3-8AF2-265A-6226-FC5869D635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F14C56-3C54-6F95-E806-2C80D80036E9}"/>
              </a:ext>
            </a:extLst>
          </p:cNvPr>
          <p:cNvSpPr txBox="1"/>
          <p:nvPr/>
        </p:nvSpPr>
        <p:spPr>
          <a:xfrm>
            <a:off x="6352433" y="27748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42F785-0A80-EC4B-4634-3D9DCC0B8524}"/>
              </a:ext>
            </a:extLst>
          </p:cNvPr>
          <p:cNvSpPr txBox="1"/>
          <p:nvPr/>
        </p:nvSpPr>
        <p:spPr>
          <a:xfrm>
            <a:off x="5849196" y="55481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" name="yt_shape_10383"/>
          <p:cNvSpPr txBox="1"/>
          <p:nvPr/>
        </p:nvSpPr>
        <p:spPr>
          <a:xfrm>
            <a:off x="540119" y="202607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某型号汽车行驶时功率一定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行驶速度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e1f1,isEnd"/>
              </a:rPr>
              <a:t>与所受阻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1394,isEnd"/>
              </a:rPr>
              <a:t>若该型号汽车在某段公路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上行驶时速度为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则所受阻力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N. </a:t>
            </a:r>
          </a:p>
        </p:txBody>
      </p:sp>
      <p:pic>
        <p:nvPicPr>
          <p:cNvPr id="10384" name="yt_image_10384" title="H_123.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0969" y="3618009"/>
            <a:ext cx="2550061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870231-2358-99D8-C54B-C52C8EBD1D55}"/>
              </a:ext>
            </a:extLst>
          </p:cNvPr>
          <p:cNvSpPr txBox="1"/>
          <p:nvPr/>
        </p:nvSpPr>
        <p:spPr>
          <a:xfrm>
            <a:off x="6047633" y="293024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6" name="yt_shape_10386"/>
              <p:cNvSpPr txBox="1"/>
              <p:nvPr/>
            </p:nvSpPr>
            <p:spPr>
              <a:xfrm>
                <a:off x="540119" y="1767002"/>
                <a:ext cx="11492915" cy="3666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一辆汽车匀速通过某段公路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所需时间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与行驶速度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9c56"/>
                  </a:rPr>
                  <a:t>满足函数关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其图象为如图所示的一段曲线且端点为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再把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6" name="yt_shape_10386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7002"/>
                <a:ext cx="11492915" cy="3666581"/>
              </a:xfrm>
              <a:prstGeom prst="rect">
                <a:avLst/>
              </a:prstGeom>
              <a:blipFill>
                <a:blip r:embed="rId2"/>
                <a:stretch>
                  <a:fillRect l="-1645" t="-1498" b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91" name="yt_image_10391" title="H_147.2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1514" y="3581049"/>
            <a:ext cx="2440485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2F6842-470D-B3CE-3DFA-64D4864CF078}"/>
                  </a:ext>
                </a:extLst>
              </p:cNvPr>
              <p:cNvSpPr txBox="1"/>
              <p:nvPr/>
            </p:nvSpPr>
            <p:spPr>
              <a:xfrm>
                <a:off x="450108" y="3355829"/>
                <a:ext cx="6312789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612F6842-470D-B3CE-3DFA-64D4864CF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55829"/>
                <a:ext cx="6312789" cy="778269"/>
              </a:xfrm>
              <a:prstGeom prst="rect">
                <a:avLst/>
              </a:prstGeom>
              <a:blipFill>
                <a:blip r:embed="rId4"/>
                <a:stretch>
                  <a:fillRect l="-1546" r="-1546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086DDA-DF67-1754-D9FC-01AC22EEA0B3}"/>
                  </a:ext>
                </a:extLst>
              </p:cNvPr>
              <p:cNvSpPr txBox="1"/>
              <p:nvPr/>
            </p:nvSpPr>
            <p:spPr>
              <a:xfrm>
                <a:off x="450108" y="4040486"/>
                <a:ext cx="28454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A5086DDA-DF67-1754-D9FC-01AC22EEA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40486"/>
                <a:ext cx="2845499" cy="768490"/>
              </a:xfrm>
              <a:prstGeom prst="rect">
                <a:avLst/>
              </a:prstGeom>
              <a:blipFill>
                <a:blip r:embed="rId5"/>
                <a:stretch>
                  <a:fillRect l="-3426" r="-32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D18AF3-1293-DB41-D635-633AC12230D2}"/>
                  </a:ext>
                </a:extLst>
              </p:cNvPr>
              <p:cNvSpPr txBox="1"/>
              <p:nvPr/>
            </p:nvSpPr>
            <p:spPr>
              <a:xfrm>
                <a:off x="450108" y="4715365"/>
                <a:ext cx="54585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再把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44D18AF3-1293-DB41-D635-633AC12230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15365"/>
                <a:ext cx="5458523" cy="729565"/>
              </a:xfrm>
              <a:prstGeom prst="rect">
                <a:avLst/>
              </a:prstGeom>
              <a:blipFill>
                <a:blip r:embed="rId6"/>
                <a:stretch>
                  <a:fillRect l="-1788" r="-17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3" name="yt_shape_10393"/>
              <p:cNvSpPr txBox="1"/>
              <p:nvPr/>
            </p:nvSpPr>
            <p:spPr>
              <a:xfrm>
                <a:off x="540000" y="2358192"/>
                <a:ext cx="10018768" cy="18037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若行驶速度不得超过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则汽车通过该路段最少需要多少时间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汽车通过该路段最少需要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93" name="yt_shape_1039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192"/>
                <a:ext cx="10018768" cy="1803764"/>
              </a:xfrm>
              <a:prstGeom prst="rect">
                <a:avLst/>
              </a:prstGeom>
              <a:blipFill>
                <a:blip r:embed="rId2"/>
                <a:stretch>
                  <a:fillRect l="-1887" t="-3041" r="-730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96" name="yt_image_10396" title="H_147.2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1514" y="2989859"/>
            <a:ext cx="2440485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EF3D93-6ECF-6242-0F4B-DB4485D2A999}"/>
                  </a:ext>
                </a:extLst>
              </p:cNvPr>
              <p:cNvSpPr txBox="1"/>
              <p:nvPr/>
            </p:nvSpPr>
            <p:spPr>
              <a:xfrm>
                <a:off x="449989" y="2786874"/>
                <a:ext cx="5764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1BEF3D93-6ECF-6242-0F4B-DB4485D2A9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6874"/>
                <a:ext cx="5764911" cy="768490"/>
              </a:xfrm>
              <a:prstGeom prst="rect">
                <a:avLst/>
              </a:prstGeom>
              <a:blipFill>
                <a:blip r:embed="rId4"/>
                <a:stretch>
                  <a:fillRect l="-1691" r="-15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428B54-94FD-6EE4-4C6D-EF6233C592F3}"/>
                  </a:ext>
                </a:extLst>
              </p:cNvPr>
              <p:cNvSpPr txBox="1"/>
              <p:nvPr/>
            </p:nvSpPr>
            <p:spPr>
              <a:xfrm>
                <a:off x="449989" y="3461752"/>
                <a:ext cx="47473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汽车通过该路段最少需要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E1428B54-94FD-6EE4-4C6D-EF6233C592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1752"/>
                <a:ext cx="4747323" cy="729565"/>
              </a:xfrm>
              <a:prstGeom prst="rect">
                <a:avLst/>
              </a:prstGeom>
              <a:blipFill>
                <a:blip r:embed="rId5"/>
                <a:stretch>
                  <a:fillRect l="-2054" r="-205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8" name="yt_shape_10398"/>
          <p:cNvSpPr txBox="1"/>
          <p:nvPr/>
        </p:nvSpPr>
        <p:spPr>
          <a:xfrm>
            <a:off x="540000" y="2316258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物理学知识掌握不牢而出错</a:t>
            </a:r>
          </a:p>
        </p:txBody>
      </p:sp>
      <p:sp>
        <p:nvSpPr>
          <p:cNvPr id="10399" name="yt_shape_10399"/>
          <p:cNvSpPr txBox="1"/>
          <p:nvPr/>
        </p:nvSpPr>
        <p:spPr>
          <a:xfrm>
            <a:off x="540120" y="281146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一块长方体大理石板的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三个面上的边长如图所示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6a2,isEnd"/>
              </a:rPr>
              <a:t>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果大理石的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面向下放在地上时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地面所受压强为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当把大理石的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5e7a,isEnd"/>
              </a:rPr>
              <a:t>面向下放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在地面上时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地面所受压强是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400" name="yt_image_10400" title="H_39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4363" y="4403393"/>
            <a:ext cx="1783272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330944" title="H_26.259764">
            <a:extLst>
              <a:ext uri="{FF2B5EF4-FFF2-40B4-BE49-F238E27FC236}">
                <a16:creationId xmlns:a16="http://schemas.microsoft.com/office/drawing/2014/main" id="{A05E1BC5-C27A-6278-DCBC-98F3CE8A5B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6956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CB05EE-B8C7-0D29-9D03-858508380309}"/>
              </a:ext>
            </a:extLst>
          </p:cNvPr>
          <p:cNvSpPr txBox="1"/>
          <p:nvPr/>
        </p:nvSpPr>
        <p:spPr>
          <a:xfrm>
            <a:off x="4717309" y="3715633"/>
            <a:ext cx="953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" name="yt_shape_10403"/>
          <p:cNvSpPr txBox="1"/>
          <p:nvPr/>
        </p:nvSpPr>
        <p:spPr>
          <a:xfrm>
            <a:off x="540000" y="96211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02" name="yt_image_1040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211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5" name="yt_shape_10405"/>
          <p:cNvSpPr txBox="1"/>
          <p:nvPr/>
        </p:nvSpPr>
        <p:spPr>
          <a:xfrm>
            <a:off x="540121" y="1544278"/>
            <a:ext cx="11100496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随着私家车的增加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城市的交通也越来越拥挤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通常情况下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c988"/>
              </a:rPr>
              <a:t>某段高架桥上车辆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的行驶速度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与高架桥上每百米拥有车的数量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c670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当车行驶速度低于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20km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交通就会拥堵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326a"/>
              </a:rPr>
              <a:t>.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为避免出现交通拥堵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高架桥上每百米拥有车的数量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bee9"/>
              </a:rPr>
              <a:t>应该满足的范围是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07" name="yt_table_104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759380"/>
              </p:ext>
            </p:extLst>
          </p:nvPr>
        </p:nvGraphicFramePr>
        <p:xfrm>
          <a:off x="540047" y="5780503"/>
          <a:ext cx="9645016" cy="475488"/>
        </p:xfrm>
        <a:graphic>
          <a:graphicData uri="http://schemas.openxmlformats.org/drawingml/2006/table">
            <a:tbl>
              <a:tblPr/>
              <a:tblGrid>
                <a:gridCol w="265303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635568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635568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172085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pic>
        <p:nvPicPr>
          <p:cNvPr id="10406" name="yt_image_10406_skip" title="H_144.6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4282" y="3944107"/>
            <a:ext cx="1861399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ADD227-F548-DAA4-5276-C6B99F1E9134}"/>
              </a:ext>
            </a:extLst>
          </p:cNvPr>
          <p:cNvSpPr txBox="1"/>
          <p:nvPr/>
        </p:nvSpPr>
        <p:spPr>
          <a:xfrm>
            <a:off x="1059709" y="33994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9" name="yt_shape_10409"/>
              <p:cNvSpPr txBox="1"/>
              <p:nvPr/>
            </p:nvSpPr>
            <p:spPr>
              <a:xfrm>
                <a:off x="479376" y="908720"/>
                <a:ext cx="11492915" cy="30284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跨学科融合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宁夏自治区中考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给某气球充满一定质量的气体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ab44"/>
                  </a:rPr>
                  <a:t>在温度</a:t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不变时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气球内气体的气压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kPa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是气体体积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spc="150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的反比例函数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26b6"/>
                  </a:rPr>
                  <a:t>其</a:t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图象如图所示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当气球内的气压超过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150kPa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气球会爆炸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若将气球近似看成一个球体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2363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试估计气球的半径至少为多少时气球不会爆炸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球体的体积公式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faa9"/>
                  </a:rPr>
                  <a:t>取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0409" name="yt_shape_10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08720"/>
                <a:ext cx="11492915" cy="3028458"/>
              </a:xfrm>
              <a:prstGeom prst="rect">
                <a:avLst/>
              </a:prstGeom>
              <a:blipFill>
                <a:blip r:embed="rId2"/>
                <a:stretch>
                  <a:fillRect l="-1645" t="-3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412"/>
              <p:cNvSpPr txBox="1"/>
              <p:nvPr/>
            </p:nvSpPr>
            <p:spPr>
              <a:xfrm>
                <a:off x="569387" y="3086512"/>
                <a:ext cx="6501780" cy="46038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根据图象可得：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要使气球不会爆炸，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气球的半径至少为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时，气球不会爆炸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3086512"/>
                <a:ext cx="6501780" cy="4603824"/>
              </a:xfrm>
              <a:prstGeom prst="rect">
                <a:avLst/>
              </a:prstGeom>
              <a:blipFill>
                <a:blip r:embed="rId3"/>
                <a:stretch>
                  <a:fillRect l="-2812" t="-794" r="-1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14" name="yt_image_10414" title="H_120.0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4719" y="3712827"/>
            <a:ext cx="2027550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EED406-A907-219E-C4E0-2BB11BC02299}"/>
                  </a:ext>
                </a:extLst>
              </p:cNvPr>
              <p:cNvSpPr txBox="1"/>
              <p:nvPr/>
            </p:nvSpPr>
            <p:spPr>
              <a:xfrm>
                <a:off x="479376" y="3039706"/>
                <a:ext cx="4788979" cy="7785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设函数关系式为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EED406-A907-219E-C4E0-2BB11BC02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39706"/>
                <a:ext cx="4788979" cy="778587"/>
              </a:xfrm>
              <a:prstGeom prst="rect">
                <a:avLst/>
              </a:prstGeom>
              <a:blipFill>
                <a:blip r:embed="rId5"/>
                <a:stretch>
                  <a:fillRect l="-2038" r="-2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4A426A4-781C-3D10-8B93-43086A8BCC14}"/>
              </a:ext>
            </a:extLst>
          </p:cNvPr>
          <p:cNvSpPr txBox="1"/>
          <p:nvPr/>
        </p:nvSpPr>
        <p:spPr>
          <a:xfrm>
            <a:off x="479376" y="3651988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根据图象可得：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pV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71037D-DA04-0616-4301-970C99431E8B}"/>
                  </a:ext>
                </a:extLst>
              </p:cNvPr>
              <p:cNvSpPr txBox="1"/>
              <p:nvPr/>
            </p:nvSpPr>
            <p:spPr>
              <a:xfrm>
                <a:off x="479376" y="3896990"/>
                <a:ext cx="1770761" cy="7688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71037D-DA04-0616-4301-970C99431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96990"/>
                <a:ext cx="1770761" cy="768807"/>
              </a:xfrm>
              <a:prstGeom prst="rect">
                <a:avLst/>
              </a:prstGeom>
              <a:blipFill>
                <a:blip r:embed="rId6"/>
                <a:stretch>
                  <a:fillRect l="-5517" r="-5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03AE12-69AE-F989-8355-B8C4F9534771}"/>
                  </a:ext>
                </a:extLst>
              </p:cNvPr>
              <p:cNvSpPr txBox="1"/>
              <p:nvPr/>
            </p:nvSpPr>
            <p:spPr>
              <a:xfrm>
                <a:off x="479376" y="4365104"/>
                <a:ext cx="47711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0.032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03AE12-69AE-F989-8355-B8C4F95347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65104"/>
                <a:ext cx="4771136" cy="769062"/>
              </a:xfrm>
              <a:prstGeom prst="rect">
                <a:avLst/>
              </a:prstGeom>
              <a:blipFill>
                <a:blip r:embed="rId7"/>
                <a:stretch>
                  <a:fillRect l="-2046" r="-2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3F2B1E-C38C-C787-8604-D87598D20E1C}"/>
                  </a:ext>
                </a:extLst>
              </p:cNvPr>
              <p:cNvSpPr txBox="1"/>
              <p:nvPr/>
            </p:nvSpPr>
            <p:spPr>
              <a:xfrm>
                <a:off x="479376" y="4815587"/>
                <a:ext cx="4544123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0.032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3F2B1E-C38C-C787-8604-D87598D20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15587"/>
                <a:ext cx="4544123" cy="766458"/>
              </a:xfrm>
              <a:prstGeom prst="rect">
                <a:avLst/>
              </a:prstGeom>
              <a:blipFill>
                <a:blip r:embed="rId8"/>
                <a:stretch>
                  <a:fillRect l="-2148" r="-2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B55C7EA-0198-C711-1BB3-A93B9438A92F}"/>
              </a:ext>
            </a:extLst>
          </p:cNvPr>
          <p:cNvSpPr txBox="1"/>
          <p:nvPr/>
        </p:nvSpPr>
        <p:spPr>
          <a:xfrm>
            <a:off x="479376" y="5373216"/>
            <a:ext cx="543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B950E3-655C-478D-019F-8B02DAB7E239}"/>
              </a:ext>
            </a:extLst>
          </p:cNvPr>
          <p:cNvSpPr txBox="1"/>
          <p:nvPr/>
        </p:nvSpPr>
        <p:spPr>
          <a:xfrm>
            <a:off x="479376" y="5733256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要使气球不会爆炸，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FAF088-63DA-149E-9077-CDC22C8C3FBF}"/>
              </a:ext>
            </a:extLst>
          </p:cNvPr>
          <p:cNvSpPr txBox="1"/>
          <p:nvPr/>
        </p:nvSpPr>
        <p:spPr>
          <a:xfrm>
            <a:off x="479376" y="6165304"/>
            <a:ext cx="60554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气球的半径至少为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时，气球不会爆炸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1884</Words>
  <Application>Microsoft Office PowerPoint</Application>
  <PresentationFormat>宽屏</PresentationFormat>
  <Paragraphs>102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