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09" r:id="rId7"/>
    <p:sldId id="310" r:id="rId8"/>
    <p:sldId id="312" r:id="rId9"/>
    <p:sldId id="313" r:id="rId10"/>
    <p:sldId id="315" r:id="rId11"/>
    <p:sldId id="317" r:id="rId12"/>
    <p:sldId id="318" r:id="rId13"/>
    <p:sldId id="321" r:id="rId14"/>
    <p:sldId id="319" r:id="rId15"/>
    <p:sldId id="322" r:id="rId16"/>
    <p:sldId id="320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44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2" name="yt_image_10272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66419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4" name="yt_shape_10274"/>
          <p:cNvSpPr txBox="1"/>
          <p:nvPr/>
        </p:nvSpPr>
        <p:spPr>
          <a:xfrm>
            <a:off x="540000" y="2048584"/>
            <a:ext cx="642964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用待定系数法确定反比例函数表达式</a:t>
            </a:r>
          </a:p>
        </p:txBody>
      </p:sp>
      <p:sp>
        <p:nvSpPr>
          <p:cNvPr id="10275" name="yt_shape_10275"/>
          <p:cNvSpPr txBox="1"/>
          <p:nvPr/>
        </p:nvSpPr>
        <p:spPr>
          <a:xfrm>
            <a:off x="540120" y="254378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是反比例函数图象上的一点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0029"/>
              </a:rPr>
              <a:t>轴的距离为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则反比例函数的表达式是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77" name="yt_table_10277_skip" title="H_50.0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80602325"/>
                  </p:ext>
                </p:extLst>
              </p:nvPr>
            </p:nvGraphicFramePr>
            <p:xfrm>
              <a:off x="540047" y="5115641"/>
              <a:ext cx="10110217" cy="636080"/>
            </p:xfrm>
            <a:graphic>
              <a:graphicData uri="http://schemas.openxmlformats.org/drawingml/2006/table">
                <a:tbl>
                  <a:tblPr/>
                  <a:tblGrid>
                    <a:gridCol w="2552637">
                      <a:extLst>
                        <a:ext uri="{9D8B030D-6E8A-4147-A177-3AD203B41FA5}">
                          <a16:colId xmlns:a16="http://schemas.microsoft.com/office/drawing/2014/main" val="10041"/>
                        </a:ext>
                      </a:extLst>
                    </a:gridCol>
                    <a:gridCol w="2839974">
                      <a:extLst>
                        <a:ext uri="{9D8B030D-6E8A-4147-A177-3AD203B41FA5}">
                          <a16:colId xmlns:a16="http://schemas.microsoft.com/office/drawing/2014/main" val="10042"/>
                        </a:ext>
                      </a:extLst>
                    </a:gridCol>
                    <a:gridCol w="2663762">
                      <a:extLst>
                        <a:ext uri="{9D8B030D-6E8A-4147-A177-3AD203B41FA5}">
                          <a16:colId xmlns:a16="http://schemas.microsoft.com/office/drawing/2014/main" val="10043"/>
                        </a:ext>
                      </a:extLst>
                    </a:gridCol>
                    <a:gridCol w="2053844">
                      <a:extLst>
                        <a:ext uri="{9D8B030D-6E8A-4147-A177-3AD203B41FA5}">
                          <a16:colId xmlns:a16="http://schemas.microsoft.com/office/drawing/2014/main" val="1004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277" name="yt_table_10277_skip" descr="{&quot;rangeId&quot;:2,&quot;type&quot;:&quot;Option&quot;,&quot;drawing&quot;:[&quot;yt_image_10276&quot;]}" title="H_50.0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80602325"/>
                  </p:ext>
                </p:extLst>
              </p:nvPr>
            </p:nvGraphicFramePr>
            <p:xfrm>
              <a:off x="540047" y="4549222"/>
              <a:ext cx="10110217" cy="636080"/>
            </p:xfrm>
            <a:graphic>
              <a:graphicData uri="http://schemas.openxmlformats.org/drawingml/2006/table">
                <a:tbl>
                  <a:tblPr/>
                  <a:tblGrid>
                    <a:gridCol w="2552637">
                      <a:extLst>
                        <a:ext uri="{9D8B030D-6E8A-4147-A177-3AD203B41FA5}">
                          <a16:colId xmlns:a16="http://schemas.microsoft.com/office/drawing/2014/main" val="10041"/>
                        </a:ext>
                      </a:extLst>
                    </a:gridCol>
                    <a:gridCol w="2839974">
                      <a:extLst>
                        <a:ext uri="{9D8B030D-6E8A-4147-A177-3AD203B41FA5}">
                          <a16:colId xmlns:a16="http://schemas.microsoft.com/office/drawing/2014/main" val="10042"/>
                        </a:ext>
                      </a:extLst>
                    </a:gridCol>
                    <a:gridCol w="2663762">
                      <a:extLst>
                        <a:ext uri="{9D8B030D-6E8A-4147-A177-3AD203B41FA5}">
                          <a16:colId xmlns:a16="http://schemas.microsoft.com/office/drawing/2014/main" val="10043"/>
                        </a:ext>
                      </a:extLst>
                    </a:gridCol>
                    <a:gridCol w="2053844">
                      <a:extLst>
                        <a:ext uri="{9D8B030D-6E8A-4147-A177-3AD203B41FA5}">
                          <a16:colId xmlns:a16="http://schemas.microsoft.com/office/drawing/2014/main" val="10044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9618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89914" r="-16630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2055" r="-7694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39258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4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276" name="yt_image_10276_skip" title="H_126.99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44914" y="3503224"/>
            <a:ext cx="1700096" cy="16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027318083" title="H_26.259764">
            <a:extLst>
              <a:ext uri="{FF2B5EF4-FFF2-40B4-BE49-F238E27FC236}">
                <a16:creationId xmlns:a16="http://schemas.microsoft.com/office/drawing/2014/main" id="{A9D007DA-6ADB-4FD0-7159-7561DFE963D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01894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A1B439F-BAA4-76AC-7FC6-AA2F6F7BD863}"/>
              </a:ext>
            </a:extLst>
          </p:cNvPr>
          <p:cNvSpPr txBox="1"/>
          <p:nvPr/>
        </p:nvSpPr>
        <p:spPr>
          <a:xfrm>
            <a:off x="4869709" y="297247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29" name="yt_shape_10329"/>
              <p:cNvSpPr txBox="1"/>
              <p:nvPr/>
            </p:nvSpPr>
            <p:spPr>
              <a:xfrm>
                <a:off x="540119" y="2023245"/>
                <a:ext cx="11492915" cy="15902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湘西州中考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4e216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d7119"/>
                  </a:rPr>
                  <a:t>的面积为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329" name="yt_shape_10329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23245"/>
                <a:ext cx="11492915" cy="1590244"/>
              </a:xfrm>
              <a:prstGeom prst="rect">
                <a:avLst/>
              </a:prstGeom>
              <a:blipFill>
                <a:blip r:embed="rId2"/>
                <a:stretch>
                  <a:fillRect l="-1645" b="-10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332" name="yt_table_1033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2400210"/>
              </p:ext>
            </p:extLst>
          </p:nvPr>
        </p:nvGraphicFramePr>
        <p:xfrm>
          <a:off x="540047" y="3664277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04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5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51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0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9"/>
                  </a:ext>
                </a:extLst>
              </a:tr>
            </a:tbl>
          </a:graphicData>
        </a:graphic>
      </p:graphicFrame>
      <p:pic>
        <p:nvPicPr>
          <p:cNvPr id="10331" name="yt_image_10331_skip" title="H_120.5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58134" y="3664277"/>
            <a:ext cx="1691722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9E1FAF6-AFD3-80B8-7B16-9EBE7B2A805F}"/>
              </a:ext>
            </a:extLst>
          </p:cNvPr>
          <p:cNvSpPr txBox="1"/>
          <p:nvPr/>
        </p:nvSpPr>
        <p:spPr>
          <a:xfrm>
            <a:off x="1059708" y="312693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34" name="yt_shape_10334"/>
              <p:cNvSpPr txBox="1"/>
              <p:nvPr/>
            </p:nvSpPr>
            <p:spPr>
              <a:xfrm>
                <a:off x="540119" y="1965896"/>
                <a:ext cx="11492915" cy="41923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青海省中考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在同一平面直角坐标系中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62313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的图象如图所示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求一次函数的表达式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由图象知，一次函数与反比例函数图象的一个交点的横坐标为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4_73f81"/>
                  </a:rPr>
                  <a:t>，且反比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例函数表达式为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则交点的纵坐标为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所以一次函数的表达式为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34" name="yt_shape_10334" descr="{&quot;rangeId&quot;:19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65896"/>
                <a:ext cx="11492915" cy="4192366"/>
              </a:xfrm>
              <a:prstGeom prst="rect">
                <a:avLst/>
              </a:prstGeom>
              <a:blipFill>
                <a:blip r:embed="rId2"/>
                <a:stretch>
                  <a:fillRect l="-1645" t="-1163" b="-3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339" name="yt_image_10339" title="H_116.6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87924" y="4158627"/>
            <a:ext cx="1863957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ECD0FAF-F343-9A61-988E-AEC0045BE89A}"/>
              </a:ext>
            </a:extLst>
          </p:cNvPr>
          <p:cNvSpPr txBox="1"/>
          <p:nvPr/>
        </p:nvSpPr>
        <p:spPr>
          <a:xfrm>
            <a:off x="450108" y="3545071"/>
            <a:ext cx="1122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由图象知，一次函数与反比例函数图象的一个交点的横坐标为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4_73f81"/>
              </a:rPr>
              <a:t>，且反比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6830160-9B70-DE3E-D7A8-BB70EC1CCDE6}"/>
                  </a:ext>
                </a:extLst>
              </p:cNvPr>
              <p:cNvSpPr txBox="1"/>
              <p:nvPr/>
            </p:nvSpPr>
            <p:spPr>
              <a:xfrm>
                <a:off x="450108" y="4020559"/>
                <a:ext cx="3386455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例函数表达式为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9, 'hasSerialNum': 1, 'pageBreak': True}">
                <a:extLst>
                  <a:ext uri="{FF2B5EF4-FFF2-40B4-BE49-F238E27FC236}">
                    <a16:creationId xmlns:a16="http://schemas.microsoft.com/office/drawing/2014/main" id="{66830160-9B70-DE3E-D7A8-BB70EC1CCD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20559"/>
                <a:ext cx="3386455" cy="768617"/>
              </a:xfrm>
              <a:prstGeom prst="rect">
                <a:avLst/>
              </a:prstGeom>
              <a:blipFill>
                <a:blip r:embed="rId4"/>
                <a:stretch>
                  <a:fillRect l="-2883" r="-288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09D5598-5B05-AAAF-BF1B-17FFB0853E63}"/>
              </a:ext>
            </a:extLst>
          </p:cNvPr>
          <p:cNvSpPr txBox="1"/>
          <p:nvPr/>
        </p:nvSpPr>
        <p:spPr>
          <a:xfrm>
            <a:off x="450108" y="4695564"/>
            <a:ext cx="2847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则交点的纵坐标为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92DC5AE-BA3F-D3CC-D5A7-20DE9B0377BE}"/>
              </a:ext>
            </a:extLst>
          </p:cNvPr>
          <p:cNvSpPr txBox="1"/>
          <p:nvPr/>
        </p:nvSpPr>
        <p:spPr>
          <a:xfrm>
            <a:off x="450108" y="5171052"/>
            <a:ext cx="534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代入，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得，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B6F1768-952E-D4B6-433F-654B39B8F73C}"/>
              </a:ext>
            </a:extLst>
          </p:cNvPr>
          <p:cNvSpPr txBox="1"/>
          <p:nvPr/>
        </p:nvSpPr>
        <p:spPr>
          <a:xfrm>
            <a:off x="450108" y="5646540"/>
            <a:ext cx="4831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所以一次函数的表达式为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341" name="yt_shape_10341"/>
              <p:cNvSpPr txBox="1"/>
              <p:nvPr/>
            </p:nvSpPr>
            <p:spPr>
              <a:xfrm>
                <a:off x="538443" y="1806332"/>
                <a:ext cx="11492915" cy="27642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直接写出不等式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，即图象在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轴的右侧，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观察图象发现：当图象在直线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21_1e7bd"/>
                  </a:rPr>
                  <a:t>的右侧时，一次函数的图象在反比例函数图象的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上方，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所以不等式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的解集为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>
          <p:sp>
            <p:nvSpPr>
              <p:cNvPr id="10341" name="yt_shape_103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443" y="1806332"/>
                <a:ext cx="11492915" cy="2764283"/>
              </a:xfrm>
              <a:prstGeom prst="rect">
                <a:avLst/>
              </a:prstGeom>
              <a:blipFill>
                <a:blip r:embed="rId2"/>
                <a:stretch>
                  <a:fillRect l="-1591" b="-28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345" name="yt_image_10345" title="H_116.6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8408" y="3501008"/>
            <a:ext cx="1863957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484BCF8-250E-7ECB-801F-D65DAF38BC9E}"/>
              </a:ext>
            </a:extLst>
          </p:cNvPr>
          <p:cNvSpPr txBox="1"/>
          <p:nvPr/>
        </p:nvSpPr>
        <p:spPr>
          <a:xfrm>
            <a:off x="448432" y="2434531"/>
            <a:ext cx="582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，即图象在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轴的右侧，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326EE10-8148-FFC5-9AAE-7F3E18C78FB2}"/>
              </a:ext>
            </a:extLst>
          </p:cNvPr>
          <p:cNvSpPr txBox="1"/>
          <p:nvPr/>
        </p:nvSpPr>
        <p:spPr>
          <a:xfrm>
            <a:off x="448432" y="2910019"/>
            <a:ext cx="112988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观察图象发现：当图象在直线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21_1e7bd"/>
              </a:rPr>
              <a:t>的右侧时，一次函数的图象在反比例函数图象的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65E8D9-BE17-ED71-AC53-F011792287D7}"/>
              </a:ext>
            </a:extLst>
          </p:cNvPr>
          <p:cNvSpPr txBox="1"/>
          <p:nvPr/>
        </p:nvSpPr>
        <p:spPr>
          <a:xfrm>
            <a:off x="448432" y="338550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7A07F54-D83D-5E1A-7BC6-31BAE10C877E}"/>
                  </a:ext>
                </a:extLst>
              </p:cNvPr>
              <p:cNvSpPr txBox="1"/>
              <p:nvPr/>
            </p:nvSpPr>
            <p:spPr>
              <a:xfrm>
                <a:off x="448432" y="3860995"/>
                <a:ext cx="5046980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所以不等式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的解集为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7A07F54-D83D-5E1A-7BC6-31BAE10C87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432" y="3860995"/>
                <a:ext cx="5046980" cy="729692"/>
              </a:xfrm>
              <a:prstGeom prst="rect">
                <a:avLst/>
              </a:prstGeom>
              <a:blipFill>
                <a:blip r:embed="rId4"/>
                <a:stretch>
                  <a:fillRect l="-1935" r="-2056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47" name="yt_shape_10347"/>
              <p:cNvSpPr txBox="1"/>
              <p:nvPr/>
            </p:nvSpPr>
            <p:spPr>
              <a:xfrm>
                <a:off x="540119" y="1197751"/>
                <a:ext cx="11492915" cy="20803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微专题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利用坐标法求反比例函数中的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  <a:sym typeface=",isEnd"/>
                  </a:rPr>
                  <a:t>值</a:t>
                </a:r>
              </a:p>
              <a:p>
                <a:pPr indent="609523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反比例函数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的图象交矩形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c7fab,isEnd"/>
                  </a:rPr>
                  <a:t> </a:t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若四边形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ODBE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f8e95,isEnd"/>
                  </a:rPr>
                  <a:t>的值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  <a:sym typeface="W:0.00503937,H:33.41496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W:48.00504,H:33.41496"/>
                  </a:rPr>
                  <a:t>　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47" name="yt_shape_103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97751"/>
                <a:ext cx="11492915" cy="2080313"/>
              </a:xfrm>
              <a:prstGeom prst="rect">
                <a:avLst/>
              </a:prstGeom>
              <a:blipFill>
                <a:blip r:embed="rId2"/>
                <a:stretch>
                  <a:fillRect l="-1645" t="-2339" b="-8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350" name="yt_image_10350" title="H_123.9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1054" y="3487249"/>
            <a:ext cx="1849890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354" name="yt_shape_10354"/>
              <p:cNvSpPr txBox="1"/>
              <p:nvPr/>
            </p:nvSpPr>
            <p:spPr>
              <a:xfrm>
                <a:off x="479376" y="2004948"/>
                <a:ext cx="11111999" cy="11572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第二步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标其他点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的横坐标一样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在反比例函数图象上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8b692"/>
                  </a:rPr>
                  <a:t>∴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  <a:sym typeface="IsAddLine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𝑘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𝑎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  <a:sym typeface="IsAddLine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𝑘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𝑎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354" name="yt_shape_103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004948"/>
                <a:ext cx="11111999" cy="1157240"/>
              </a:xfrm>
              <a:prstGeom prst="rect">
                <a:avLst/>
              </a:prstGeom>
              <a:blipFill>
                <a:blip r:embed="rId2"/>
                <a:stretch>
                  <a:fillRect l="-1701" t="-4737" b="-68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56" name="yt_shape_10356"/>
          <p:cNvSpPr txBox="1"/>
          <p:nvPr/>
        </p:nvSpPr>
        <p:spPr>
          <a:xfrm>
            <a:off x="479376" y="321297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ODBE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AOCB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AOD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COE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2f54,isEnd"/>
              </a:rPr>
              <a:t>点坐标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5D05750-AF39-1C47-6C82-51E6C75BD78B}"/>
                  </a:ext>
                </a:extLst>
              </p:cNvPr>
              <p:cNvSpPr txBox="1"/>
              <p:nvPr/>
            </p:nvSpPr>
            <p:spPr>
              <a:xfrm>
                <a:off x="2546778" y="2433630"/>
                <a:ext cx="1501902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5D05750-AF39-1C47-6C82-51E6C75BD7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6778" y="2433630"/>
                <a:ext cx="1501902" cy="76417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430C62F7-8CD5-3696-AAFD-FC67661ABB2B}"/>
              </a:ext>
            </a:extLst>
          </p:cNvPr>
          <p:cNvCxnSpPr/>
          <p:nvPr/>
        </p:nvCxnSpPr>
        <p:spPr>
          <a:xfrm>
            <a:off x="2284364" y="3170046"/>
            <a:ext cx="167430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C8946DB-2E16-4CC8-97FB-4BE76BEFB166}"/>
                  </a:ext>
                </a:extLst>
              </p:cNvPr>
              <p:cNvSpPr txBox="1"/>
              <p:nvPr/>
            </p:nvSpPr>
            <p:spPr>
              <a:xfrm>
                <a:off x="8272318" y="2433630"/>
                <a:ext cx="1626869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C8946DB-2E16-4CC8-97FB-4BE76BEFB1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2318" y="2433630"/>
                <a:ext cx="1626869" cy="76417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0FDC793-9F10-9332-2AAB-38975DF1C318}"/>
              </a:ext>
            </a:extLst>
          </p:cNvPr>
          <p:cNvCxnSpPr/>
          <p:nvPr/>
        </p:nvCxnSpPr>
        <p:spPr>
          <a:xfrm>
            <a:off x="8009905" y="3170046"/>
            <a:ext cx="179927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BDE76653-97A1-DD5E-D650-81C7A88BC426}"/>
              </a:ext>
            </a:extLst>
          </p:cNvPr>
          <p:cNvSpPr txBox="1"/>
          <p:nvPr/>
        </p:nvSpPr>
        <p:spPr>
          <a:xfrm>
            <a:off x="2448353" y="3641658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352" name="yt_shape_10352"/>
          <p:cNvSpPr txBox="1"/>
          <p:nvPr/>
        </p:nvSpPr>
        <p:spPr>
          <a:xfrm>
            <a:off x="479376" y="939070"/>
            <a:ext cx="570669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【方法】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7" name="yt_image_10350" title="H_123.93">
            <a:extLst>
              <a:ext uri="{FF2B5EF4-FFF2-40B4-BE49-F238E27FC236}">
                <a16:creationId xmlns:a16="http://schemas.microsoft.com/office/drawing/2014/main" id="{CEBCCAD6-253F-57BA-19E7-D7962A5ADAF5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71055" y="4221088"/>
            <a:ext cx="1849890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57" name="yt_shape_10357"/>
              <p:cNvSpPr txBox="1"/>
              <p:nvPr/>
            </p:nvSpPr>
            <p:spPr>
              <a:xfrm>
                <a:off x="540120" y="1463681"/>
                <a:ext cx="11492915" cy="20803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【针对训练】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张家界市中考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的顶点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dffc3"/>
                  </a:rPr>
                  <a:t>轴的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正半轴上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的图象经过点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1f4e5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及矩形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的对称中心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ODM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dccb3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357" name="yt_shape_10357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463681"/>
                <a:ext cx="11492915" cy="2080313"/>
              </a:xfrm>
              <a:prstGeom prst="rect">
                <a:avLst/>
              </a:prstGeom>
              <a:blipFill>
                <a:blip r:embed="rId2"/>
                <a:stretch>
                  <a:fillRect l="-1645" t="-2346" b="-85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359" name="yt_image_10359" title="H_116.6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8456" y="3747146"/>
            <a:ext cx="1915086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361" name="yt_table_1036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6088833"/>
              </p:ext>
            </p:extLst>
          </p:nvPr>
        </p:nvGraphicFramePr>
        <p:xfrm>
          <a:off x="540047" y="5278935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053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5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55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0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BA13C70-9FA1-9D52-74FD-941C63E164B0}"/>
              </a:ext>
            </a:extLst>
          </p:cNvPr>
          <p:cNvSpPr txBox="1"/>
          <p:nvPr/>
        </p:nvSpPr>
        <p:spPr>
          <a:xfrm>
            <a:off x="1974109" y="3052699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78" name="yt_shape_10278"/>
              <p:cNvSpPr txBox="1"/>
              <p:nvPr/>
            </p:nvSpPr>
            <p:spPr>
              <a:xfrm>
                <a:off x="540119" y="2966260"/>
                <a:ext cx="11492915" cy="12854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青岛市中考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图象经过点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55228,isEnd"/>
                  </a:rPr>
                  <a:t>则反比例函数的表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达式为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78" name="yt_shape_102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66260"/>
                <a:ext cx="11492915" cy="1285480"/>
              </a:xfrm>
              <a:prstGeom prst="rect">
                <a:avLst/>
              </a:prstGeom>
              <a:blipFill>
                <a:blip r:embed="rId2"/>
                <a:stretch>
                  <a:fillRect l="-1645" b="-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CAA4DB5-FAB1-670C-6FE9-B40459B10CFF}"/>
                  </a:ext>
                </a:extLst>
              </p:cNvPr>
              <p:cNvSpPr txBox="1"/>
              <p:nvPr/>
            </p:nvSpPr>
            <p:spPr>
              <a:xfrm>
                <a:off x="1703512" y="3356992"/>
                <a:ext cx="1205231" cy="7296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CAA4DB5-FAB1-670C-6FE9-B40459B10C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356992"/>
                <a:ext cx="1205231" cy="729691"/>
              </a:xfrm>
              <a:prstGeom prst="rect">
                <a:avLst/>
              </a:prstGeom>
              <a:blipFill>
                <a:blip r:embed="rId3"/>
                <a:stretch>
                  <a:fillRect l="-757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0" name="yt_shape_10280"/>
          <p:cNvSpPr txBox="1"/>
          <p:nvPr/>
        </p:nvSpPr>
        <p:spPr>
          <a:xfrm>
            <a:off x="540000" y="2300595"/>
            <a:ext cx="550631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反比例函数与一次函数的综合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81" name="yt_shape_10281"/>
              <p:cNvSpPr txBox="1"/>
              <p:nvPr/>
            </p:nvSpPr>
            <p:spPr>
              <a:xfrm>
                <a:off x="540119" y="2795800"/>
                <a:ext cx="11492915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的图象过点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73713"/>
                  </a:rPr>
                  <a:t>的图象过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281" name="yt_shape_10281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95800"/>
                <a:ext cx="11492915" cy="1120050"/>
              </a:xfrm>
              <a:prstGeom prst="rect">
                <a:avLst/>
              </a:prstGeom>
              <a:blipFill>
                <a:blip r:embed="rId2"/>
                <a:stretch>
                  <a:fillRect l="-1645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283" name="yt_table_1028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2500032"/>
              </p:ext>
            </p:extLst>
          </p:nvPr>
        </p:nvGraphicFramePr>
        <p:xfrm>
          <a:off x="540047" y="3966638"/>
          <a:ext cx="7723506" cy="950976"/>
        </p:xfrm>
        <a:graphic>
          <a:graphicData uri="http://schemas.openxmlformats.org/drawingml/2006/table">
            <a:tbl>
              <a:tblPr/>
              <a:tblGrid>
                <a:gridCol w="4327843">
                  <a:extLst>
                    <a:ext uri="{9D8B030D-6E8A-4147-A177-3AD203B41FA5}">
                      <a16:colId xmlns:a16="http://schemas.microsoft.com/office/drawing/2014/main" val="10045"/>
                    </a:ext>
                  </a:extLst>
                </a:gridCol>
                <a:gridCol w="3395663">
                  <a:extLst>
                    <a:ext uri="{9D8B030D-6E8A-4147-A177-3AD203B41FA5}">
                      <a16:colId xmlns:a16="http://schemas.microsoft.com/office/drawing/2014/main" val="100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</a:tbl>
          </a:graphicData>
        </a:graphic>
      </p:graphicFrame>
      <p:pic>
        <p:nvPicPr>
          <p:cNvPr id="3" name="yt_shape_1714027318153" title="H_26.259764">
            <a:extLst>
              <a:ext uri="{FF2B5EF4-FFF2-40B4-BE49-F238E27FC236}">
                <a16:creationId xmlns:a16="http://schemas.microsoft.com/office/drawing/2014/main" id="{83BDD08C-FEC0-6767-7E37-75255E782A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5390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7234AE-6080-38FB-DC0C-AD32457B2DA0}"/>
              </a:ext>
            </a:extLst>
          </p:cNvPr>
          <p:cNvSpPr txBox="1"/>
          <p:nvPr/>
        </p:nvSpPr>
        <p:spPr>
          <a:xfrm>
            <a:off x="1059708" y="3433842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85" name="yt_shape_10285"/>
              <p:cNvSpPr txBox="1"/>
              <p:nvPr/>
            </p:nvSpPr>
            <p:spPr>
              <a:xfrm>
                <a:off x="540119" y="1541002"/>
                <a:ext cx="11492915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潍坊市中考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0849f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的图象交于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下列结论正确的是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285" name="yt_shape_10285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41002"/>
                <a:ext cx="11492915" cy="1110112"/>
              </a:xfrm>
              <a:prstGeom prst="rect">
                <a:avLst/>
              </a:prstGeom>
              <a:blipFill>
                <a:blip r:embed="rId2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290" name="yt_table_1029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291758"/>
              </p:ext>
            </p:extLst>
          </p:nvPr>
        </p:nvGraphicFramePr>
        <p:xfrm>
          <a:off x="540047" y="4726230"/>
          <a:ext cx="8947468" cy="950976"/>
        </p:xfrm>
        <a:graphic>
          <a:graphicData uri="http://schemas.openxmlformats.org/drawingml/2006/table">
            <a:tbl>
              <a:tblPr/>
              <a:tblGrid>
                <a:gridCol w="4778693">
                  <a:extLst>
                    <a:ext uri="{9D8B030D-6E8A-4147-A177-3AD203B41FA5}">
                      <a16:colId xmlns:a16="http://schemas.microsoft.com/office/drawing/2014/main" val="10047"/>
                    </a:ext>
                  </a:extLst>
                </a:gridCol>
                <a:gridCol w="4168775">
                  <a:extLst>
                    <a:ext uri="{9D8B030D-6E8A-4147-A177-3AD203B41FA5}">
                      <a16:colId xmlns:a16="http://schemas.microsoft.com/office/drawing/2014/main" val="100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8"/>
                  </a:ext>
                </a:extLst>
              </a:tr>
            </a:tbl>
          </a:graphicData>
        </a:graphic>
      </p:graphicFrame>
      <p:grpSp>
        <p:nvGrpSpPr>
          <p:cNvPr id="10287" name="yt_shape_10287_skip" title="H_159.4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30504" y="2701902"/>
            <a:ext cx="2529100" cy="2024775"/>
            <a:chOff x="0" y="0"/>
            <a:chExt cx="2529100" cy="2024775"/>
          </a:xfrm>
        </p:grpSpPr>
        <p:pic>
          <p:nvPicPr>
            <p:cNvPr id="2" name="yt_image_1028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529100" cy="1628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89" name="yt_shape_10289"/>
            <p:cNvSpPr txBox="1"/>
            <p:nvPr/>
          </p:nvSpPr>
          <p:spPr>
            <a:xfrm>
              <a:off x="731269" y="166477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F214F0F-3574-DE73-60BE-095FBD3B4A49}"/>
              </a:ext>
            </a:extLst>
          </p:cNvPr>
          <p:cNvSpPr txBox="1"/>
          <p:nvPr/>
        </p:nvSpPr>
        <p:spPr>
          <a:xfrm>
            <a:off x="6803282" y="216920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92" name="yt_shape_10292"/>
              <p:cNvSpPr txBox="1"/>
              <p:nvPr/>
            </p:nvSpPr>
            <p:spPr>
              <a:xfrm>
                <a:off x="540119" y="1854009"/>
                <a:ext cx="11492915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图象相交于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b33ca,isEnd"/>
                  </a:rPr>
                  <a:t>的坐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标是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92" name="yt_shape_102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54009"/>
                <a:ext cx="11492915" cy="1120050"/>
              </a:xfrm>
              <a:prstGeom prst="rect">
                <a:avLst/>
              </a:prstGeom>
              <a:blipFill>
                <a:blip r:embed="rId2"/>
                <a:stretch>
                  <a:fillRect l="-1645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97" name="yt_shape_10297"/>
          <p:cNvSpPr txBox="1"/>
          <p:nvPr/>
        </p:nvSpPr>
        <p:spPr>
          <a:xfrm>
            <a:off x="540000" y="500549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294" name="yt_shape_10294" title="H_139.9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7394" y="3177211"/>
            <a:ext cx="1597210" cy="1777887"/>
            <a:chOff x="0" y="0"/>
            <a:chExt cx="1597210" cy="1777887"/>
          </a:xfrm>
        </p:grpSpPr>
        <p:pic>
          <p:nvPicPr>
            <p:cNvPr id="2" name="yt_image_10294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97210" cy="1381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96" name="yt_shape_10296"/>
            <p:cNvSpPr txBox="1"/>
            <p:nvPr/>
          </p:nvSpPr>
          <p:spPr>
            <a:xfrm>
              <a:off x="265324" y="141788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7209E90-1064-FA18-349C-B178A7E29714}"/>
              </a:ext>
            </a:extLst>
          </p:cNvPr>
          <p:cNvSpPr txBox="1"/>
          <p:nvPr/>
        </p:nvSpPr>
        <p:spPr>
          <a:xfrm>
            <a:off x="4998296" y="2492051"/>
            <a:ext cx="2313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98" name="yt_shape_10298"/>
              <p:cNvSpPr txBox="1"/>
              <p:nvPr/>
            </p:nvSpPr>
            <p:spPr>
              <a:xfrm>
                <a:off x="540000" y="1131041"/>
                <a:ext cx="5902450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5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Times New Roman" pitchFamily="2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</a:t>
                </a:r>
                <a:r>
                  <a:rPr lang="en-US" altLang="zh-CN" sz="1300" b="0" i="0" u="none">
                    <a:solidFill>
                      <a:srgbClr val="1EE3CF"/>
                    </a:solidFill>
                    <a:effectLst/>
                    <a:latin typeface="Times New Roman" pitchFamily="13"/>
                    <a:ea typeface="宋体" pitchFamily="13"/>
                    <a:sym typeface="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的几何意义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298" name="yt_shape_10298" descr="{&quot;rangeId&quot;:8,&quot;color&quot;:&quot;B&quot;,&quot;pageBreak&quot;:true,&quot;mathAnswerShape&quot;:1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31041"/>
                <a:ext cx="5902450" cy="651653"/>
              </a:xfrm>
              <a:prstGeom prst="rect">
                <a:avLst/>
              </a:prstGeom>
              <a:blipFill>
                <a:blip r:embed="rId2"/>
                <a:stretch>
                  <a:fillRect r="-2169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00" name="yt_shape_10300"/>
              <p:cNvSpPr txBox="1"/>
              <p:nvPr/>
            </p:nvSpPr>
            <p:spPr>
              <a:xfrm>
                <a:off x="540119" y="1833482"/>
                <a:ext cx="11492915" cy="18144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长沙市中考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62a67"/>
                  </a:rPr>
                  <a:t>为常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轴的垂线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垂足为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73418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300" name="yt_shape_10300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33482"/>
                <a:ext cx="11492915" cy="1814407"/>
              </a:xfrm>
              <a:prstGeom prst="rect">
                <a:avLst/>
              </a:prstGeom>
              <a:blipFill>
                <a:blip r:embed="rId3"/>
                <a:stretch>
                  <a:fillRect l="-1645" b="-4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05" name="yt_shape_10305"/>
          <p:cNvSpPr txBox="1"/>
          <p:nvPr/>
        </p:nvSpPr>
        <p:spPr>
          <a:xfrm>
            <a:off x="540000" y="572846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302" name="yt_shape_10302" title="H_143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4603" y="3851041"/>
            <a:ext cx="1542792" cy="1827036"/>
            <a:chOff x="0" y="0"/>
            <a:chExt cx="1542792" cy="1827036"/>
          </a:xfrm>
        </p:grpSpPr>
        <p:pic>
          <p:nvPicPr>
            <p:cNvPr id="2" name="yt_image_10302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42792" cy="1431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04" name="yt_shape_10304"/>
            <p:cNvSpPr txBox="1"/>
            <p:nvPr/>
          </p:nvSpPr>
          <p:spPr>
            <a:xfrm>
              <a:off x="238115" y="14670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027318307">
            <a:extLst>
              <a:ext uri="{FF2B5EF4-FFF2-40B4-BE49-F238E27FC236}">
                <a16:creationId xmlns:a16="http://schemas.microsoft.com/office/drawing/2014/main" id="{4E77C876-42C3-07F8-2E5E-F305BAD54D1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86967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317BC76-B7C7-8A89-6D25-BCB56B3846E5}"/>
                  </a:ext>
                </a:extLst>
              </p:cNvPr>
              <p:cNvSpPr txBox="1"/>
              <p:nvPr/>
            </p:nvSpPr>
            <p:spPr>
              <a:xfrm>
                <a:off x="3518746" y="2947012"/>
                <a:ext cx="783335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9, 'hasSerialNum': 1, 'mathAnswerShape': 1}">
                <a:extLst>
                  <a:ext uri="{FF2B5EF4-FFF2-40B4-BE49-F238E27FC236}">
                    <a16:creationId xmlns:a16="http://schemas.microsoft.com/office/drawing/2014/main" id="{A317BC76-B7C7-8A89-6D25-BCB56B384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8746" y="2947012"/>
                <a:ext cx="783335" cy="73013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A3796288-FD9E-E54D-F0DD-58DCC4B7E6DF}"/>
              </a:ext>
            </a:extLst>
          </p:cNvPr>
          <p:cNvCxnSpPr/>
          <p:nvPr/>
        </p:nvCxnSpPr>
        <p:spPr>
          <a:xfrm>
            <a:off x="3256332" y="3649392"/>
            <a:ext cx="95573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06" name="yt_shape_10306"/>
              <p:cNvSpPr txBox="1"/>
              <p:nvPr/>
            </p:nvSpPr>
            <p:spPr>
              <a:xfrm>
                <a:off x="540119" y="1909110"/>
                <a:ext cx="11492915" cy="11081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275c8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06" name="yt_shape_103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09110"/>
                <a:ext cx="11492915" cy="1108124"/>
              </a:xfrm>
              <a:prstGeom prst="rect">
                <a:avLst/>
              </a:prstGeom>
              <a:blipFill>
                <a:blip r:embed="rId2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11" name="yt_shape_10311"/>
          <p:cNvSpPr txBox="1"/>
          <p:nvPr/>
        </p:nvSpPr>
        <p:spPr>
          <a:xfrm>
            <a:off x="540000" y="495039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308" name="yt_shape_10308" title="H_132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1108" y="3220386"/>
            <a:ext cx="1509782" cy="1679589"/>
            <a:chOff x="0" y="0"/>
            <a:chExt cx="1509782" cy="1679589"/>
          </a:xfrm>
        </p:grpSpPr>
        <p:pic>
          <p:nvPicPr>
            <p:cNvPr id="2" name="yt_image_10308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09782" cy="1283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10" name="yt_shape_10310"/>
            <p:cNvSpPr txBox="1"/>
            <p:nvPr/>
          </p:nvSpPr>
          <p:spPr>
            <a:xfrm>
              <a:off x="221610" y="131958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316E31E-7FA2-21F9-8BBB-BED9198BA527}"/>
              </a:ext>
            </a:extLst>
          </p:cNvPr>
          <p:cNvSpPr txBox="1"/>
          <p:nvPr/>
        </p:nvSpPr>
        <p:spPr>
          <a:xfrm>
            <a:off x="2817071" y="2535341"/>
            <a:ext cx="637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2" name="yt_shape_10312"/>
          <p:cNvSpPr txBox="1"/>
          <p:nvPr/>
        </p:nvSpPr>
        <p:spPr>
          <a:xfrm>
            <a:off x="540000" y="1951131"/>
            <a:ext cx="666208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由面积求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值时，没有考虑符号而出错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13" name="yt_shape_10313"/>
              <p:cNvSpPr txBox="1"/>
              <p:nvPr/>
            </p:nvSpPr>
            <p:spPr>
              <a:xfrm>
                <a:off x="540119" y="2446336"/>
                <a:ext cx="11492915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的图象上的一点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b2530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垂足为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313" name="yt_shape_103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46336"/>
                <a:ext cx="11492915" cy="1120050"/>
              </a:xfrm>
              <a:prstGeom prst="rect">
                <a:avLst/>
              </a:prstGeom>
              <a:blipFill>
                <a:blip r:embed="rId2"/>
                <a:stretch>
                  <a:fillRect l="-1645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315" name="yt_image_10315" title="H_117.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3242" y="3769538"/>
            <a:ext cx="1625515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027318730" title="H_26.259764">
            <a:extLst>
              <a:ext uri="{FF2B5EF4-FFF2-40B4-BE49-F238E27FC236}">
                <a16:creationId xmlns:a16="http://schemas.microsoft.com/office/drawing/2014/main" id="{6E609E85-6F44-4FC0-18BC-486AD1F368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04441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311907-70E8-36A2-59A4-9B130401D63A}"/>
              </a:ext>
            </a:extLst>
          </p:cNvPr>
          <p:cNvSpPr txBox="1"/>
          <p:nvPr/>
        </p:nvSpPr>
        <p:spPr>
          <a:xfrm>
            <a:off x="7287471" y="3084378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8" name="yt_shape_10318"/>
          <p:cNvSpPr txBox="1"/>
          <p:nvPr/>
        </p:nvSpPr>
        <p:spPr>
          <a:xfrm>
            <a:off x="540000" y="1797568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317" name="yt_image_10317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9756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320" name="yt_shape_10320"/>
              <p:cNvSpPr txBox="1"/>
              <p:nvPr/>
            </p:nvSpPr>
            <p:spPr>
              <a:xfrm>
                <a:off x="540120" y="2379733"/>
                <a:ext cx="11492915" cy="11317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襄阳市中考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在同一平面直角坐标系中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58799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的图象可能是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320" name="yt_shape_10320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379733"/>
                <a:ext cx="11492915" cy="1131785"/>
              </a:xfrm>
              <a:prstGeom prst="rect">
                <a:avLst/>
              </a:prstGeom>
              <a:blipFill>
                <a:blip r:embed="rId3"/>
                <a:stretch>
                  <a:fillRect l="-1645" t="-4301" b="-8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26" name="yt_shape_10326"/>
          <p:cNvSpPr txBox="1"/>
          <p:nvPr/>
        </p:nvSpPr>
        <p:spPr>
          <a:xfrm>
            <a:off x="540000" y="3714670"/>
            <a:ext cx="5610703" cy="113095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150" b="0" i="0" u="none" spc="-6150">
                <a:solidFill>
                  <a:srgbClr val="1EE3CF"/>
                </a:solidFill>
                <a:effectLst/>
                <a:latin typeface="宋体/Times New Roman" pitchFamily="59"/>
                <a:ea typeface="宋体" pitchFamily="59"/>
              </a:rPr>
              <a:t> </a:t>
            </a:r>
            <a:r>
              <a:rPr lang="en-US" altLang="zh-CN" sz="5900" b="0" i="0" u="none" spc="7461">
                <a:solidFill>
                  <a:srgbClr val="1EE3CF"/>
                </a:solidFill>
                <a:effectLst/>
                <a:latin typeface="宋体/Times New Roman" pitchFamily="59"/>
                <a:ea typeface="宋体" pitchFamily="59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5900" b="0" i="0" u="none" spc="7461">
                <a:solidFill>
                  <a:srgbClr val="1EE3CF"/>
                </a:solidFill>
                <a:effectLst/>
                <a:latin typeface="宋体/Times New Roman" pitchFamily="59"/>
                <a:ea typeface="宋体" pitchFamily="59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6150" b="0" i="0" u="none" spc="8280">
                <a:solidFill>
                  <a:srgbClr val="1EE3CF"/>
                </a:solidFill>
                <a:effectLst/>
                <a:latin typeface="宋体/Times New Roman" pitchFamily="62"/>
                <a:ea typeface="宋体" pitchFamily="62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5950" b="0" i="0" u="none" spc="7937">
                <a:solidFill>
                  <a:srgbClr val="1EE3CF"/>
                </a:solidFill>
                <a:effectLst/>
                <a:latin typeface="宋体/Times New Roman" pitchFamily="60"/>
                <a:ea typeface="宋体" pitchFamily="60"/>
              </a:rPr>
              <a:t> </a:t>
            </a:r>
          </a:p>
        </p:txBody>
      </p:sp>
      <p:pic>
        <p:nvPicPr>
          <p:cNvPr id="10322" name="yt_image_10322" title="H_92.7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3759247"/>
            <a:ext cx="1134583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3" name="yt_image_10323" title="H_92.7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315" y="3759247"/>
            <a:ext cx="1134583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4" name="yt_image_10324" title="H_96.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8630" y="3714670"/>
            <a:ext cx="1244946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5" name="yt_image_10325" title="H_93.2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68308" y="3753532"/>
            <a:ext cx="1195111" cy="118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28" name="yt_shape_10328"/>
          <p:cNvSpPr txBox="1"/>
          <p:nvPr/>
        </p:nvSpPr>
        <p:spPr>
          <a:xfrm>
            <a:off x="540000" y="4988198"/>
            <a:ext cx="1069845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    A                B                  C                   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082A7A6-DDAC-4FD6-B9A0-2DD53AA1159E}"/>
              </a:ext>
            </a:extLst>
          </p:cNvPr>
          <p:cNvSpPr txBox="1"/>
          <p:nvPr/>
        </p:nvSpPr>
        <p:spPr>
          <a:xfrm>
            <a:off x="3430037" y="2808415"/>
            <a:ext cx="400748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1372</Words>
  <Application>Microsoft Office PowerPoint</Application>
  <PresentationFormat>宽屏</PresentationFormat>
  <Paragraphs>87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2024-04-25T06:40:28Z</dcterms:created>
  <dcterms:modified xsi:type="dcterms:W3CDTF">2024-04-25T07:48:25Z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