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15" r:id="rId6"/>
    <p:sldId id="306" r:id="rId7"/>
    <p:sldId id="307" r:id="rId8"/>
    <p:sldId id="318" r:id="rId9"/>
    <p:sldId id="308" r:id="rId10"/>
    <p:sldId id="310" r:id="rId11"/>
    <p:sldId id="320" r:id="rId12"/>
    <p:sldId id="311" r:id="rId13"/>
    <p:sldId id="312" r:id="rId14"/>
    <p:sldId id="313" r:id="rId15"/>
    <p:sldId id="314" r:id="rId16"/>
    <p:sldId id="316" r:id="rId17"/>
    <p:sldId id="317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7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5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8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4" name="yt_shape_13494"/>
          <p:cNvSpPr txBox="1"/>
          <p:nvPr/>
        </p:nvSpPr>
        <p:spPr>
          <a:xfrm>
            <a:off x="540000" y="2412392"/>
            <a:ext cx="222016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定义法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95" name="yt_shape_13495"/>
              <p:cNvSpPr txBox="1"/>
              <p:nvPr/>
            </p:nvSpPr>
            <p:spPr>
              <a:xfrm>
                <a:off x="540119" y="2907597"/>
                <a:ext cx="11492915" cy="1898011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【方法指导】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用定义法求锐角三角函数值的关键是记清楚三种函数的定义，即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250cf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的对边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斜边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的邻边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斜边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的对边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的邻边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95" name="yt_shape_13495" descr="{&quot;rangeId&quot;: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07597"/>
                <a:ext cx="11111999" cy="1898011"/>
              </a:xfrm>
              <a:prstGeom prst="rect">
                <a:avLst/>
              </a:prstGeom>
              <a:blipFill>
                <a:blip r:embed="rId2"/>
                <a:stretch>
                  <a:fillRect l="-987" t="-2556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811740">
            <a:extLst>
              <a:ext uri="{FF2B5EF4-FFF2-40B4-BE49-F238E27FC236}">
                <a16:creationId xmlns:a16="http://schemas.microsoft.com/office/drawing/2014/main" id="{EAED37CA-04D4-C34B-A420-8422EE35E4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67519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34" name="yt_shape_13534"/>
              <p:cNvSpPr txBox="1"/>
              <p:nvPr/>
            </p:nvSpPr>
            <p:spPr>
              <a:xfrm>
                <a:off x="571537" y="1229137"/>
                <a:ext cx="7458773" cy="51162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解：设正方形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的边长为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534" name="yt_shape_135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37" y="1229137"/>
                <a:ext cx="7458773" cy="5116272"/>
              </a:xfrm>
              <a:prstGeom prst="rect">
                <a:avLst/>
              </a:prstGeom>
              <a:blipFill>
                <a:blip r:embed="rId2"/>
                <a:stretch>
                  <a:fillRect l="-2535" t="-1073" r="-1554" b="-10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37" name="yt_image_13537" title="H_123.48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4432" y="1860804"/>
            <a:ext cx="1699104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E68A7A-AE70-D899-869A-7B3168DB67A2}"/>
              </a:ext>
            </a:extLst>
          </p:cNvPr>
          <p:cNvSpPr txBox="1"/>
          <p:nvPr/>
        </p:nvSpPr>
        <p:spPr>
          <a:xfrm>
            <a:off x="481526" y="1657819"/>
            <a:ext cx="5356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解：设正方形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的边长为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2706DC-1609-2F0B-C70C-07C711CFC3E8}"/>
              </a:ext>
            </a:extLst>
          </p:cNvPr>
          <p:cNvSpPr txBox="1"/>
          <p:nvPr/>
        </p:nvSpPr>
        <p:spPr>
          <a:xfrm>
            <a:off x="481526" y="2133307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9C7A036-7E95-CB38-0ED3-893470D307AA}"/>
                  </a:ext>
                </a:extLst>
              </p:cNvPr>
              <p:cNvSpPr txBox="1"/>
              <p:nvPr/>
            </p:nvSpPr>
            <p:spPr>
              <a:xfrm>
                <a:off x="481526" y="2608795"/>
                <a:ext cx="28137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9C7A036-7E95-CB38-0ED3-893470D307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526" y="2608795"/>
                <a:ext cx="2813749" cy="765061"/>
              </a:xfrm>
              <a:prstGeom prst="rect">
                <a:avLst/>
              </a:prstGeom>
              <a:blipFill>
                <a:blip r:embed="rId4"/>
                <a:stretch>
                  <a:fillRect l="-3463" r="-324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5017E9A-3887-8B7D-F038-47D8C8F4C7BA}"/>
              </a:ext>
            </a:extLst>
          </p:cNvPr>
          <p:cNvSpPr txBox="1"/>
          <p:nvPr/>
        </p:nvSpPr>
        <p:spPr>
          <a:xfrm>
            <a:off x="481526" y="3280244"/>
            <a:ext cx="2374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EF6E3FA-B9D6-1D5A-51D6-427E3A1BBC97}"/>
                  </a:ext>
                </a:extLst>
              </p:cNvPr>
              <p:cNvSpPr txBox="1"/>
              <p:nvPr/>
            </p:nvSpPr>
            <p:spPr>
              <a:xfrm>
                <a:off x="529151" y="3755732"/>
                <a:ext cx="6230620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EF6E3FA-B9D6-1D5A-51D6-427E3A1BBC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151" y="3755732"/>
                <a:ext cx="6230620" cy="630441"/>
              </a:xfrm>
              <a:prstGeom prst="rect">
                <a:avLst/>
              </a:prstGeom>
              <a:blipFill>
                <a:blip r:embed="rId5"/>
                <a:stretch>
                  <a:fillRect l="-1566" r="-1468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C2CB823-D208-A726-0FC5-A56782E6B76C}"/>
                  </a:ext>
                </a:extLst>
              </p:cNvPr>
              <p:cNvSpPr txBox="1"/>
              <p:nvPr/>
            </p:nvSpPr>
            <p:spPr>
              <a:xfrm>
                <a:off x="481526" y="4292561"/>
                <a:ext cx="4529772" cy="8561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C2CB823-D208-A726-0FC5-A56782E6B7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526" y="4292561"/>
                <a:ext cx="4529772" cy="856120"/>
              </a:xfrm>
              <a:prstGeom prst="rect">
                <a:avLst/>
              </a:prstGeom>
              <a:blipFill>
                <a:blip r:embed="rId6"/>
                <a:stretch>
                  <a:fillRect l="-2153" r="-2153" b="-2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3F7AD92C-9D85-F3F8-358D-22025F0397EA}"/>
              </a:ext>
            </a:extLst>
          </p:cNvPr>
          <p:cNvSpPr txBox="1"/>
          <p:nvPr/>
        </p:nvSpPr>
        <p:spPr>
          <a:xfrm>
            <a:off x="481526" y="5055069"/>
            <a:ext cx="3596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9AEF163-96FC-5418-CE65-D776D2BD5213}"/>
                  </a:ext>
                </a:extLst>
              </p:cNvPr>
              <p:cNvSpPr txBox="1"/>
              <p:nvPr/>
            </p:nvSpPr>
            <p:spPr>
              <a:xfrm>
                <a:off x="481526" y="5530557"/>
                <a:ext cx="1904174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9AEF163-96FC-5418-CE65-D776D2BD52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526" y="5530557"/>
                <a:ext cx="1904174" cy="812178"/>
              </a:xfrm>
              <a:prstGeom prst="rect">
                <a:avLst/>
              </a:prstGeom>
              <a:blipFill>
                <a:blip r:embed="rId7"/>
                <a:stretch>
                  <a:fillRect l="-5128" r="-5128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9" name="yt_shape_13539"/>
          <p:cNvSpPr txBox="1"/>
          <p:nvPr/>
        </p:nvSpPr>
        <p:spPr>
          <a:xfrm>
            <a:off x="540000" y="2150525"/>
            <a:ext cx="375904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构造直角三角形法</a:t>
            </a:r>
          </a:p>
        </p:txBody>
      </p:sp>
      <p:sp>
        <p:nvSpPr>
          <p:cNvPr id="13540" name="yt_shape_13540"/>
          <p:cNvSpPr txBox="1"/>
          <p:nvPr/>
        </p:nvSpPr>
        <p:spPr>
          <a:xfrm>
            <a:off x="540000" y="2645730"/>
            <a:ext cx="6454826" cy="242174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【方法指导】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用构造法求锐角三角函数值的步骤：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构造出包含所求锐角的直角三角形；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求出该直角三角形相关边的长；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利用锐角三角函数的定义求解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027811978">
            <a:extLst>
              <a:ext uri="{FF2B5EF4-FFF2-40B4-BE49-F238E27FC236}">
                <a16:creationId xmlns:a16="http://schemas.microsoft.com/office/drawing/2014/main" id="{0CCC1FCD-564C-F8C2-310D-7BF082E499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05652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41" name="yt_shape_13541"/>
              <p:cNvSpPr txBox="1"/>
              <p:nvPr/>
            </p:nvSpPr>
            <p:spPr>
              <a:xfrm>
                <a:off x="540119" y="1810889"/>
                <a:ext cx="11492915" cy="1321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1ada,isEnd"/>
                  </a:rPr>
                  <a:t>则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41" name="yt_shape_135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10889"/>
                <a:ext cx="11492915" cy="1321708"/>
              </a:xfrm>
              <a:prstGeom prst="rect">
                <a:avLst/>
              </a:prstGeom>
              <a:blipFill>
                <a:blip r:embed="rId2"/>
                <a:stretch>
                  <a:fillRect l="-1645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46" name="yt_shape_13546"/>
          <p:cNvSpPr txBox="1"/>
          <p:nvPr/>
        </p:nvSpPr>
        <p:spPr>
          <a:xfrm>
            <a:off x="540000" y="504861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43" name="yt_shape_13543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2336" y="3335749"/>
            <a:ext cx="1947326" cy="1662444"/>
            <a:chOff x="0" y="0"/>
            <a:chExt cx="1947326" cy="1662444"/>
          </a:xfrm>
        </p:grpSpPr>
        <p:pic>
          <p:nvPicPr>
            <p:cNvPr id="2" name="yt_image_13543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47326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45" name="yt_shape_13545"/>
            <p:cNvSpPr txBox="1"/>
            <p:nvPr/>
          </p:nvSpPr>
          <p:spPr>
            <a:xfrm>
              <a:off x="440382" y="13024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CEC1FD-937C-37AC-BDCE-DFB7638979CF}"/>
                  </a:ext>
                </a:extLst>
              </p:cNvPr>
              <p:cNvSpPr txBox="1"/>
              <p:nvPr/>
            </p:nvSpPr>
            <p:spPr>
              <a:xfrm>
                <a:off x="2495600" y="2276872"/>
                <a:ext cx="661099" cy="7270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CEC1FD-937C-37AC-BDCE-DFB7638979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5600" y="2276872"/>
                <a:ext cx="661099" cy="72708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47" name="yt_shape_13547"/>
              <p:cNvSpPr txBox="1"/>
              <p:nvPr/>
            </p:nvSpPr>
            <p:spPr>
              <a:xfrm>
                <a:off x="540119" y="1827230"/>
                <a:ext cx="11492915" cy="12010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宿迁市中考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在网格中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每个小正方形的边长均为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87723,isEnd"/>
                  </a:rPr>
                  <a:t>每个小正方形的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顶点称为格点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三点都在格点上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47" name="yt_shape_135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27230"/>
                <a:ext cx="11492915" cy="1201034"/>
              </a:xfrm>
              <a:prstGeom prst="rect">
                <a:avLst/>
              </a:prstGeom>
              <a:blipFill>
                <a:blip r:embed="rId2"/>
                <a:stretch>
                  <a:fillRect l="-1645" t="-4569" b="-7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52" name="yt_shape_13552"/>
          <p:cNvSpPr txBox="1"/>
          <p:nvPr/>
        </p:nvSpPr>
        <p:spPr>
          <a:xfrm>
            <a:off x="540000" y="503227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49" name="yt_shape_13549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8619" y="3231416"/>
            <a:ext cx="1594760" cy="1750455"/>
            <a:chOff x="0" y="0"/>
            <a:chExt cx="1594760" cy="1750455"/>
          </a:xfrm>
        </p:grpSpPr>
        <p:pic>
          <p:nvPicPr>
            <p:cNvPr id="2" name="yt_image_13549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94760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51" name="yt_shape_13551"/>
            <p:cNvSpPr txBox="1"/>
            <p:nvPr/>
          </p:nvSpPr>
          <p:spPr>
            <a:xfrm>
              <a:off x="264099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51F3FE8-3305-9A47-1658-01203F8346F4}"/>
                  </a:ext>
                </a:extLst>
              </p:cNvPr>
              <p:cNvSpPr txBox="1"/>
              <p:nvPr/>
            </p:nvSpPr>
            <p:spPr>
              <a:xfrm>
                <a:off x="8976320" y="2023975"/>
                <a:ext cx="807213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51F3FE8-3305-9A47-1658-01203F8346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6320" y="2023975"/>
                <a:ext cx="807213" cy="8075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53" name="yt_shape_13553"/>
              <p:cNvSpPr txBox="1"/>
              <p:nvPr/>
            </p:nvSpPr>
            <p:spPr>
              <a:xfrm>
                <a:off x="540000" y="1092508"/>
                <a:ext cx="884216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为锐角且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53" name="yt_shape_13553" descr="{&quot;rangeId&quot;:2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92508"/>
                <a:ext cx="8842164" cy="638893"/>
              </a:xfrm>
              <a:prstGeom prst="rect">
                <a:avLst/>
              </a:prstGeom>
              <a:blipFill>
                <a:blip r:embed="rId2"/>
                <a:stretch>
                  <a:fillRect l="-2138" r="-117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56" name="yt_shape_13556"/>
          <p:cNvSpPr txBox="1"/>
          <p:nvPr/>
        </p:nvSpPr>
        <p:spPr>
          <a:xfrm>
            <a:off x="540000" y="1934553"/>
            <a:ext cx="1342612" cy="145277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00" b="0" i="0" u="none" spc="-7900">
                <a:solidFill>
                  <a:srgbClr val="1EE3CF"/>
                </a:solidFill>
                <a:effectLst/>
                <a:latin typeface="宋体/Times New Roman" pitchFamily="79"/>
                <a:ea typeface="宋体" pitchFamily="79"/>
              </a:rPr>
              <a:t> </a:t>
            </a:r>
            <a:r>
              <a:rPr lang="en-US" altLang="zh-CN" sz="7900" b="0" i="0" u="none" spc="8682">
                <a:solidFill>
                  <a:srgbClr val="1EE3CF"/>
                </a:solidFill>
                <a:effectLst/>
                <a:latin typeface="宋体/Times New Roman" pitchFamily="79"/>
                <a:ea typeface="宋体" pitchFamily="79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558" name="yt_shape_13558"/>
              <p:cNvSpPr txBox="1"/>
              <p:nvPr/>
            </p:nvSpPr>
            <p:spPr>
              <a:xfrm>
                <a:off x="519105" y="1832729"/>
                <a:ext cx="5128007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为锐角且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</p:txBody>
          </p:sp>
        </mc:Choice>
        <mc:Fallback>
          <p:sp>
            <p:nvSpPr>
              <p:cNvPr id="13558" name="yt_shape_135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105" y="1832729"/>
                <a:ext cx="5128007" cy="1586653"/>
              </a:xfrm>
              <a:prstGeom prst="rect">
                <a:avLst/>
              </a:prstGeom>
              <a:blipFill>
                <a:blip r:embed="rId3"/>
                <a:stretch>
                  <a:fillRect l="-3567" t="-3462" r="-2735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61" name="yt_image_13561" title="H_151.9060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52922" y="2464396"/>
            <a:ext cx="1778182" cy="1929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DD940A3-F2FE-2A7F-CE64-0617D4691BA7}"/>
                  </a:ext>
                </a:extLst>
              </p:cNvPr>
              <p:cNvSpPr txBox="1"/>
              <p:nvPr/>
            </p:nvSpPr>
            <p:spPr>
              <a:xfrm>
                <a:off x="429094" y="2261411"/>
                <a:ext cx="52584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为锐角且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DD940A3-F2FE-2A7F-CE64-0617D4691B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094" y="2261411"/>
                <a:ext cx="5258498" cy="765061"/>
              </a:xfrm>
              <a:prstGeom prst="rect">
                <a:avLst/>
              </a:prstGeom>
              <a:blipFill>
                <a:blip r:embed="rId5"/>
                <a:stretch>
                  <a:fillRect l="-1738" r="-185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F53653D-37F0-BE1D-5DE0-F7C5E2257FF5}"/>
              </a:ext>
            </a:extLst>
          </p:cNvPr>
          <p:cNvSpPr txBox="1"/>
          <p:nvPr/>
        </p:nvSpPr>
        <p:spPr>
          <a:xfrm>
            <a:off x="429094" y="2932860"/>
            <a:ext cx="1878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63" name="yt_shape_13563"/>
              <p:cNvSpPr txBox="1"/>
              <p:nvPr/>
            </p:nvSpPr>
            <p:spPr>
              <a:xfrm>
                <a:off x="578607" y="1415292"/>
                <a:ext cx="6936451" cy="37628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，如图所示，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的面积为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563" name="yt_shape_135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607" y="1415292"/>
                <a:ext cx="6936451" cy="3762825"/>
              </a:xfrm>
              <a:prstGeom prst="rect">
                <a:avLst/>
              </a:prstGeom>
              <a:blipFill>
                <a:blip r:embed="rId2"/>
                <a:stretch>
                  <a:fillRect l="-2724" t="-1297" r="-1582" b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66" name="yt_image_13566" title="H_151.9060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424" y="2046959"/>
            <a:ext cx="1778182" cy="1929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570861-5524-F84F-581C-2895FB97275A}"/>
              </a:ext>
            </a:extLst>
          </p:cNvPr>
          <p:cNvSpPr txBox="1"/>
          <p:nvPr/>
        </p:nvSpPr>
        <p:spPr>
          <a:xfrm>
            <a:off x="488596" y="1843974"/>
            <a:ext cx="6487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，如图所示，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AF47FB-2A08-FEF0-DFE2-05B9B488361A}"/>
              </a:ext>
            </a:extLst>
          </p:cNvPr>
          <p:cNvSpPr txBox="1"/>
          <p:nvPr/>
        </p:nvSpPr>
        <p:spPr>
          <a:xfrm>
            <a:off x="488596" y="2319462"/>
            <a:ext cx="2107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AD65B4-E7FC-A988-07C7-B1C5651A2E76}"/>
              </a:ext>
            </a:extLst>
          </p:cNvPr>
          <p:cNvSpPr txBox="1"/>
          <p:nvPr/>
        </p:nvSpPr>
        <p:spPr>
          <a:xfrm>
            <a:off x="488596" y="2794950"/>
            <a:ext cx="3977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3BD2CF4-1C90-A184-BCDE-024148C2B5EB}"/>
                  </a:ext>
                </a:extLst>
              </p:cNvPr>
              <p:cNvSpPr txBox="1"/>
              <p:nvPr/>
            </p:nvSpPr>
            <p:spPr>
              <a:xfrm>
                <a:off x="488596" y="3270438"/>
                <a:ext cx="26962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3BD2CF4-1C90-A184-BCDE-024148C2B5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596" y="3270438"/>
                <a:ext cx="2696274" cy="765061"/>
              </a:xfrm>
              <a:prstGeom prst="rect">
                <a:avLst/>
              </a:prstGeom>
              <a:blipFill>
                <a:blip r:embed="rId4"/>
                <a:stretch>
                  <a:fillRect l="-3394" r="-384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BC3E473-EDEB-E68E-1880-5657BECBF9E0}"/>
                  </a:ext>
                </a:extLst>
              </p:cNvPr>
              <p:cNvSpPr txBox="1"/>
              <p:nvPr/>
            </p:nvSpPr>
            <p:spPr>
              <a:xfrm>
                <a:off x="488596" y="3941888"/>
                <a:ext cx="343471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BC3E473-EDEB-E68E-1880-5657BECBF9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596" y="3941888"/>
                <a:ext cx="3434715" cy="613931"/>
              </a:xfrm>
              <a:prstGeom prst="rect">
                <a:avLst/>
              </a:prstGeom>
              <a:blipFill>
                <a:blip r:embed="rId5"/>
                <a:stretch>
                  <a:fillRect l="-2660" r="-2660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127AE29-11F0-B37E-E3D7-39F0F15EAAA7}"/>
                  </a:ext>
                </a:extLst>
              </p:cNvPr>
              <p:cNvSpPr txBox="1"/>
              <p:nvPr/>
            </p:nvSpPr>
            <p:spPr>
              <a:xfrm>
                <a:off x="488596" y="4462206"/>
                <a:ext cx="704945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的面积为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127AE29-11F0-B37E-E3D7-39F0F15EAA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596" y="4462206"/>
                <a:ext cx="7049453" cy="726326"/>
              </a:xfrm>
              <a:prstGeom prst="rect">
                <a:avLst/>
              </a:prstGeom>
              <a:blipFill>
                <a:blip r:embed="rId6"/>
                <a:stretch>
                  <a:fillRect l="-1296" r="-129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55" name="yt_image_13555" title="H_124.3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912424" y="4365104"/>
            <a:ext cx="1353184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68" name="yt_shape_13568"/>
              <p:cNvSpPr txBox="1"/>
              <p:nvPr/>
            </p:nvSpPr>
            <p:spPr>
              <a:xfrm>
                <a:off x="540000" y="2328562"/>
                <a:ext cx="4227119" cy="21601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68" name="yt_shape_13568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28562"/>
                <a:ext cx="4227119" cy="2160143"/>
              </a:xfrm>
              <a:prstGeom prst="rect">
                <a:avLst/>
              </a:prstGeom>
              <a:blipFill>
                <a:blip r:embed="rId2"/>
                <a:stretch>
                  <a:fillRect l="-4473" t="-2542" r="-3463" b="-3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71" name="yt_image_13571" title="H_151.9060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73817" y="2960229"/>
            <a:ext cx="1778182" cy="1929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0F4A5B5-5A14-57FA-859D-6FA94D06EC29}"/>
              </a:ext>
            </a:extLst>
          </p:cNvPr>
          <p:cNvSpPr txBox="1"/>
          <p:nvPr/>
        </p:nvSpPr>
        <p:spPr>
          <a:xfrm>
            <a:off x="449989" y="2757244"/>
            <a:ext cx="4366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CFE7A3-8A26-4E7E-AD51-B17067C82753}"/>
              </a:ext>
            </a:extLst>
          </p:cNvPr>
          <p:cNvSpPr txBox="1"/>
          <p:nvPr/>
        </p:nvSpPr>
        <p:spPr>
          <a:xfrm>
            <a:off x="449989" y="3232732"/>
            <a:ext cx="3361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2D28A59-2B0F-9BDB-DB0B-751C34EDED36}"/>
                  </a:ext>
                </a:extLst>
              </p:cNvPr>
              <p:cNvSpPr txBox="1"/>
              <p:nvPr/>
            </p:nvSpPr>
            <p:spPr>
              <a:xfrm>
                <a:off x="449989" y="3708220"/>
                <a:ext cx="3667061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}">
                <a:extLst>
                  <a:ext uri="{FF2B5EF4-FFF2-40B4-BE49-F238E27FC236}">
                    <a16:creationId xmlns:a16="http://schemas.microsoft.com/office/drawing/2014/main" id="{42D28A59-2B0F-9BDB-DB0B-751C34EDED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08220"/>
                <a:ext cx="3667061" cy="806400"/>
              </a:xfrm>
              <a:prstGeom prst="rect">
                <a:avLst/>
              </a:prstGeom>
              <a:blipFill>
                <a:blip r:embed="rId4"/>
                <a:stretch>
                  <a:fillRect l="-2662" r="-2662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97" name="yt_shape_13497"/>
              <p:cNvSpPr txBox="1"/>
              <p:nvPr/>
            </p:nvSpPr>
            <p:spPr>
              <a:xfrm>
                <a:off x="540120" y="1931154"/>
                <a:ext cx="11492915" cy="16826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ecb0e,isEnd"/>
                  </a:rPr>
                  <a:t>），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的长为半径作弧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轴的负半轴于点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0259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的正弦值为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97" name="yt_shape_134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931154"/>
                <a:ext cx="11492915" cy="1682640"/>
              </a:xfrm>
              <a:prstGeom prst="rect">
                <a:avLst/>
              </a:prstGeom>
              <a:blipFill>
                <a:blip r:embed="rId2"/>
                <a:stretch>
                  <a:fillRect l="-1645" t="-3261" b="-5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99" name="yt_image_13499" title="H_115.7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0676" y="3816946"/>
            <a:ext cx="1890646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2926997-C485-DFDC-3727-3CCCD6776654}"/>
                  </a:ext>
                </a:extLst>
              </p:cNvPr>
              <p:cNvSpPr txBox="1"/>
              <p:nvPr/>
            </p:nvSpPr>
            <p:spPr>
              <a:xfrm>
                <a:off x="2279576" y="2619997"/>
                <a:ext cx="1064388" cy="8090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2926997-C485-DFDC-3727-3CCCD67766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9576" y="2619997"/>
                <a:ext cx="1064388" cy="80900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01" name="yt_shape_13501"/>
              <p:cNvSpPr txBox="1"/>
              <p:nvPr/>
            </p:nvSpPr>
            <p:spPr>
              <a:xfrm>
                <a:off x="540000" y="1530278"/>
                <a:ext cx="9241312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01" name="yt_shape_13501" descr="{&quot;rangeId&quot;:17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0278"/>
                <a:ext cx="9241312" cy="640816"/>
              </a:xfrm>
              <a:prstGeom prst="rect">
                <a:avLst/>
              </a:prstGeom>
              <a:blipFill>
                <a:blip r:embed="rId2"/>
                <a:stretch>
                  <a:fillRect l="-2045" r="-46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503" name="yt_shape_13503"/>
              <p:cNvSpPr txBox="1"/>
              <p:nvPr/>
            </p:nvSpPr>
            <p:spPr>
              <a:xfrm>
                <a:off x="540000" y="2221882"/>
                <a:ext cx="8000203" cy="30300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03" name="yt_shape_13503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21882"/>
                <a:ext cx="8000203" cy="3030060"/>
              </a:xfrm>
              <a:prstGeom prst="rect">
                <a:avLst/>
              </a:prstGeom>
              <a:blipFill>
                <a:blip r:embed="rId3"/>
                <a:stretch>
                  <a:fillRect l="-2363" r="-1372" b="-24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B5633EA-FA61-C490-E5CA-44BA721E9A27}"/>
                  </a:ext>
                </a:extLst>
              </p:cNvPr>
              <p:cNvSpPr txBox="1"/>
              <p:nvPr/>
            </p:nvSpPr>
            <p:spPr>
              <a:xfrm>
                <a:off x="449989" y="2175076"/>
                <a:ext cx="8102917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mathAnswerShape': 1}">
                <a:extLst>
                  <a:ext uri="{FF2B5EF4-FFF2-40B4-BE49-F238E27FC236}">
                    <a16:creationId xmlns:a16="http://schemas.microsoft.com/office/drawing/2014/main" id="{CB5633EA-FA61-C490-E5CA-44BA721E9A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75076"/>
                <a:ext cx="8102917" cy="769062"/>
              </a:xfrm>
              <a:prstGeom prst="rect">
                <a:avLst/>
              </a:prstGeom>
              <a:blipFill>
                <a:blip r:embed="rId5"/>
                <a:stretch>
                  <a:fillRect l="-1204" r="-120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C8A8052-0D6B-6BE3-30ED-0AF52CA3975A}"/>
              </a:ext>
            </a:extLst>
          </p:cNvPr>
          <p:cNvSpPr txBox="1"/>
          <p:nvPr/>
        </p:nvSpPr>
        <p:spPr>
          <a:xfrm>
            <a:off x="449989" y="2850526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E8F25BF-5B45-16EE-61A0-6D12B6ABCD47}"/>
                  </a:ext>
                </a:extLst>
              </p:cNvPr>
              <p:cNvSpPr txBox="1"/>
              <p:nvPr/>
            </p:nvSpPr>
            <p:spPr>
              <a:xfrm>
                <a:off x="449989" y="3326014"/>
                <a:ext cx="3789743" cy="6312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, 'mathAnswerShape': 1}">
                <a:extLst>
                  <a:ext uri="{FF2B5EF4-FFF2-40B4-BE49-F238E27FC236}">
                    <a16:creationId xmlns:a16="http://schemas.microsoft.com/office/drawing/2014/main" id="{0E8F25BF-5B45-16EE-61A0-6D12B6ABCD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26014"/>
                <a:ext cx="3789743" cy="631266"/>
              </a:xfrm>
              <a:prstGeom prst="rect">
                <a:avLst/>
              </a:prstGeom>
              <a:blipFill>
                <a:blip r:embed="rId6"/>
                <a:stretch>
                  <a:fillRect l="-2576" r="-2738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35D2033-7F06-7F00-4673-0B170D98F41B}"/>
                  </a:ext>
                </a:extLst>
              </p:cNvPr>
              <p:cNvSpPr txBox="1"/>
              <p:nvPr/>
            </p:nvSpPr>
            <p:spPr>
              <a:xfrm>
                <a:off x="449989" y="3863668"/>
                <a:ext cx="2666366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7, 'mathAnswerShape': 1}">
                <a:extLst>
                  <a:ext uri="{FF2B5EF4-FFF2-40B4-BE49-F238E27FC236}">
                    <a16:creationId xmlns:a16="http://schemas.microsoft.com/office/drawing/2014/main" id="{435D2033-7F06-7F00-4673-0B170D98F4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63668"/>
                <a:ext cx="2666366" cy="772110"/>
              </a:xfrm>
              <a:prstGeom prst="rect">
                <a:avLst/>
              </a:prstGeom>
              <a:blipFill>
                <a:blip r:embed="rId7"/>
                <a:stretch>
                  <a:fillRect l="-3661" r="-343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C3CB5ED-2482-8BAE-C58A-7B5BA32D0144}"/>
                  </a:ext>
                </a:extLst>
              </p:cNvPr>
              <p:cNvSpPr txBox="1"/>
              <p:nvPr/>
            </p:nvSpPr>
            <p:spPr>
              <a:xfrm>
                <a:off x="497614" y="4542166"/>
                <a:ext cx="3266186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7, 'mathAnswerShape': 1}">
                <a:extLst>
                  <a:ext uri="{FF2B5EF4-FFF2-40B4-BE49-F238E27FC236}">
                    <a16:creationId xmlns:a16="http://schemas.microsoft.com/office/drawing/2014/main" id="{AC3CB5ED-2482-8BAE-C58A-7B5BA32D01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542166"/>
                <a:ext cx="3266186" cy="727278"/>
              </a:xfrm>
              <a:prstGeom prst="rect">
                <a:avLst/>
              </a:prstGeom>
              <a:blipFill>
                <a:blip r:embed="rId8"/>
                <a:stretch>
                  <a:fillRect l="-2991" r="-299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6" name="yt_shape_13506"/>
          <p:cNvSpPr txBox="1"/>
          <p:nvPr/>
        </p:nvSpPr>
        <p:spPr>
          <a:xfrm>
            <a:off x="540119" y="2398128"/>
            <a:ext cx="11492915" cy="242174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【方法指导】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设参数法求锐角三角函数值的方法：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2_fef7c"/>
              </a:rPr>
              <a:t>第一步：根据已知直角三角形中边的比值或边长之间的倍数关系，设出边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长，再用勾股定理表示出其他边；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第二步：由锐角三角函数的定义求锐角的三角函数值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05" name="yt_shape_13505"/>
          <p:cNvSpPr txBox="1"/>
          <p:nvPr/>
        </p:nvSpPr>
        <p:spPr>
          <a:xfrm>
            <a:off x="540119" y="1556792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设参数法</a:t>
            </a:r>
          </a:p>
        </p:txBody>
      </p:sp>
      <p:pic>
        <p:nvPicPr>
          <p:cNvPr id="3" name="yt_shape_1714027811810">
            <a:extLst>
              <a:ext uri="{FF2B5EF4-FFF2-40B4-BE49-F238E27FC236}">
                <a16:creationId xmlns:a16="http://schemas.microsoft.com/office/drawing/2014/main" id="{8C15EE4F-D5FE-E17F-91D6-A749C8175B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9" y="1611918"/>
            <a:ext cx="979677" cy="32986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07" name="yt_shape_13507"/>
              <p:cNvSpPr txBox="1"/>
              <p:nvPr/>
            </p:nvSpPr>
            <p:spPr>
              <a:xfrm>
                <a:off x="540119" y="2232088"/>
                <a:ext cx="11492915" cy="12019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29f42,isEnd"/>
                  </a:rPr>
                  <a:t>则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07" name="yt_shape_135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32088"/>
                <a:ext cx="11492915" cy="1201932"/>
              </a:xfrm>
              <a:prstGeom prst="rect">
                <a:avLst/>
              </a:prstGeom>
              <a:blipFill>
                <a:blip r:embed="rId2"/>
                <a:stretch>
                  <a:fillRect l="-1645" t="-4061" b="-8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09" name="yt_image_13509" title="H_106.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2430" y="3637172"/>
            <a:ext cx="2087139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856DFCF-3543-7A56-E045-137ECD9274BC}"/>
                  </a:ext>
                </a:extLst>
              </p:cNvPr>
              <p:cNvSpPr txBox="1"/>
              <p:nvPr/>
            </p:nvSpPr>
            <p:spPr>
              <a:xfrm>
                <a:off x="1775520" y="2428838"/>
                <a:ext cx="807211" cy="80843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856DFCF-3543-7A56-E045-137ECD9274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5520" y="2428838"/>
                <a:ext cx="807211" cy="8084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11" name="yt_shape_13511"/>
              <p:cNvSpPr txBox="1"/>
              <p:nvPr/>
            </p:nvSpPr>
            <p:spPr>
              <a:xfrm>
                <a:off x="540119" y="1104199"/>
                <a:ext cx="11492915" cy="43802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的平分线交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134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恰好是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的一个三等分点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的平分线，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511" name="yt_shape_13511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04199"/>
                <a:ext cx="11492915" cy="4380238"/>
              </a:xfrm>
              <a:prstGeom prst="rect">
                <a:avLst/>
              </a:prstGeom>
              <a:blipFill>
                <a:blip r:embed="rId2"/>
                <a:stretch>
                  <a:fillRect l="-1645" t="-1113" b="-33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15" name="yt_image_13515" title="H_114.03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32776" y="2695301"/>
            <a:ext cx="1519223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CF3CAF-EAD1-2D07-7425-3DCE8A989FDF}"/>
              </a:ext>
            </a:extLst>
          </p:cNvPr>
          <p:cNvSpPr txBox="1"/>
          <p:nvPr/>
        </p:nvSpPr>
        <p:spPr>
          <a:xfrm>
            <a:off x="450108" y="2483857"/>
            <a:ext cx="5431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的平分线，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418918-2C2A-2080-654B-0EE5228529D9}"/>
              </a:ext>
            </a:extLst>
          </p:cNvPr>
          <p:cNvSpPr txBox="1"/>
          <p:nvPr/>
        </p:nvSpPr>
        <p:spPr>
          <a:xfrm>
            <a:off x="497733" y="2959345"/>
            <a:ext cx="325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F85710-8EE8-A567-A6CD-2EF518E77EB5}"/>
              </a:ext>
            </a:extLst>
          </p:cNvPr>
          <p:cNvSpPr txBox="1"/>
          <p:nvPr/>
        </p:nvSpPr>
        <p:spPr>
          <a:xfrm>
            <a:off x="450108" y="3434833"/>
            <a:ext cx="1892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6672457-4ED4-FBC2-496E-1148B521B2AF}"/>
                  </a:ext>
                </a:extLst>
              </p:cNvPr>
              <p:cNvSpPr txBox="1"/>
              <p:nvPr/>
            </p:nvSpPr>
            <p:spPr>
              <a:xfrm>
                <a:off x="450108" y="3910321"/>
                <a:ext cx="543572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13, 'hasSerialNum': 1}">
                <a:extLst>
                  <a:ext uri="{FF2B5EF4-FFF2-40B4-BE49-F238E27FC236}">
                    <a16:creationId xmlns:a16="http://schemas.microsoft.com/office/drawing/2014/main" id="{B6672457-4ED4-FBC2-496E-1148B521B2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10321"/>
                <a:ext cx="5435728" cy="1154189"/>
              </a:xfrm>
              <a:prstGeom prst="rect">
                <a:avLst/>
              </a:prstGeom>
              <a:blipFill>
                <a:blip r:embed="rId4"/>
                <a:stretch>
                  <a:fillRect l="-1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5E31AD0-D9EF-7C92-1E04-F107267B8863}"/>
              </a:ext>
            </a:extLst>
          </p:cNvPr>
          <p:cNvSpPr txBox="1"/>
          <p:nvPr/>
        </p:nvSpPr>
        <p:spPr>
          <a:xfrm>
            <a:off x="450108" y="4970899"/>
            <a:ext cx="4388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518"/>
              <p:cNvSpPr txBox="1"/>
              <p:nvPr/>
            </p:nvSpPr>
            <p:spPr>
              <a:xfrm>
                <a:off x="463664" y="1310922"/>
                <a:ext cx="6722931" cy="55252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可知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e>
                            </m:rad>
                          </m:den>
                        </m:f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5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664" y="1310922"/>
                <a:ext cx="6722931" cy="5525230"/>
              </a:xfrm>
              <a:prstGeom prst="rect">
                <a:avLst/>
              </a:prstGeom>
              <a:blipFill>
                <a:blip r:embed="rId2"/>
                <a:stretch>
                  <a:fillRect l="-2720" t="-883" r="-1813" b="-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20" name="yt_image_13520" title="H_114.03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440" y="1310922"/>
            <a:ext cx="1519223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7A1D22-8C89-FEF8-8235-AF6A3A3CAE49}"/>
              </a:ext>
            </a:extLst>
          </p:cNvPr>
          <p:cNvSpPr txBox="1"/>
          <p:nvPr/>
        </p:nvSpPr>
        <p:spPr>
          <a:xfrm>
            <a:off x="373653" y="1264116"/>
            <a:ext cx="5769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19D5C8-D98A-FBEA-212D-440DC3382786}"/>
              </a:ext>
            </a:extLst>
          </p:cNvPr>
          <p:cNvSpPr txBox="1"/>
          <p:nvPr/>
        </p:nvSpPr>
        <p:spPr>
          <a:xfrm>
            <a:off x="373653" y="1739604"/>
            <a:ext cx="3453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3CD361-C692-039C-BB29-255B95B36B1D}"/>
              </a:ext>
            </a:extLst>
          </p:cNvPr>
          <p:cNvSpPr txBox="1"/>
          <p:nvPr/>
        </p:nvSpPr>
        <p:spPr>
          <a:xfrm>
            <a:off x="373653" y="2215092"/>
            <a:ext cx="4515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8A198A6-58FF-8502-64CC-9E903CE987B2}"/>
              </a:ext>
            </a:extLst>
          </p:cNvPr>
          <p:cNvSpPr txBox="1"/>
          <p:nvPr/>
        </p:nvSpPr>
        <p:spPr>
          <a:xfrm>
            <a:off x="373653" y="2690580"/>
            <a:ext cx="1800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0661E3D-BE81-6AEC-CA6E-AE1A645ED13F}"/>
                  </a:ext>
                </a:extLst>
              </p:cNvPr>
              <p:cNvSpPr txBox="1"/>
              <p:nvPr/>
            </p:nvSpPr>
            <p:spPr>
              <a:xfrm>
                <a:off x="373653" y="3166068"/>
                <a:ext cx="6461061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0661E3D-BE81-6AEC-CA6E-AE1A645ED1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653" y="3166068"/>
                <a:ext cx="6461061" cy="631267"/>
              </a:xfrm>
              <a:prstGeom prst="rect">
                <a:avLst/>
              </a:prstGeom>
              <a:blipFill>
                <a:blip r:embed="rId4"/>
                <a:stretch>
                  <a:fillRect l="-1415" r="-1415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FB494B3-77AE-60FC-0B47-65177CD2F188}"/>
                  </a:ext>
                </a:extLst>
              </p:cNvPr>
              <p:cNvSpPr txBox="1"/>
              <p:nvPr/>
            </p:nvSpPr>
            <p:spPr>
              <a:xfrm>
                <a:off x="373653" y="3703723"/>
                <a:ext cx="5646864" cy="7931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FB494B3-77AE-60FC-0B47-65177CD2F1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653" y="3703723"/>
                <a:ext cx="5646864" cy="793128"/>
              </a:xfrm>
              <a:prstGeom prst="rect">
                <a:avLst/>
              </a:prstGeom>
              <a:blipFill>
                <a:blip r:embed="rId5"/>
                <a:stretch>
                  <a:fillRect l="-1618" r="-1726" b="-2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4E5E3BD-962A-E378-BE1F-750FEA0D7D58}"/>
                  </a:ext>
                </a:extLst>
              </p:cNvPr>
              <p:cNvSpPr txBox="1"/>
              <p:nvPr/>
            </p:nvSpPr>
            <p:spPr>
              <a:xfrm>
                <a:off x="373653" y="4403239"/>
                <a:ext cx="5376608" cy="7931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4E5E3BD-962A-E378-BE1F-750FEA0D7D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653" y="4403239"/>
                <a:ext cx="5376608" cy="793128"/>
              </a:xfrm>
              <a:prstGeom prst="rect">
                <a:avLst/>
              </a:prstGeom>
              <a:blipFill>
                <a:blip r:embed="rId6"/>
                <a:stretch>
                  <a:fillRect l="-1701" r="-1927" b="-3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7BC22FC-636F-C992-403D-8426E64F3EF6}"/>
                  </a:ext>
                </a:extLst>
              </p:cNvPr>
              <p:cNvSpPr txBox="1"/>
              <p:nvPr/>
            </p:nvSpPr>
            <p:spPr>
              <a:xfrm>
                <a:off x="373653" y="5102755"/>
                <a:ext cx="6837997" cy="100820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e>
                            </m:rad>
                          </m:den>
                        </m:f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7BC22FC-636F-C992-403D-8426E64F3E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653" y="5102755"/>
                <a:ext cx="6837997" cy="1008202"/>
              </a:xfrm>
              <a:prstGeom prst="rect">
                <a:avLst/>
              </a:prstGeom>
              <a:blipFill>
                <a:blip r:embed="rId7"/>
                <a:stretch>
                  <a:fillRect l="-1337" r="-1426" b="-24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F15193E-47DF-8B74-53BD-194F7C0D5CFA}"/>
                  </a:ext>
                </a:extLst>
              </p:cNvPr>
              <p:cNvSpPr txBox="1"/>
              <p:nvPr/>
            </p:nvSpPr>
            <p:spPr>
              <a:xfrm>
                <a:off x="373653" y="6017345"/>
                <a:ext cx="2582038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F15193E-47DF-8B74-53BD-194F7C0D5C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653" y="6017345"/>
                <a:ext cx="2582038" cy="812178"/>
              </a:xfrm>
              <a:prstGeom prst="rect">
                <a:avLst/>
              </a:prstGeom>
              <a:blipFill>
                <a:blip r:embed="rId8"/>
                <a:stretch>
                  <a:fillRect l="-3538" r="-3774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17" name="yt_shape_13517"/>
          <p:cNvSpPr txBox="1"/>
          <p:nvPr/>
        </p:nvSpPr>
        <p:spPr>
          <a:xfrm>
            <a:off x="373653" y="705185"/>
            <a:ext cx="31290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2" name="yt_shape_13522"/>
          <p:cNvSpPr txBox="1"/>
          <p:nvPr/>
        </p:nvSpPr>
        <p:spPr>
          <a:xfrm>
            <a:off x="540000" y="1247516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等角转换法</a:t>
            </a:r>
          </a:p>
        </p:txBody>
      </p:sp>
      <p:sp>
        <p:nvSpPr>
          <p:cNvPr id="13523" name="yt_shape_13523"/>
          <p:cNvSpPr txBox="1"/>
          <p:nvPr/>
        </p:nvSpPr>
        <p:spPr>
          <a:xfrm>
            <a:off x="540119" y="1742721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【方法指导】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3_014a3"/>
              </a:rPr>
              <a:t>当直接求锐角三角函数值比较困难时，可采用转化法将不容易求的锐角三角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函数值转化为易求的三角函数值来计算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24" name="yt_shape_13524"/>
              <p:cNvSpPr txBox="1"/>
              <p:nvPr/>
            </p:nvSpPr>
            <p:spPr>
              <a:xfrm>
                <a:off x="540119" y="3254990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折叠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落在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2fce,isEnd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边上的点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为折痕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BFD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524" name="yt_shape_135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54990"/>
                <a:ext cx="11492915" cy="1119024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26" name="yt_image_13526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2327" y="4577166"/>
            <a:ext cx="2147344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811896">
            <a:extLst>
              <a:ext uri="{FF2B5EF4-FFF2-40B4-BE49-F238E27FC236}">
                <a16:creationId xmlns:a16="http://schemas.microsoft.com/office/drawing/2014/main" id="{051F010C-0A75-5C4E-CECD-653ECF3C06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02643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212A7E3-9AB1-A1B6-0A7A-906778D9779D}"/>
                  </a:ext>
                </a:extLst>
              </p:cNvPr>
              <p:cNvSpPr txBox="1"/>
              <p:nvPr/>
            </p:nvSpPr>
            <p:spPr>
              <a:xfrm>
                <a:off x="9336360" y="3458840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212A7E3-9AB1-A1B6-0A7A-906778D977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36360" y="3458840"/>
                <a:ext cx="661099" cy="72632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8" name="yt_shape_13528"/>
          <p:cNvSpPr txBox="1"/>
          <p:nvPr/>
        </p:nvSpPr>
        <p:spPr>
          <a:xfrm>
            <a:off x="479376" y="98154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2463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3530"/>
          <p:cNvSpPr txBox="1"/>
          <p:nvPr/>
        </p:nvSpPr>
        <p:spPr>
          <a:xfrm>
            <a:off x="425371" y="1964454"/>
            <a:ext cx="5354030" cy="433958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证明：在正方形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pic>
        <p:nvPicPr>
          <p:cNvPr id="13532" name="yt_image_13532" title="H_123.48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38266" y="2417128"/>
            <a:ext cx="1699104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E1D7764-598B-5AC7-6982-5B0C00DA9096}"/>
              </a:ext>
            </a:extLst>
          </p:cNvPr>
          <p:cNvSpPr txBox="1"/>
          <p:nvPr/>
        </p:nvSpPr>
        <p:spPr>
          <a:xfrm>
            <a:off x="335360" y="1917648"/>
            <a:ext cx="457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证明：在正方形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D14CB2-44DB-6E56-D2CE-EEDC1191BE18}"/>
              </a:ext>
            </a:extLst>
          </p:cNvPr>
          <p:cNvSpPr txBox="1"/>
          <p:nvPr/>
        </p:nvSpPr>
        <p:spPr>
          <a:xfrm>
            <a:off x="382985" y="2393136"/>
            <a:ext cx="3809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EA442B-F464-FA21-93FC-B79775FD1EC6}"/>
              </a:ext>
            </a:extLst>
          </p:cNvPr>
          <p:cNvSpPr txBox="1"/>
          <p:nvPr/>
        </p:nvSpPr>
        <p:spPr>
          <a:xfrm>
            <a:off x="335360" y="2868624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A8D9EAF-6E4B-9CC6-12CE-2EE40D54C969}"/>
              </a:ext>
            </a:extLst>
          </p:cNvPr>
          <p:cNvSpPr txBox="1"/>
          <p:nvPr/>
        </p:nvSpPr>
        <p:spPr>
          <a:xfrm>
            <a:off x="335360" y="3344112"/>
            <a:ext cx="361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B352EF-DA3F-F3BA-A7D8-64E8CBC17422}"/>
              </a:ext>
            </a:extLst>
          </p:cNvPr>
          <p:cNvSpPr txBox="1"/>
          <p:nvPr/>
        </p:nvSpPr>
        <p:spPr>
          <a:xfrm>
            <a:off x="335360" y="3819600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DB8033A-3263-EBDB-C6B9-673EBFA99332}"/>
              </a:ext>
            </a:extLst>
          </p:cNvPr>
          <p:cNvSpPr txBox="1"/>
          <p:nvPr/>
        </p:nvSpPr>
        <p:spPr>
          <a:xfrm>
            <a:off x="335360" y="4295088"/>
            <a:ext cx="386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61D447F-1C18-0FF0-B84E-5A6CA587D7FA}"/>
              </a:ext>
            </a:extLst>
          </p:cNvPr>
          <p:cNvSpPr txBox="1"/>
          <p:nvPr/>
        </p:nvSpPr>
        <p:spPr>
          <a:xfrm>
            <a:off x="335360" y="4770577"/>
            <a:ext cx="2978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AD25059-3FF6-EA0E-381F-D7CF42FC84AD}"/>
              </a:ext>
            </a:extLst>
          </p:cNvPr>
          <p:cNvSpPr txBox="1"/>
          <p:nvPr/>
        </p:nvSpPr>
        <p:spPr>
          <a:xfrm>
            <a:off x="335360" y="5246064"/>
            <a:ext cx="5482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D5C7F2A-84A4-E1D5-41D9-51A37FAEA51E}"/>
              </a:ext>
            </a:extLst>
          </p:cNvPr>
          <p:cNvSpPr txBox="1"/>
          <p:nvPr/>
        </p:nvSpPr>
        <p:spPr>
          <a:xfrm>
            <a:off x="335360" y="5721553"/>
            <a:ext cx="3540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3">
                <a:extLst>
                  <a:ext uri="{FF2B5EF4-FFF2-40B4-BE49-F238E27FC236}">
                    <a16:creationId xmlns:a16="http://schemas.microsoft.com/office/drawing/2014/main" id="{05751D0A-B883-276B-C851-888A89ADFAE3}"/>
                  </a:ext>
                </a:extLst>
              </p:cNvPr>
              <p:cNvSpPr txBox="1"/>
              <p:nvPr/>
            </p:nvSpPr>
            <p:spPr>
              <a:xfrm>
                <a:off x="6096000" y="3844624"/>
                <a:ext cx="5985934" cy="2441502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noAutofit/>
              </a:bodyPr>
              <a:lstStyle/>
              <a:p>
                <a:pPr lvl="0" hangingPunct="0"/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ADG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DCF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lvl="0" hangingPunct="0"/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DCF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ADG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𝐶𝐹𝐷</m:t>
                            </m:r>
                            <m:r>
                              <a:rPr lang="zh-CN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𝐷𝐺𝐴</m:t>
                            </m:r>
                            <m:r>
                              <m:rPr>
                                <m:nor/>
                              </m:rP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𝐷𝐶𝐹</m:t>
                            </m:r>
                            <m:r>
                              <a:rPr lang="zh-CN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𝐴𝐷𝐺</m:t>
                            </m:r>
                            <m:r>
                              <m:rPr>
                                <m:nor/>
                              </m:rP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a:rPr lang="zh-CN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>
                  <a:solidFill>
                    <a:srgbClr val="FF0000">
                      <a:alpha val="0"/>
                    </a:srgbClr>
                  </a:solidFill>
                  <a:latin typeface="宋体/Times New Roman" pitchFamily="24"/>
                  <a:ea typeface="楷体" pitchFamily="24"/>
                </a:endParaRPr>
              </a:p>
              <a:p>
                <a:pPr lvl="0" hangingPunct="0"/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DCF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ADG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/>
              </a:p>
            </p:txBody>
          </p:sp>
        </mc:Choice>
        <mc:Fallback>
          <p:sp>
            <p:nvSpPr>
              <p:cNvPr id="12" name="yt_shape_3">
                <a:extLst>
                  <a:ext uri="{FF2B5EF4-FFF2-40B4-BE49-F238E27FC236}">
                    <a16:creationId xmlns:a16="http://schemas.microsoft.com/office/drawing/2014/main" id="{05751D0A-B883-276B-C851-888A89ADFA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844624"/>
                <a:ext cx="5985934" cy="2441502"/>
              </a:xfrm>
              <a:prstGeom prst="rect">
                <a:avLst/>
              </a:prstGeom>
              <a:blipFill>
                <a:blip r:embed="rId3"/>
                <a:stretch>
                  <a:fillRect l="-3055" t="-4750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2631213C-512B-E502-BCAB-F7BE85FBC86E}"/>
              </a:ext>
            </a:extLst>
          </p:cNvPr>
          <p:cNvSpPr txBox="1"/>
          <p:nvPr/>
        </p:nvSpPr>
        <p:spPr>
          <a:xfrm>
            <a:off x="6005989" y="3797818"/>
            <a:ext cx="2978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E5CBD51A-36FA-43D4-DA58-DC2C00442963}"/>
                  </a:ext>
                </a:extLst>
              </p:cNvPr>
              <p:cNvSpPr txBox="1"/>
              <p:nvPr/>
            </p:nvSpPr>
            <p:spPr>
              <a:xfrm>
                <a:off x="6005989" y="4273306"/>
                <a:ext cx="610812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𝐷𝐺𝐴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𝐴𝐷𝐺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E5CBD51A-36FA-43D4-DA58-DC2C004429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5989" y="4273306"/>
                <a:ext cx="6108128" cy="1611643"/>
              </a:xfrm>
              <a:prstGeom prst="rect">
                <a:avLst/>
              </a:prstGeom>
              <a:blipFill>
                <a:blip r:embed="rId4"/>
                <a:stretch>
                  <a:fillRect l="-1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CD10EEC8-92B6-29BF-6E87-B8FB56FDAA1C}"/>
              </a:ext>
            </a:extLst>
          </p:cNvPr>
          <p:cNvSpPr txBox="1"/>
          <p:nvPr/>
        </p:nvSpPr>
        <p:spPr>
          <a:xfrm>
            <a:off x="6005989" y="5791337"/>
            <a:ext cx="4123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3" grpId="0" build="allAtOnce"/>
      <p:bldP spid="14" grpId="0" build="allAtOnce"/>
      <p:bldP spid="1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946</TotalTime>
  <Words>1860</Words>
  <Application>Microsoft Office PowerPoint</Application>
  <PresentationFormat>宽屏</PresentationFormat>
  <Paragraphs>147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2024-04-25T06:40:28Z</dcterms:created>
  <dcterms:modified xsi:type="dcterms:W3CDTF">2024-04-26T01:08:54Z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