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9" r:id="rId6"/>
    <p:sldId id="307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119" y="900000"/>
            <a:ext cx="11492915" cy="578266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页复习题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a4a4"/>
              </a:rPr>
              <a:t>的两个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解：不存在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是关于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的方程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的两个实数根，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由根与系数的关系，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假设存在实数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，这与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相矛盾，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所以假设不成立，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所以不存在实数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成立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5CC63E-A53E-FCD6-9EE1-4B165D0E8A76}"/>
              </a:ext>
            </a:extLst>
          </p:cNvPr>
          <p:cNvSpPr txBox="1"/>
          <p:nvPr/>
        </p:nvSpPr>
        <p:spPr>
          <a:xfrm>
            <a:off x="522108" y="1804170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解：不存在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75A5F4-CE30-28B3-9305-D66AFC58FE62}"/>
              </a:ext>
            </a:extLst>
          </p:cNvPr>
          <p:cNvSpPr txBox="1"/>
          <p:nvPr/>
        </p:nvSpPr>
        <p:spPr>
          <a:xfrm>
            <a:off x="522108" y="2279658"/>
            <a:ext cx="8276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53FC42-75C7-67D2-A3AC-EC1764F70B2C}"/>
              </a:ext>
            </a:extLst>
          </p:cNvPr>
          <p:cNvSpPr txBox="1"/>
          <p:nvPr/>
        </p:nvSpPr>
        <p:spPr>
          <a:xfrm>
            <a:off x="522108" y="2755146"/>
            <a:ext cx="637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33C66-73E6-9FCB-AEA7-16047C4C7589}"/>
              </a:ext>
            </a:extLst>
          </p:cNvPr>
          <p:cNvSpPr txBox="1"/>
          <p:nvPr/>
        </p:nvSpPr>
        <p:spPr>
          <a:xfrm>
            <a:off x="522108" y="3230634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66B4F3-39EB-508B-43F3-59EBD1CF5BC6}"/>
              </a:ext>
            </a:extLst>
          </p:cNvPr>
          <p:cNvSpPr txBox="1"/>
          <p:nvPr/>
        </p:nvSpPr>
        <p:spPr>
          <a:xfrm>
            <a:off x="522108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由根与系数的关系，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5E698D-2BFF-890C-ED0D-5162869F0190}"/>
              </a:ext>
            </a:extLst>
          </p:cNvPr>
          <p:cNvSpPr txBox="1"/>
          <p:nvPr/>
        </p:nvSpPr>
        <p:spPr>
          <a:xfrm>
            <a:off x="522108" y="4181610"/>
            <a:ext cx="4086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9539BD-5085-9331-0918-32B2C157E652}"/>
              </a:ext>
            </a:extLst>
          </p:cNvPr>
          <p:cNvSpPr txBox="1"/>
          <p:nvPr/>
        </p:nvSpPr>
        <p:spPr>
          <a:xfrm>
            <a:off x="522108" y="4657098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假设存在实数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B180D5-1CE6-9BCA-EB32-1E7D2A3867DC}"/>
              </a:ext>
            </a:extLst>
          </p:cNvPr>
          <p:cNvSpPr txBox="1"/>
          <p:nvPr/>
        </p:nvSpPr>
        <p:spPr>
          <a:xfrm>
            <a:off x="522108" y="5132586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，这与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相矛盾，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0E1219-C282-B5A9-E3FD-927B9810FDE7}"/>
              </a:ext>
            </a:extLst>
          </p:cNvPr>
          <p:cNvSpPr txBox="1"/>
          <p:nvPr/>
        </p:nvSpPr>
        <p:spPr>
          <a:xfrm>
            <a:off x="522108" y="560807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所以假设不成立，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8BD58A-DD6C-D6DA-7EA9-97CF76B5D31F}"/>
              </a:ext>
            </a:extLst>
          </p:cNvPr>
          <p:cNvSpPr txBox="1"/>
          <p:nvPr/>
        </p:nvSpPr>
        <p:spPr>
          <a:xfrm>
            <a:off x="522108" y="6083562"/>
            <a:ext cx="5991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所以不存在实数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1956004"/>
            <a:ext cx="72038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16" name="yt_shape_11416"/>
          <p:cNvSpPr txBox="1"/>
          <p:nvPr/>
        </p:nvSpPr>
        <p:spPr>
          <a:xfrm>
            <a:off x="540000" y="243530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该方程有两个不等的实根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17" name="yt_shape_11417"/>
          <p:cNvSpPr txBox="1"/>
          <p:nvPr/>
        </p:nvSpPr>
        <p:spPr>
          <a:xfrm>
            <a:off x="540000" y="2914610"/>
            <a:ext cx="598881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恒成立，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有两个不等的实根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FB18A4-79ED-A631-7066-450F5F42F751}"/>
              </a:ext>
            </a:extLst>
          </p:cNvPr>
          <p:cNvSpPr txBox="1"/>
          <p:nvPr/>
        </p:nvSpPr>
        <p:spPr>
          <a:xfrm>
            <a:off x="449989" y="2867804"/>
            <a:ext cx="611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恒成立，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04673A-A720-9DA1-EE61-C7DC0BA6E0BB}"/>
              </a:ext>
            </a:extLst>
          </p:cNvPr>
          <p:cNvSpPr txBox="1"/>
          <p:nvPr/>
        </p:nvSpPr>
        <p:spPr>
          <a:xfrm>
            <a:off x="449989" y="3343292"/>
            <a:ext cx="5712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有两个不等的实根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FB85296-0018-A725-5ABF-7549E0026B55}"/>
              </a:ext>
            </a:extLst>
          </p:cNvPr>
          <p:cNvSpPr txBox="1"/>
          <p:nvPr/>
        </p:nvSpPr>
        <p:spPr>
          <a:xfrm>
            <a:off x="235151" y="2029687"/>
            <a:ext cx="778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解：由根与系数关系得：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CA03B1-F304-BDA2-928D-D4B2783E3540}"/>
              </a:ext>
            </a:extLst>
          </p:cNvPr>
          <p:cNvSpPr txBox="1"/>
          <p:nvPr/>
        </p:nvSpPr>
        <p:spPr>
          <a:xfrm>
            <a:off x="235151" y="2339511"/>
            <a:ext cx="227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BFA453-B31B-D6DF-D0E8-EF756CFB769A}"/>
              </a:ext>
            </a:extLst>
          </p:cNvPr>
          <p:cNvSpPr txBox="1"/>
          <p:nvPr/>
        </p:nvSpPr>
        <p:spPr>
          <a:xfrm>
            <a:off x="235151" y="2670705"/>
            <a:ext cx="288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563BC-9C12-0894-75CE-29F5D802BB48}"/>
              </a:ext>
            </a:extLst>
          </p:cNvPr>
          <p:cNvSpPr txBox="1"/>
          <p:nvPr/>
        </p:nvSpPr>
        <p:spPr>
          <a:xfrm>
            <a:off x="235151" y="2987583"/>
            <a:ext cx="222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FB9CA9-5781-5B98-EA1C-091D0FCCF5A2}"/>
                  </a:ext>
                </a:extLst>
              </p:cNvPr>
              <p:cNvSpPr txBox="1"/>
              <p:nvPr/>
            </p:nvSpPr>
            <p:spPr>
              <a:xfrm>
                <a:off x="235151" y="3203607"/>
                <a:ext cx="19502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FB9CA9-5781-5B98-EA1C-091D0FCCF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1" y="3203607"/>
                <a:ext cx="1950276" cy="618694"/>
              </a:xfrm>
              <a:prstGeom prst="rect">
                <a:avLst/>
              </a:prstGeom>
              <a:blipFill>
                <a:blip r:embed="rId2"/>
                <a:stretch>
                  <a:fillRect l="-5000" r="-468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06B6096-8E6E-0786-0881-3F7B440FB93D}"/>
              </a:ext>
            </a:extLst>
          </p:cNvPr>
          <p:cNvSpPr txBox="1"/>
          <p:nvPr/>
        </p:nvSpPr>
        <p:spPr>
          <a:xfrm>
            <a:off x="235151" y="3635655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方程有两个实数根，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4FE7D1-6F19-4047-7FA7-B37D0CE8198B}"/>
              </a:ext>
            </a:extLst>
          </p:cNvPr>
          <p:cNvSpPr txBox="1"/>
          <p:nvPr/>
        </p:nvSpPr>
        <p:spPr>
          <a:xfrm>
            <a:off x="235151" y="3974179"/>
            <a:ext cx="601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132CC5-37D8-6B95-2C6F-09171CC9DB5B}"/>
              </a:ext>
            </a:extLst>
          </p:cNvPr>
          <p:cNvSpPr txBox="1"/>
          <p:nvPr/>
        </p:nvSpPr>
        <p:spPr>
          <a:xfrm>
            <a:off x="235151" y="4355735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解这个不等式，得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0575BC-10CC-9B5A-52F5-936443045617}"/>
              </a:ext>
            </a:extLst>
          </p:cNvPr>
          <p:cNvSpPr txBox="1"/>
          <p:nvPr/>
        </p:nvSpPr>
        <p:spPr>
          <a:xfrm>
            <a:off x="235151" y="4715775"/>
            <a:ext cx="501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设方程的两个实数根分别为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D6B654-25B8-4093-69A5-838576220046}"/>
              </a:ext>
            </a:extLst>
          </p:cNvPr>
          <p:cNvSpPr txBox="1"/>
          <p:nvPr/>
        </p:nvSpPr>
        <p:spPr>
          <a:xfrm>
            <a:off x="235151" y="5075815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C9EDA59-512E-27F1-A7F2-E7151F58F03A}"/>
                  </a:ext>
                </a:extLst>
              </p:cNvPr>
              <p:cNvSpPr txBox="1"/>
              <p:nvPr/>
            </p:nvSpPr>
            <p:spPr>
              <a:xfrm>
                <a:off x="235151" y="5435855"/>
                <a:ext cx="3508883" cy="575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C9EDA59-512E-27F1-A7F2-E7151F58F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1" y="5435855"/>
                <a:ext cx="3508883" cy="575513"/>
              </a:xfrm>
              <a:prstGeom prst="rect">
                <a:avLst/>
              </a:prstGeom>
              <a:blipFill>
                <a:blip r:embed="rId3"/>
                <a:stretch>
                  <a:fillRect l="-2783" t="-1064" r="-2609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4438138-B110-232E-0A46-198AE99173B0}"/>
              </a:ext>
            </a:extLst>
          </p:cNvPr>
          <p:cNvSpPr txBox="1"/>
          <p:nvPr/>
        </p:nvSpPr>
        <p:spPr>
          <a:xfrm>
            <a:off x="235151" y="5867903"/>
            <a:ext cx="3882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18" name="yt_shape_11418"/>
          <p:cNvSpPr txBox="1"/>
          <p:nvPr/>
        </p:nvSpPr>
        <p:spPr>
          <a:xfrm>
            <a:off x="349542" y="990906"/>
            <a:ext cx="8468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若该方程的两个实数根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9" name="yt_shape_11419"/>
          <p:cNvSpPr txBox="1"/>
          <p:nvPr/>
        </p:nvSpPr>
        <p:spPr>
          <a:xfrm>
            <a:off x="349542" y="13407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0526"/>
              </a:rPr>
              <a:t>且两个根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的平方和比两个根的积大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yt_shape_2">
            <a:extLst>
              <a:ext uri="{FF2B5EF4-FFF2-40B4-BE49-F238E27FC236}">
                <a16:creationId xmlns:a16="http://schemas.microsoft.com/office/drawing/2014/main" id="{EB58130F-9FAB-2BE0-424F-64BFA8C1FB03}"/>
              </a:ext>
            </a:extLst>
          </p:cNvPr>
          <p:cNvSpPr txBox="1"/>
          <p:nvPr/>
        </p:nvSpPr>
        <p:spPr>
          <a:xfrm>
            <a:off x="7842195" y="2011671"/>
            <a:ext cx="5078313" cy="234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21.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整理得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，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1.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/Times New Roman" pitchFamily="24"/>
                <a:ea typeface="楷体" pitchFamily="24"/>
              </a:rPr>
              <a:t>，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1.</a:t>
            </a: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AEEDA8-FD8D-EB73-C6F8-485B8A949E4E}"/>
              </a:ext>
            </a:extLst>
          </p:cNvPr>
          <p:cNvSpPr txBox="1"/>
          <p:nvPr/>
        </p:nvSpPr>
        <p:spPr>
          <a:xfrm>
            <a:off x="235151" y="623435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63C632-F191-1747-A511-06A348414CB9}"/>
              </a:ext>
            </a:extLst>
          </p:cNvPr>
          <p:cNvSpPr txBox="1"/>
          <p:nvPr/>
        </p:nvSpPr>
        <p:spPr>
          <a:xfrm>
            <a:off x="8017774" y="2029732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C74638-A7BF-023A-D9A3-18402C06AB11}"/>
              </a:ext>
            </a:extLst>
          </p:cNvPr>
          <p:cNvSpPr txBox="1"/>
          <p:nvPr/>
        </p:nvSpPr>
        <p:spPr>
          <a:xfrm>
            <a:off x="8017774" y="2505220"/>
            <a:ext cx="328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00D0CA-E82A-331B-1054-176AFA40BECD}"/>
              </a:ext>
            </a:extLst>
          </p:cNvPr>
          <p:cNvSpPr txBox="1"/>
          <p:nvPr/>
        </p:nvSpPr>
        <p:spPr>
          <a:xfrm>
            <a:off x="8017774" y="2980708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1D09B4-E196-DC8D-7D4D-FFA806AC2619}"/>
              </a:ext>
            </a:extLst>
          </p:cNvPr>
          <p:cNvSpPr txBox="1"/>
          <p:nvPr/>
        </p:nvSpPr>
        <p:spPr>
          <a:xfrm>
            <a:off x="8017774" y="3456196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2" name="yt_shape_11422"/>
          <p:cNvSpPr txBox="1"/>
          <p:nvPr/>
        </p:nvSpPr>
        <p:spPr>
          <a:xfrm>
            <a:off x="407368" y="1579248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黄冈市中考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1d31"/>
              </a:rPr>
              <a:t>2</a:t>
            </a:r>
            <a:b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23" name="yt_shape_11423"/>
          <p:cNvSpPr txBox="1"/>
          <p:nvPr/>
        </p:nvSpPr>
        <p:spPr>
          <a:xfrm>
            <a:off x="407249" y="2542402"/>
            <a:ext cx="84750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方程都有两个不相等的实数根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25" name="yt_shape_11425"/>
          <p:cNvSpPr txBox="1"/>
          <p:nvPr/>
        </p:nvSpPr>
        <p:spPr>
          <a:xfrm>
            <a:off x="407368" y="35010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503c4"/>
              </a:rPr>
              <a:t> </a:t>
            </a:r>
            <a:b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无论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取何值时，方程都有两个不相等的实数根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C30F06-E1D2-B058-FCA3-2B635670E6D9}"/>
              </a:ext>
            </a:extLst>
          </p:cNvPr>
          <p:cNvSpPr txBox="1"/>
          <p:nvPr/>
        </p:nvSpPr>
        <p:spPr>
          <a:xfrm>
            <a:off x="317357" y="3454202"/>
            <a:ext cx="1128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03c4"/>
              </a:rPr>
              <a:t> </a:t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0E77D2-27A3-3CAC-D7FA-97FC8F9CA39E}"/>
              </a:ext>
            </a:extLst>
          </p:cNvPr>
          <p:cNvSpPr txBox="1"/>
          <p:nvPr/>
        </p:nvSpPr>
        <p:spPr>
          <a:xfrm>
            <a:off x="317357" y="3929690"/>
            <a:ext cx="180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AEBFBE-702F-B9AC-0CDA-A1677E3F3869}"/>
              </a:ext>
            </a:extLst>
          </p:cNvPr>
          <p:cNvSpPr txBox="1"/>
          <p:nvPr/>
        </p:nvSpPr>
        <p:spPr>
          <a:xfrm>
            <a:off x="317357" y="4405178"/>
            <a:ext cx="744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取何值时，方程都有两个不相等的实数根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26" name="yt_shape_11426"/>
              <p:cNvSpPr txBox="1"/>
              <p:nvPr/>
            </p:nvSpPr>
            <p:spPr>
              <a:xfrm>
                <a:off x="551384" y="1128526"/>
                <a:ext cx="6572312" cy="40833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该方程的两个实数根为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426" name="yt_shape_114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8526"/>
                <a:ext cx="6572312" cy="4083362"/>
              </a:xfrm>
              <a:prstGeom prst="rect">
                <a:avLst/>
              </a:prstGeom>
              <a:blipFill>
                <a:blip r:embed="rId2"/>
                <a:stretch>
                  <a:fillRect l="-2780" t="-1940" r="-927" b="-3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28" name="yt_shape_11428"/>
          <p:cNvSpPr txBox="1"/>
          <p:nvPr/>
        </p:nvSpPr>
        <p:spPr>
          <a:xfrm>
            <a:off x="551384" y="5262689"/>
            <a:ext cx="3462486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整理得：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yt_shape_11429">
            <a:extLst>
              <a:ext uri="{FF2B5EF4-FFF2-40B4-BE49-F238E27FC236}">
                <a16:creationId xmlns:a16="http://schemas.microsoft.com/office/drawing/2014/main" id="{A0F85D82-EE2E-E257-4CF7-4BA41C2CA7F2}"/>
              </a:ext>
            </a:extLst>
          </p:cNvPr>
          <p:cNvSpPr txBox="1"/>
          <p:nvPr/>
        </p:nvSpPr>
        <p:spPr>
          <a:xfrm>
            <a:off x="551503" y="5714304"/>
            <a:ext cx="3209212" cy="8440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94AB7C-4F03-094B-8C4D-DEDDC92AB7CE}"/>
              </a:ext>
            </a:extLst>
          </p:cNvPr>
          <p:cNvSpPr txBox="1"/>
          <p:nvPr/>
        </p:nvSpPr>
        <p:spPr>
          <a:xfrm>
            <a:off x="461373" y="1081720"/>
            <a:ext cx="60093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该方程的两个实数根为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FF092C-9FA0-B233-D9E2-67AB6C873F1A}"/>
                  </a:ext>
                </a:extLst>
              </p:cNvPr>
              <p:cNvSpPr txBox="1"/>
              <p:nvPr/>
            </p:nvSpPr>
            <p:spPr>
              <a:xfrm>
                <a:off x="461373" y="1520632"/>
                <a:ext cx="4714622" cy="825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FF092C-9FA0-B233-D9E2-67AB6C873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520632"/>
                <a:ext cx="4714622" cy="825513"/>
              </a:xfrm>
              <a:prstGeom prst="rect">
                <a:avLst/>
              </a:prstGeom>
              <a:blipFill>
                <a:blip r:embed="rId3"/>
                <a:stretch>
                  <a:fillRect l="-2070" r="-2070"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D62BD5-7296-6EC1-EB19-55B259616F9F}"/>
                  </a:ext>
                </a:extLst>
              </p:cNvPr>
              <p:cNvSpPr txBox="1"/>
              <p:nvPr/>
            </p:nvSpPr>
            <p:spPr>
              <a:xfrm>
                <a:off x="508998" y="2252533"/>
                <a:ext cx="3379851" cy="8140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D62BD5-7296-6EC1-EB19-55B259616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2252533"/>
                <a:ext cx="3379851" cy="814083"/>
              </a:xfrm>
              <a:prstGeom prst="rect">
                <a:avLst/>
              </a:prstGeom>
              <a:blipFill>
                <a:blip r:embed="rId4"/>
                <a:stretch>
                  <a:fillRect l="-2703" r="-2883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CBE6CD5-1D46-445D-FAA1-DE88938C89E3}"/>
              </a:ext>
            </a:extLst>
          </p:cNvPr>
          <p:cNvSpPr txBox="1"/>
          <p:nvPr/>
        </p:nvSpPr>
        <p:spPr>
          <a:xfrm>
            <a:off x="461373" y="2973004"/>
            <a:ext cx="668883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F1998B-FE64-7EF7-775C-C072EE89021C}"/>
              </a:ext>
            </a:extLst>
          </p:cNvPr>
          <p:cNvSpPr txBox="1"/>
          <p:nvPr/>
        </p:nvSpPr>
        <p:spPr>
          <a:xfrm>
            <a:off x="461373" y="3411916"/>
            <a:ext cx="37170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A97759-5058-3AAD-AEFC-EEFE692C8C68}"/>
              </a:ext>
            </a:extLst>
          </p:cNvPr>
          <p:cNvSpPr txBox="1"/>
          <p:nvPr/>
        </p:nvSpPr>
        <p:spPr>
          <a:xfrm>
            <a:off x="461373" y="3850828"/>
            <a:ext cx="31582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DF0116-83B8-61E1-8671-C0A3A1CC4F4B}"/>
              </a:ext>
            </a:extLst>
          </p:cNvPr>
          <p:cNvSpPr txBox="1"/>
          <p:nvPr/>
        </p:nvSpPr>
        <p:spPr>
          <a:xfrm>
            <a:off x="461373" y="4289740"/>
            <a:ext cx="37678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9DB8ED-716F-AA10-BD7B-DF9EFB3A9CD0}"/>
              </a:ext>
            </a:extLst>
          </p:cNvPr>
          <p:cNvSpPr txBox="1"/>
          <p:nvPr/>
        </p:nvSpPr>
        <p:spPr>
          <a:xfrm>
            <a:off x="461373" y="4728652"/>
            <a:ext cx="448379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BB80C9-4A21-ABF1-6C2D-07B42034F777}"/>
              </a:ext>
            </a:extLst>
          </p:cNvPr>
          <p:cNvSpPr txBox="1"/>
          <p:nvPr/>
        </p:nvSpPr>
        <p:spPr>
          <a:xfrm>
            <a:off x="461373" y="5215883"/>
            <a:ext cx="3609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3AB0AB-CF86-CA6D-36CE-162D63597AF0}"/>
              </a:ext>
            </a:extLst>
          </p:cNvPr>
          <p:cNvSpPr txBox="1"/>
          <p:nvPr/>
        </p:nvSpPr>
        <p:spPr>
          <a:xfrm>
            <a:off x="461492" y="5667498"/>
            <a:ext cx="33582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8D3FFA-B7A6-3922-1AE0-68E8D4A9DC65}"/>
              </a:ext>
            </a:extLst>
          </p:cNvPr>
          <p:cNvSpPr txBox="1"/>
          <p:nvPr/>
        </p:nvSpPr>
        <p:spPr>
          <a:xfrm>
            <a:off x="461492" y="6106410"/>
            <a:ext cx="2705799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24" name="yt_shape_11424"/>
          <p:cNvSpPr txBox="1"/>
          <p:nvPr/>
        </p:nvSpPr>
        <p:spPr>
          <a:xfrm>
            <a:off x="551384" y="692696"/>
            <a:ext cx="107449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设该方程的两个实数根为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1407</Words>
  <Application>Microsoft Office PowerPoint</Application>
  <PresentationFormat>宽屏</PresentationFormat>
  <Paragraphs>87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2024-04-25T06:40:28Z</dcterms:created>
  <dcterms:modified xsi:type="dcterms:W3CDTF">2024-04-25T08:12:22Z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