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5" r:id="rId4"/>
    <p:sldId id="308" r:id="rId5"/>
    <p:sldId id="313" r:id="rId6"/>
    <p:sldId id="315" r:id="rId7"/>
    <p:sldId id="317" r:id="rId8"/>
    <p:sldId id="318" r:id="rId9"/>
    <p:sldId id="319" r:id="rId10"/>
    <p:sldId id="321" r:id="rId11"/>
    <p:sldId id="323" r:id="rId12"/>
    <p:sldId id="324" r:id="rId13"/>
    <p:sldId id="325" r:id="rId14"/>
    <p:sldId id="329" r:id="rId15"/>
    <p:sldId id="256" r:id="rId16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3" d="100"/>
          <a:sy n="63" d="100"/>
        </p:scale>
        <p:origin x="1080" y="5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ags" Target="tags/tag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7" Type="http://schemas.openxmlformats.org/officeDocument/2006/relationships/image" Target="../media/image22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687" name="yt_image_10687" title="H_41.85">
            <a:extLst>
              <a:ext uri="">
                <a16:creationId xmlns:a16="http://schemas.microsoft.com/office/drawing/2014/main" xmlns:a14="http://schemas.microsoft.com/office/drawing/2010/main" xmlns:m="http://schemas.openxmlformats.org/officeDocument/2006/math" xmlns:p14="http://schemas.microsoft.com/office/powerpoint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876722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689" name="yt_shape_10689"/>
          <p:cNvSpPr txBox="1"/>
          <p:nvPr/>
        </p:nvSpPr>
        <p:spPr>
          <a:xfrm>
            <a:off x="540000" y="2458887"/>
            <a:ext cx="4275209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一元二次方程的定义</a:t>
            </a:r>
          </a:p>
        </p:txBody>
      </p:sp>
      <p:sp>
        <p:nvSpPr>
          <p:cNvPr id="10690" name="yt_shape_10690"/>
          <p:cNvSpPr txBox="1"/>
          <p:nvPr/>
        </p:nvSpPr>
        <p:spPr>
          <a:xfrm>
            <a:off x="540000" y="2954092"/>
            <a:ext cx="6918561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下列方程中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关于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的一元二次方程是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691" name="yt_table_10691" title="H_150.26016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748168969"/>
                  </p:ext>
                </p:extLst>
              </p:nvPr>
            </p:nvGraphicFramePr>
            <p:xfrm>
              <a:off x="540047" y="3433395"/>
              <a:ext cx="4338638" cy="1908304"/>
            </p:xfrm>
            <a:graphic>
              <a:graphicData uri="http://schemas.openxmlformats.org/drawingml/2006/table">
                <a:tbl>
                  <a:tblPr/>
                  <a:tblGrid>
                    <a:gridCol w="4338638">
                      <a:extLst>
                        <a:ext uri="{9D8B030D-6E8A-4147-A177-3AD203B41FA5}">
                          <a16:colId xmlns:a16="http://schemas.microsoft.com/office/drawing/2014/main" val="10119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 3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92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sSup>
                                    <m:sSup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𝑥</m:t>
                                      </m:r>
                                    </m:e>
                                    <m:sup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2</m:t>
                                      </m:r>
                                    </m:sup>
                                  </m:sSup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𝑥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0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93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ax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0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94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）＝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95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m="http://schemas.openxmlformats.org/officeDocument/2006/math" xmlns:p14="http://schemas.microsoft.com/office/powerpoint/2010/main" xmlns="">
          <p:graphicFrame>
            <p:nvGraphicFramePr>
              <p:cNvPr id="10691" name="yt_table_10691" descr="{&quot;rangeId&quot;:2,&quot;type&quot;:&quot;Option&quot;}" title="H_150.26016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748168969"/>
                  </p:ext>
                </p:extLst>
              </p:nvPr>
            </p:nvGraphicFramePr>
            <p:xfrm>
              <a:off x="540047" y="2456673"/>
              <a:ext cx="4338638" cy="1908304"/>
            </p:xfrm>
            <a:graphic>
              <a:graphicData uri="http://schemas.openxmlformats.org/drawingml/2006/table">
                <a:tbl>
                  <a:tblPr/>
                  <a:tblGrid>
                    <a:gridCol w="4338638">
                      <a:extLst>
                        <a:ext uri="{9D8B030D-6E8A-4147-A177-3AD203B41FA5}">
                          <a16:colId xmlns:a16="http://schemas.microsoft.com/office/drawing/2014/main" val="10119"/>
                        </a:ext>
                      </a:extLst>
                    </a:gridCol>
                  </a:tblGrid>
                  <a:tr h="424371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 3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92"/>
                      </a:ext>
                    </a:extLst>
                  </a:tr>
                  <a:tr h="635191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74286" b="-16285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93"/>
                      </a:ext>
                    </a:extLst>
                  </a:tr>
                  <a:tr h="424371"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ax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0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94"/>
                      </a:ext>
                    </a:extLst>
                  </a:tr>
                  <a:tr h="424371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）＝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95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3" name="yt_shape_1714027381626" title="H_26.259764">
            <a:extLst>
              <a:ext uri="{FF2B5EF4-FFF2-40B4-BE49-F238E27FC236}">
                <a16:creationId xmlns:a16="http://schemas.microsoft.com/office/drawing/2014/main" id="{169CA564-1B05-0B03-FB6E-FE4D276011B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512197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2D420AAB-4951-E323-028F-B0AF67E710CE}"/>
              </a:ext>
            </a:extLst>
          </p:cNvPr>
          <p:cNvSpPr txBox="1"/>
          <p:nvPr/>
        </p:nvSpPr>
        <p:spPr>
          <a:xfrm>
            <a:off x="6471377" y="2907286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726" name="yt_shape_10726"/>
              <p:cNvSpPr txBox="1"/>
              <p:nvPr/>
            </p:nvSpPr>
            <p:spPr>
              <a:xfrm>
                <a:off x="540000" y="1658946"/>
                <a:ext cx="8303555" cy="390010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13.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已知关于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的方程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当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为何值时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此方程为一元一次方程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由题意，得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sSup>
                              <m:sSupPr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sSupPr>
                              <m:e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𝑚</m:t>
                                </m:r>
                              </m:e>
                              <m:sup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sup>
                            </m:s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4=0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2≠0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宋体/Times New Roman" pitchFamily="24"/>
                  <a:ea typeface="楷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当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为何值时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此方程为一元二次方程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由题意，得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≠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≠±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726" name="yt_shape_10726" descr="{&quot;rangeId&quot;:15,&quot;hasSerialNum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658946"/>
                <a:ext cx="8303555" cy="3900107"/>
              </a:xfrm>
              <a:prstGeom prst="rect">
                <a:avLst/>
              </a:prstGeom>
              <a:blipFill>
                <a:blip r:embed="rId2"/>
                <a:stretch>
                  <a:fillRect l="-2276" t="-1250" r="-1248" b="-390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963EF3B9-89E5-A52A-F6E8-2ED333AD09B7}"/>
                  </a:ext>
                </a:extLst>
              </p:cNvPr>
              <p:cNvSpPr txBox="1"/>
              <p:nvPr/>
            </p:nvSpPr>
            <p:spPr>
              <a:xfrm>
                <a:off x="449989" y="2563116"/>
                <a:ext cx="5029708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由题意，得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sSup>
                              <m:sSup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sSupPr>
                              <m:e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𝑚</m:t>
                                </m:r>
                              </m:e>
                              <m:sup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sup>
                            </m:s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4=0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2≠0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15, 'hasSerialNum': 1, 'pageBreak': True}">
                <a:extLst>
                  <a:ext uri="{FF2B5EF4-FFF2-40B4-BE49-F238E27FC236}">
                    <a16:creationId xmlns:a16="http://schemas.microsoft.com/office/drawing/2014/main" id="{963EF3B9-89E5-A52A-F6E8-2ED333AD09B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563116"/>
                <a:ext cx="5029708" cy="1154189"/>
              </a:xfrm>
              <a:prstGeom prst="rect">
                <a:avLst/>
              </a:prstGeom>
              <a:blipFill>
                <a:blip r:embed="rId3"/>
                <a:stretch>
                  <a:fillRect l="-193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1995F439-7841-7EFC-562B-02DAF572ECEE}"/>
              </a:ext>
            </a:extLst>
          </p:cNvPr>
          <p:cNvSpPr txBox="1"/>
          <p:nvPr/>
        </p:nvSpPr>
        <p:spPr>
          <a:xfrm>
            <a:off x="449989" y="3623693"/>
            <a:ext cx="16389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E905965-EF16-694E-1109-4AB750DEA802}"/>
              </a:ext>
            </a:extLst>
          </p:cNvPr>
          <p:cNvSpPr txBox="1"/>
          <p:nvPr/>
        </p:nvSpPr>
        <p:spPr>
          <a:xfrm>
            <a:off x="449989" y="4574669"/>
            <a:ext cx="46647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由题意，得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F5263A6F-302E-34CE-625E-17890E01F297}"/>
              </a:ext>
            </a:extLst>
          </p:cNvPr>
          <p:cNvSpPr txBox="1"/>
          <p:nvPr/>
        </p:nvSpPr>
        <p:spPr>
          <a:xfrm>
            <a:off x="449989" y="5050157"/>
            <a:ext cx="163899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≠±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0732" name="yt_shape_10732"/>
              <p:cNvSpPr txBox="1"/>
              <p:nvPr/>
            </p:nvSpPr>
            <p:spPr>
              <a:xfrm>
                <a:off x="416852" y="1095953"/>
                <a:ext cx="11492915" cy="158767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14.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从点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开始沿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边向点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以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cm/s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3_d60d0"/>
                  </a:rPr>
                  <a:t>的速度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移动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Q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从点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开始沿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边向点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2cm/s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的速度移动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Q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分别从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_⨹_1_2fe9b"/>
                  </a:rPr>
                  <a:t> </a:t>
                </a:r>
                <a:b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两点同时出发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请问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几秒后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PBQ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的面积等于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6cm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只列出方程即可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>
          <p:sp>
            <p:nvSpPr>
              <p:cNvPr id="10732" name="yt_shape_1073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6852" y="1095953"/>
                <a:ext cx="11492915" cy="1587679"/>
              </a:xfrm>
              <a:prstGeom prst="rect">
                <a:avLst/>
              </a:prstGeom>
              <a:blipFill>
                <a:blip r:embed="rId2"/>
                <a:stretch>
                  <a:fillRect l="-1591" b="-1115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735" name="yt_shape_10735"/>
          <p:cNvSpPr txBox="1"/>
          <p:nvPr/>
        </p:nvSpPr>
        <p:spPr>
          <a:xfrm>
            <a:off x="4937197" y="2886784"/>
            <a:ext cx="1641860" cy="184813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0050" b="0" i="0" u="none" spc="-10050">
                <a:solidFill>
                  <a:srgbClr val="1EE3CF"/>
                </a:solidFill>
                <a:effectLst/>
                <a:latin typeface="宋体/Times New Roman" pitchFamily="100"/>
                <a:ea typeface="宋体" pitchFamily="100"/>
              </a:rPr>
              <a:t> </a:t>
            </a:r>
            <a:r>
              <a:rPr lang="en-US" altLang="zh-CN" sz="10050" b="0" i="0" u="none" spc="10528">
                <a:solidFill>
                  <a:srgbClr val="1EE3CF"/>
                </a:solidFill>
                <a:effectLst/>
                <a:latin typeface="宋体/Times New Roman" pitchFamily="100"/>
                <a:ea typeface="宋体" pitchFamily="100"/>
              </a:rPr>
              <a:t> </a:t>
            </a:r>
          </a:p>
        </p:txBody>
      </p:sp>
      <p:pic>
        <p:nvPicPr>
          <p:cNvPr id="10734" name="yt_image_10734" title="H_157.59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048328" y="3140968"/>
            <a:ext cx="1654155" cy="20013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0737" name="yt_shape_10737"/>
              <p:cNvSpPr txBox="1"/>
              <p:nvPr/>
            </p:nvSpPr>
            <p:spPr>
              <a:xfrm>
                <a:off x="506863" y="2728806"/>
                <a:ext cx="5785238" cy="298421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解：设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后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BPQ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的面积等于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6cm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则此时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BQ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cm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zh-CN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0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16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PBQ</a:t>
                </a:r>
                <a:r>
                  <a:rPr lang="en-US" altLang="zh-CN" sz="10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BQ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  <m:d>
                      <m:d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e>
                    </m: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·2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cm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化成一般形式为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0.</a:t>
                </a:r>
              </a:p>
            </p:txBody>
          </p:sp>
        </mc:Choice>
        <mc:Fallback>
          <p:sp>
            <p:nvSpPr>
              <p:cNvPr id="10737" name="yt_shape_1073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6863" y="2728806"/>
                <a:ext cx="5785238" cy="2984215"/>
              </a:xfrm>
              <a:prstGeom prst="rect">
                <a:avLst/>
              </a:prstGeom>
              <a:blipFill>
                <a:blip r:embed="rId4"/>
                <a:stretch>
                  <a:fillRect l="-3161" t="-1840" r="-2107" b="-552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E9799CB0-D6B1-7E76-1150-CCD687F2555F}"/>
              </a:ext>
            </a:extLst>
          </p:cNvPr>
          <p:cNvSpPr txBox="1"/>
          <p:nvPr/>
        </p:nvSpPr>
        <p:spPr>
          <a:xfrm>
            <a:off x="416852" y="2682000"/>
            <a:ext cx="51949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解：设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s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后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BPQ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的面积等于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6cm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D098DFB9-2804-8FAD-04FC-E3D0A29DA23D}"/>
                  </a:ext>
                </a:extLst>
              </p:cNvPr>
              <p:cNvSpPr txBox="1"/>
              <p:nvPr/>
            </p:nvSpPr>
            <p:spPr>
              <a:xfrm>
                <a:off x="416852" y="3157488"/>
                <a:ext cx="5909373" cy="76607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则此时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PB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6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BQ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cm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D098DFB9-2804-8FAD-04FC-E3D0A29DA23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6852" y="3157488"/>
                <a:ext cx="5909373" cy="766077"/>
              </a:xfrm>
              <a:prstGeom prst="rect">
                <a:avLst/>
              </a:prstGeom>
              <a:blipFill>
                <a:blip r:embed="rId5"/>
                <a:stretch>
                  <a:fillRect l="-1546" r="-1443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888B9FDD-0FEA-9911-14E5-7F19EEF8C18A}"/>
                  </a:ext>
                </a:extLst>
              </p:cNvPr>
              <p:cNvSpPr txBox="1"/>
              <p:nvPr/>
            </p:nvSpPr>
            <p:spPr>
              <a:xfrm>
                <a:off x="416852" y="3829953"/>
                <a:ext cx="2896299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S</a:t>
                </a:r>
                <a:r>
                  <a:rPr kumimoji="0" lang="zh-CN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PBQ</a:t>
                </a:r>
                <a:r>
                  <a:rPr kumimoji="0" lang="en-US" altLang="zh-CN" sz="15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PB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·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BQ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888B9FDD-0FEA-9911-14E5-7F19EEF8C18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6852" y="3829953"/>
                <a:ext cx="2896299" cy="765061"/>
              </a:xfrm>
              <a:prstGeom prst="rect">
                <a:avLst/>
              </a:prstGeom>
              <a:blipFill>
                <a:blip r:embed="rId6"/>
                <a:stretch>
                  <a:fillRect l="-3158" r="-1895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CEEE8E8C-A1E4-87A4-BA76-4D303DA5105C}"/>
                  </a:ext>
                </a:extLst>
              </p:cNvPr>
              <p:cNvSpPr txBox="1"/>
              <p:nvPr/>
            </p:nvSpPr>
            <p:spPr>
              <a:xfrm>
                <a:off x="416852" y="4501402"/>
                <a:ext cx="4268533" cy="80519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  <m:d>
                      <m:d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e>
                    </m: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·2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6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cm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CEEE8E8C-A1E4-87A4-BA76-4D303DA5105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6852" y="4501402"/>
                <a:ext cx="4268533" cy="805193"/>
              </a:xfrm>
              <a:prstGeom prst="rect">
                <a:avLst/>
              </a:prstGeom>
              <a:blipFill>
                <a:blip r:embed="rId7"/>
                <a:stretch>
                  <a:fillRect l="-2140" r="-1997" b="-300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3DFA0262-7D9A-ECD1-5CB1-8FF29BBC1803}"/>
              </a:ext>
            </a:extLst>
          </p:cNvPr>
          <p:cNvSpPr txBox="1"/>
          <p:nvPr/>
        </p:nvSpPr>
        <p:spPr>
          <a:xfrm>
            <a:off x="416852" y="5212983"/>
            <a:ext cx="42758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化成一般形式为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40" name="yt_shape_10740"/>
          <p:cNvSpPr txBox="1"/>
          <p:nvPr/>
        </p:nvSpPr>
        <p:spPr>
          <a:xfrm>
            <a:off x="540000" y="1189186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0739" name="yt_image_10739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189186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742" name="yt_shape_10742"/>
          <p:cNvSpPr txBox="1"/>
          <p:nvPr/>
        </p:nvSpPr>
        <p:spPr>
          <a:xfrm>
            <a:off x="540000" y="1771351"/>
            <a:ext cx="5488682" cy="43537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15.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核心素养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创新意识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【阅读理解】</a:t>
            </a:r>
          </a:p>
        </p:txBody>
      </p:sp>
      <p:sp>
        <p:nvSpPr>
          <p:cNvPr id="10743" name="yt_shape_10743"/>
          <p:cNvSpPr txBox="1"/>
          <p:nvPr/>
        </p:nvSpPr>
        <p:spPr>
          <a:xfrm>
            <a:off x="540119" y="2257515"/>
            <a:ext cx="11492915" cy="2829172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定义：如果关于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的方程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是常数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a2eb8"/>
              </a:rPr>
              <a:t> </a:t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是常数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  <a:sym typeface="_⨹_17_d0f4f"/>
              </a:rPr>
              <a:t>，其中方程中的二次项系数、一次项系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数、常数项分别满足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，则这两个方程互为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  <a:sym typeface="_⨹_3_ea48e"/>
              </a:rPr>
              <a:t>对称方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比如：求方程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对称方程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，这样思考：由方程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d31fd"/>
              </a:rPr>
              <a:t>1</a:t>
            </a:r>
            <a:b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可知，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，根据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，求出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2fb14"/>
              </a:rPr>
              <a:t> </a:t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就能确定这个方程的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对称方程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0744" name="yt_shape_10744"/>
          <p:cNvSpPr txBox="1"/>
          <p:nvPr/>
        </p:nvSpPr>
        <p:spPr>
          <a:xfrm>
            <a:off x="540000" y="5137475"/>
            <a:ext cx="4001095" cy="41203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请用以上方法解决下面问题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sp>
        <p:nvSpPr>
          <p:cNvPr id="10745" name="yt_shape_10745"/>
          <p:cNvSpPr txBox="1"/>
          <p:nvPr/>
        </p:nvSpPr>
        <p:spPr>
          <a:xfrm>
            <a:off x="540000" y="5600299"/>
            <a:ext cx="981037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填空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方程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对称方程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8D360D92-81EB-F2C1-7567-2AAE30695525}"/>
              </a:ext>
            </a:extLst>
          </p:cNvPr>
          <p:cNvSpPr txBox="1"/>
          <p:nvPr/>
        </p:nvSpPr>
        <p:spPr>
          <a:xfrm>
            <a:off x="7365139" y="5553493"/>
            <a:ext cx="26756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46" name="yt_shape_10746"/>
          <p:cNvSpPr txBox="1"/>
          <p:nvPr/>
        </p:nvSpPr>
        <p:spPr>
          <a:xfrm>
            <a:off x="540119" y="1474216"/>
            <a:ext cx="11492915" cy="42695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关于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的方程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互为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对称方程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7d7bc"/>
              </a:rPr>
              <a:t>求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解：由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移项可得：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方程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与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互为对称方程，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解得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即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的值是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811E0883-CE87-5A61-BF2E-411AE58411A5}"/>
              </a:ext>
            </a:extLst>
          </p:cNvPr>
          <p:cNvSpPr txBox="1"/>
          <p:nvPr/>
        </p:nvSpPr>
        <p:spPr>
          <a:xfrm>
            <a:off x="450108" y="2378386"/>
            <a:ext cx="31328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解：由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160F83A-778A-7FD6-6926-DFFF4295E238}"/>
              </a:ext>
            </a:extLst>
          </p:cNvPr>
          <p:cNvSpPr txBox="1"/>
          <p:nvPr/>
        </p:nvSpPr>
        <p:spPr>
          <a:xfrm>
            <a:off x="450108" y="2853874"/>
            <a:ext cx="41996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移项可得：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0E7BBDA-DC76-8576-DA1E-D60065A423A9}"/>
              </a:ext>
            </a:extLst>
          </p:cNvPr>
          <p:cNvSpPr txBox="1"/>
          <p:nvPr/>
        </p:nvSpPr>
        <p:spPr>
          <a:xfrm>
            <a:off x="450108" y="3329362"/>
            <a:ext cx="90875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方程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与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互为对称方程，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9771D79-FE87-B9F4-78CD-3E1EA06F8F52}"/>
              </a:ext>
            </a:extLst>
          </p:cNvPr>
          <p:cNvSpPr txBox="1"/>
          <p:nvPr/>
        </p:nvSpPr>
        <p:spPr>
          <a:xfrm>
            <a:off x="450108" y="3804850"/>
            <a:ext cx="50108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6875EB9B-82D7-C923-D90A-E327473C5F5D}"/>
              </a:ext>
            </a:extLst>
          </p:cNvPr>
          <p:cNvSpPr txBox="1"/>
          <p:nvPr/>
        </p:nvSpPr>
        <p:spPr>
          <a:xfrm>
            <a:off x="450108" y="4280338"/>
            <a:ext cx="31820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3D378A09-889C-E22E-ACDF-512161602ACD}"/>
              </a:ext>
            </a:extLst>
          </p:cNvPr>
          <p:cNvSpPr txBox="1"/>
          <p:nvPr/>
        </p:nvSpPr>
        <p:spPr>
          <a:xfrm>
            <a:off x="450108" y="4755826"/>
            <a:ext cx="42234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F1346676-FDBC-3041-C4F6-5CA7EA5315DB}"/>
              </a:ext>
            </a:extLst>
          </p:cNvPr>
          <p:cNvSpPr txBox="1"/>
          <p:nvPr/>
        </p:nvSpPr>
        <p:spPr>
          <a:xfrm>
            <a:off x="450108" y="5231314"/>
            <a:ext cx="320744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即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的值是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92" name="yt_shape_10692"/>
          <p:cNvSpPr txBox="1"/>
          <p:nvPr/>
        </p:nvSpPr>
        <p:spPr>
          <a:xfrm>
            <a:off x="540119" y="2914610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若关于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的方程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是一元二次方程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的取值范围是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</a:t>
            </a:r>
            <a:r>
              <a:rPr sz="1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br>
              <a:rPr lang="en-US" altLang="zh-CN" sz="15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sym typeface="W:3.754961,H:37.44,isEnd"/>
              </a:rPr>
            </a:b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已知方程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15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 baseline="3000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是关于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的一元二次方程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BAFFD32E-7672-C5B1-DACD-6A9B58EB0BB5}"/>
              </a:ext>
            </a:extLst>
          </p:cNvPr>
          <p:cNvSpPr txBox="1"/>
          <p:nvPr/>
        </p:nvSpPr>
        <p:spPr>
          <a:xfrm>
            <a:off x="11186371" y="2867804"/>
            <a:ext cx="4277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  <a:sym typeface="_⨹_1_5ee32"/>
              </a:rPr>
              <a:t> </a:t>
            </a:r>
            <a:b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1A59DD7-94C7-FCA8-37A9-F5C33A27B204}"/>
              </a:ext>
            </a:extLst>
          </p:cNvPr>
          <p:cNvSpPr txBox="1"/>
          <p:nvPr/>
        </p:nvSpPr>
        <p:spPr>
          <a:xfrm>
            <a:off x="450108" y="3343292"/>
            <a:ext cx="94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BCE014A-A00E-D7ED-0D87-D35DB9CB7130}"/>
              </a:ext>
            </a:extLst>
          </p:cNvPr>
          <p:cNvSpPr txBox="1"/>
          <p:nvPr/>
        </p:nvSpPr>
        <p:spPr>
          <a:xfrm>
            <a:off x="8620971" y="3818780"/>
            <a:ext cx="637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94" name="yt_shape_10694"/>
          <p:cNvSpPr txBox="1"/>
          <p:nvPr/>
        </p:nvSpPr>
        <p:spPr>
          <a:xfrm>
            <a:off x="540000" y="966316"/>
            <a:ext cx="4890762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一元二次方程的一般形式</a:t>
            </a:r>
          </a:p>
        </p:txBody>
      </p:sp>
      <p:sp>
        <p:nvSpPr>
          <p:cNvPr id="10695" name="yt_shape_10695"/>
          <p:cNvSpPr txBox="1"/>
          <p:nvPr/>
        </p:nvSpPr>
        <p:spPr>
          <a:xfrm>
            <a:off x="540120" y="1461521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把方程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化成一元二次方程的一般形式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dc0b6"/>
              </a:rPr>
              <a:t>其中正确的是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696" name="yt_table_10696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64624092"/>
              </p:ext>
            </p:extLst>
          </p:nvPr>
        </p:nvGraphicFramePr>
        <p:xfrm>
          <a:off x="540047" y="2420956"/>
          <a:ext cx="7429818" cy="950976"/>
        </p:xfrm>
        <a:graphic>
          <a:graphicData uri="http://schemas.openxmlformats.org/drawingml/2006/table">
            <a:tbl>
              <a:tblPr/>
              <a:tblGrid>
                <a:gridCol w="4281805">
                  <a:extLst>
                    <a:ext uri="{9D8B030D-6E8A-4147-A177-3AD203B41FA5}">
                      <a16:colId xmlns:a16="http://schemas.microsoft.com/office/drawing/2014/main" val="10120"/>
                    </a:ext>
                  </a:extLst>
                </a:gridCol>
                <a:gridCol w="3148013">
                  <a:extLst>
                    <a:ext uri="{9D8B030D-6E8A-4147-A177-3AD203B41FA5}">
                      <a16:colId xmlns:a16="http://schemas.microsoft.com/office/drawing/2014/main" val="1012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5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3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8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5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3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8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97"/>
                  </a:ext>
                </a:extLst>
              </a:tr>
            </a:tbl>
          </a:graphicData>
        </a:graphic>
      </p:graphicFrame>
      <p:sp>
        <p:nvSpPr>
          <p:cNvPr id="10698" name="yt_shape_10698"/>
          <p:cNvSpPr txBox="1"/>
          <p:nvPr/>
        </p:nvSpPr>
        <p:spPr>
          <a:xfrm>
            <a:off x="540119" y="3422510"/>
            <a:ext cx="11492915" cy="2829172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写出一个关于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的一元二次方程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使它的二次项系数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一次项系数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8af1f,isEnd"/>
              </a:rPr>
              <a:t>常数项分别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它是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</a:t>
            </a:r>
            <a:r>
              <a:rPr sz="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6.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关于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的一元二次方程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2400" b="0" i="0" u="none" baseline="30000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化为一般形式后不含一次项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19b90,isEnd"/>
              </a:rPr>
              <a:t>，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pic>
        <p:nvPicPr>
          <p:cNvPr id="3" name="yt_shape_1714027381703" title="H_26.259764">
            <a:extLst>
              <a:ext uri="{FF2B5EF4-FFF2-40B4-BE49-F238E27FC236}">
                <a16:creationId xmlns:a16="http://schemas.microsoft.com/office/drawing/2014/main" id="{6FDA0ECD-EF78-24B9-DD27-B9F24324992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019626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3467DBDD-D376-7091-CD37-52A619180D15}"/>
              </a:ext>
            </a:extLst>
          </p:cNvPr>
          <p:cNvSpPr txBox="1"/>
          <p:nvPr/>
        </p:nvSpPr>
        <p:spPr>
          <a:xfrm>
            <a:off x="1059709" y="1890203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1058B9C-017F-6400-64EE-8A0955BD2C65}"/>
              </a:ext>
            </a:extLst>
          </p:cNvPr>
          <p:cNvSpPr txBox="1"/>
          <p:nvPr/>
        </p:nvSpPr>
        <p:spPr>
          <a:xfrm>
            <a:off x="3650508" y="3851192"/>
            <a:ext cx="23708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7941F0D-8A40-F390-0316-DA9C5DC6A380}"/>
              </a:ext>
            </a:extLst>
          </p:cNvPr>
          <p:cNvSpPr txBox="1"/>
          <p:nvPr/>
        </p:nvSpPr>
        <p:spPr>
          <a:xfrm>
            <a:off x="1680421" y="4802169"/>
            <a:ext cx="94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01" name="yt_shape_10701"/>
          <p:cNvSpPr txBox="1"/>
          <p:nvPr/>
        </p:nvSpPr>
        <p:spPr>
          <a:xfrm>
            <a:off x="540000" y="2674544"/>
            <a:ext cx="2616101" cy="186891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二次项系数是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一次项系数是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常数项是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AA47620E-AEFE-6DA9-D77A-A724DC1C0634}"/>
              </a:ext>
            </a:extLst>
          </p:cNvPr>
          <p:cNvSpPr txBox="1"/>
          <p:nvPr/>
        </p:nvSpPr>
        <p:spPr>
          <a:xfrm>
            <a:off x="449989" y="2627738"/>
            <a:ext cx="24470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B39B9CF-ACC4-C600-AB89-F24A481C8E2D}"/>
              </a:ext>
            </a:extLst>
          </p:cNvPr>
          <p:cNvSpPr txBox="1"/>
          <p:nvPr/>
        </p:nvSpPr>
        <p:spPr>
          <a:xfrm>
            <a:off x="449989" y="3103226"/>
            <a:ext cx="2466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二次项系数是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6297050-24D4-0D79-56BD-1A63585F489C}"/>
              </a:ext>
            </a:extLst>
          </p:cNvPr>
          <p:cNvSpPr txBox="1"/>
          <p:nvPr/>
        </p:nvSpPr>
        <p:spPr>
          <a:xfrm>
            <a:off x="449989" y="3578715"/>
            <a:ext cx="2770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一次项系数是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01462AA-6306-760B-C466-50F75903033D}"/>
              </a:ext>
            </a:extLst>
          </p:cNvPr>
          <p:cNvSpPr txBox="1"/>
          <p:nvPr/>
        </p:nvSpPr>
        <p:spPr>
          <a:xfrm>
            <a:off x="449989" y="4054202"/>
            <a:ext cx="1627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常数项是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yt_shape_10698">
            <a:extLst>
              <a:ext uri="{FF2B5EF4-FFF2-40B4-BE49-F238E27FC236}">
                <a16:creationId xmlns:a16="http://schemas.microsoft.com/office/drawing/2014/main" id="{D4BB846A-84B0-BA1F-9A08-DCE4AA12D5F1}"/>
              </a:ext>
            </a:extLst>
          </p:cNvPr>
          <p:cNvSpPr txBox="1"/>
          <p:nvPr/>
        </p:nvSpPr>
        <p:spPr>
          <a:xfrm>
            <a:off x="540000" y="1714282"/>
            <a:ext cx="11492915" cy="2829172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7.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把方程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）（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化成一般形式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并写出它的二次项系数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febbc,isEnd"/>
              </a:rPr>
              <a:t>一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次项系数和常数项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02" name="yt_shape_10702"/>
          <p:cNvSpPr txBox="1"/>
          <p:nvPr/>
        </p:nvSpPr>
        <p:spPr>
          <a:xfrm>
            <a:off x="540000" y="2166231"/>
            <a:ext cx="4275209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一元二次方程的建模</a:t>
            </a:r>
          </a:p>
        </p:txBody>
      </p:sp>
      <p:sp>
        <p:nvSpPr>
          <p:cNvPr id="10703" name="yt_shape_10703"/>
          <p:cNvSpPr txBox="1"/>
          <p:nvPr/>
        </p:nvSpPr>
        <p:spPr>
          <a:xfrm>
            <a:off x="540120" y="2661436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广西自治区中考改编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2021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年和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2023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年全国居民人均可支配收入分别为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25868"/>
              </a:rPr>
              <a:t>万元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万元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2021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年至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2023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年全国居民人均可支配收入的年平均增长率为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4c9ac"/>
              </a:rPr>
              <a:t>依题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意可列方程为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704" name="yt_table_10704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39730852"/>
              </p:ext>
            </p:extLst>
          </p:nvPr>
        </p:nvGraphicFramePr>
        <p:xfrm>
          <a:off x="540047" y="4101002"/>
          <a:ext cx="7777480" cy="950976"/>
        </p:xfrm>
        <a:graphic>
          <a:graphicData uri="http://schemas.openxmlformats.org/drawingml/2006/table">
            <a:tbl>
              <a:tblPr/>
              <a:tblGrid>
                <a:gridCol w="4354830">
                  <a:extLst>
                    <a:ext uri="{9D8B030D-6E8A-4147-A177-3AD203B41FA5}">
                      <a16:colId xmlns:a16="http://schemas.microsoft.com/office/drawing/2014/main" val="10122"/>
                    </a:ext>
                  </a:extLst>
                </a:gridCol>
                <a:gridCol w="3422650">
                  <a:extLst>
                    <a:ext uri="{9D8B030D-6E8A-4147-A177-3AD203B41FA5}">
                      <a16:colId xmlns:a16="http://schemas.microsoft.com/office/drawing/2014/main" val="1012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3.5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3.9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3.5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3.9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3.9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3.5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3.9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3.5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99"/>
                  </a:ext>
                </a:extLst>
              </a:tr>
            </a:tbl>
          </a:graphicData>
        </a:graphic>
      </p:graphicFrame>
      <p:pic>
        <p:nvPicPr>
          <p:cNvPr id="3" name="yt_shape_1714027381775" title="H_26.259764">
            <a:extLst>
              <a:ext uri="{FF2B5EF4-FFF2-40B4-BE49-F238E27FC236}">
                <a16:creationId xmlns:a16="http://schemas.microsoft.com/office/drawing/2014/main" id="{29FDC81F-BAA2-20F6-69CD-7BC5D18FF35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219541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01369BB0-A655-5F4A-1EA7-82BD6772865E}"/>
              </a:ext>
            </a:extLst>
          </p:cNvPr>
          <p:cNvSpPr txBox="1"/>
          <p:nvPr/>
        </p:nvSpPr>
        <p:spPr>
          <a:xfrm>
            <a:off x="2888509" y="3565606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06" name="yt_shape_10706"/>
          <p:cNvSpPr txBox="1"/>
          <p:nvPr/>
        </p:nvSpPr>
        <p:spPr>
          <a:xfrm>
            <a:off x="540119" y="1597954"/>
            <a:ext cx="11492915" cy="2349041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数学文化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九章算术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是我国古代数学名著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书中有下列问题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0ed6c,isEnd"/>
              </a:rPr>
              <a:t>今有户高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多于广六尺八寸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两隅相去适一丈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问户高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广各几何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其意思为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今有一门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0cf0b,isEnd"/>
              </a:rPr>
              <a:t>高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比宽多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寸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门对角线距离恰好为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问门高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宽各是多少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9c44a,isEnd"/>
              </a:rPr>
              <a:t>尺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寸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设门高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根据题意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可列方程为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b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sym typeface="W:12.00496,H:37.44"/>
              </a:rPr>
            </a:b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,isEnd"/>
              </a:rPr>
              <a:t> </a:t>
            </a:r>
          </a:p>
        </p:txBody>
      </p:sp>
      <p:pic>
        <p:nvPicPr>
          <p:cNvPr id="10707" name="yt_image_10707" title="H_115.74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97384" y="4150147"/>
            <a:ext cx="597231" cy="14698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E743C244-CF62-2BD2-FFCB-3DF0270FD9C3}"/>
              </a:ext>
            </a:extLst>
          </p:cNvPr>
          <p:cNvSpPr txBox="1"/>
          <p:nvPr/>
        </p:nvSpPr>
        <p:spPr>
          <a:xfrm>
            <a:off x="8462221" y="2977612"/>
            <a:ext cx="28534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6.8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  <a:sym typeface="_⨹_1_b9a7e"/>
              </a:rPr>
              <a:t>＝</a:t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FC81EA5-5B75-1D71-B6BF-510E93FB0AEC}"/>
              </a:ext>
            </a:extLst>
          </p:cNvPr>
          <p:cNvSpPr txBox="1"/>
          <p:nvPr/>
        </p:nvSpPr>
        <p:spPr>
          <a:xfrm>
            <a:off x="450108" y="3453100"/>
            <a:ext cx="891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10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709" name="yt_shape_10709"/>
              <p:cNvSpPr txBox="1"/>
              <p:nvPr/>
            </p:nvSpPr>
            <p:spPr>
              <a:xfrm>
                <a:off x="540119" y="1239584"/>
                <a:ext cx="11492915" cy="350717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10.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根据下列问题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列出关于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的一元二次方程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并将其化成一般形式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某校要组织一次乒乓球邀请赛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参赛的每两个队之间都要比赛一场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3_d92bb"/>
                  </a:rPr>
                  <a:t>赛程计</a:t>
                </a:r>
                <a:b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划安排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天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每天安排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场比赛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求参赛队伍的支数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解：由题意得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一般形式为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在宽为</a:t>
                </a:r>
                <a:r>
                  <a:rPr lang="en-US" altLang="zh-CN" sz="2400" b="0" i="0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20m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长为</a:t>
                </a:r>
                <a:r>
                  <a:rPr lang="en-US" altLang="zh-CN" sz="2400" b="0" i="0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30m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的矩形场地上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修筑同样宽的两条道路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3_cd054"/>
                  </a:rPr>
                  <a:t>余下的</a:t>
                </a:r>
                <a:b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部分作为耕地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要使耕地面积为</a:t>
                </a:r>
                <a:r>
                  <a:rPr lang="en-US" altLang="zh-CN" sz="2400" b="0" i="0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500m</a:t>
                </a:r>
                <a:r>
                  <a:rPr lang="en-US" altLang="zh-CN" sz="2400" b="0" i="0" u="none" baseline="30000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求道路宽度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709" name="yt_shape_10709" descr="{&quot;rangeId&quot;:19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239584"/>
                <a:ext cx="11492915" cy="3507179"/>
              </a:xfrm>
              <a:prstGeom prst="rect">
                <a:avLst/>
              </a:prstGeom>
              <a:blipFill>
                <a:blip r:embed="rId2"/>
                <a:stretch>
                  <a:fillRect l="-1645" t="-1389" b="-451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714" name="yt_image_10714" title="H_81.18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552384" y="5121766"/>
            <a:ext cx="1541021" cy="10309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C7C9114D-22DC-CEE8-2FC4-A441AB2D58C6}"/>
                  </a:ext>
                </a:extLst>
              </p:cNvPr>
              <p:cNvSpPr txBox="1"/>
              <p:nvPr/>
            </p:nvSpPr>
            <p:spPr>
              <a:xfrm>
                <a:off x="450108" y="2619242"/>
                <a:ext cx="4931473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解：由题意得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19, 'hasSerialNum': 1}">
                <a:extLst>
                  <a:ext uri="{FF2B5EF4-FFF2-40B4-BE49-F238E27FC236}">
                    <a16:creationId xmlns:a16="http://schemas.microsoft.com/office/drawing/2014/main" id="{C7C9114D-22DC-CEE8-2FC4-A441AB2D58C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619242"/>
                <a:ext cx="4931473" cy="765061"/>
              </a:xfrm>
              <a:prstGeom prst="rect">
                <a:avLst/>
              </a:prstGeom>
              <a:blipFill>
                <a:blip r:embed="rId4"/>
                <a:stretch>
                  <a:fillRect l="-1978" r="-1854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82060FFF-FF1E-E0B0-B0B6-462E4F6CF5CB}"/>
              </a:ext>
            </a:extLst>
          </p:cNvPr>
          <p:cNvSpPr txBox="1"/>
          <p:nvPr/>
        </p:nvSpPr>
        <p:spPr>
          <a:xfrm>
            <a:off x="450108" y="3290691"/>
            <a:ext cx="36662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一般形式为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716" name="yt_shape_10716"/>
          <p:cNvSpPr txBox="1"/>
          <p:nvPr/>
        </p:nvSpPr>
        <p:spPr>
          <a:xfrm>
            <a:off x="540119" y="4924027"/>
            <a:ext cx="3981859" cy="138877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解：根据题意，得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500.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一般形式为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50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0.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344CDBC-9EDC-58A2-7464-C390E6117597}"/>
              </a:ext>
            </a:extLst>
          </p:cNvPr>
          <p:cNvSpPr txBox="1"/>
          <p:nvPr/>
        </p:nvSpPr>
        <p:spPr>
          <a:xfrm>
            <a:off x="450108" y="4877221"/>
            <a:ext cx="2618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解：根据题意，得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F5E0B02F-959A-5BC2-F181-BEBD6D9E9837}"/>
              </a:ext>
            </a:extLst>
          </p:cNvPr>
          <p:cNvSpPr txBox="1"/>
          <p:nvPr/>
        </p:nvSpPr>
        <p:spPr>
          <a:xfrm>
            <a:off x="450108" y="5352709"/>
            <a:ext cx="39170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500.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11CDC82A-4813-EEBF-3831-8CF765074EC8}"/>
              </a:ext>
            </a:extLst>
          </p:cNvPr>
          <p:cNvSpPr txBox="1"/>
          <p:nvPr/>
        </p:nvSpPr>
        <p:spPr>
          <a:xfrm>
            <a:off x="450108" y="5828197"/>
            <a:ext cx="41234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一般形式为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50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17" name="yt_shape_10717"/>
          <p:cNvSpPr txBox="1"/>
          <p:nvPr/>
        </p:nvSpPr>
        <p:spPr>
          <a:xfrm>
            <a:off x="479256" y="2213715"/>
            <a:ext cx="5044651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忽视二次项系数不为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致错</a:t>
            </a:r>
          </a:p>
        </p:txBody>
      </p:sp>
      <p:sp>
        <p:nvSpPr>
          <p:cNvPr id="10718" name="yt_shape_10718"/>
          <p:cNvSpPr txBox="1"/>
          <p:nvPr/>
        </p:nvSpPr>
        <p:spPr>
          <a:xfrm>
            <a:off x="479376" y="270892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11.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已知方程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baseline="3000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1500" b="0" i="1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 baseline="3000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是关于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的一元二次方程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</a:t>
            </a:r>
            <a:r>
              <a:rPr sz="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</a:t>
            </a:r>
            <a:r>
              <a:rPr sz="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pic>
        <p:nvPicPr>
          <p:cNvPr id="3" name="yt_shape_1714027381864" title="H_26.259764">
            <a:extLst>
              <a:ext uri="{FF2B5EF4-FFF2-40B4-BE49-F238E27FC236}">
                <a16:creationId xmlns:a16="http://schemas.microsoft.com/office/drawing/2014/main" id="{B39F7F16-59EE-A6A4-2589-1C52E902DC1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256" y="2267025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1CA277DB-C7E9-A23B-F45A-D3F67BB75659}"/>
              </a:ext>
            </a:extLst>
          </p:cNvPr>
          <p:cNvSpPr txBox="1"/>
          <p:nvPr/>
        </p:nvSpPr>
        <p:spPr>
          <a:xfrm>
            <a:off x="10704512" y="2660305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  <a:sym typeface="_⨹_1_a05aa"/>
              </a:rPr>
              <a:t>－</a:t>
            </a:r>
            <a:b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</a:b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253BA27-52B9-6415-463F-910CE22BC712}"/>
              </a:ext>
            </a:extLst>
          </p:cNvPr>
          <p:cNvSpPr txBox="1"/>
          <p:nvPr/>
        </p:nvSpPr>
        <p:spPr>
          <a:xfrm>
            <a:off x="11019759" y="2651455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20" name="yt_shape_10720"/>
          <p:cNvSpPr txBox="1"/>
          <p:nvPr/>
        </p:nvSpPr>
        <p:spPr>
          <a:xfrm>
            <a:off x="540000" y="1975770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0719" name="yt_image_10719" title="H_41.85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97577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722" name="yt_shape_10722"/>
          <p:cNvSpPr txBox="1"/>
          <p:nvPr/>
        </p:nvSpPr>
        <p:spPr>
          <a:xfrm>
            <a:off x="540120" y="2557935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岳阳市九中单元卷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在一幅长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80cm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宽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50cm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4_b3a07"/>
              </a:rPr>
              <a:t>的矩形风景画的四周镶一条金色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纸边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制成一幅矩形挂图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如图所示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如果要使整个挂图的面积是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5400cm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3db52"/>
              </a:rPr>
              <a:t>设金色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纸边的宽为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满足的方程是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724" name="yt_table_10724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33040547"/>
              </p:ext>
            </p:extLst>
          </p:nvPr>
        </p:nvGraphicFramePr>
        <p:xfrm>
          <a:off x="540047" y="3997501"/>
          <a:ext cx="7685406" cy="950976"/>
        </p:xfrm>
        <a:graphic>
          <a:graphicData uri="http://schemas.openxmlformats.org/drawingml/2006/table">
            <a:tbl>
              <a:tblPr/>
              <a:tblGrid>
                <a:gridCol w="4461193">
                  <a:extLst>
                    <a:ext uri="{9D8B030D-6E8A-4147-A177-3AD203B41FA5}">
                      <a16:colId xmlns:a16="http://schemas.microsoft.com/office/drawing/2014/main" val="10124"/>
                    </a:ext>
                  </a:extLst>
                </a:gridCol>
                <a:gridCol w="3224213">
                  <a:extLst>
                    <a:ext uri="{9D8B030D-6E8A-4147-A177-3AD203B41FA5}">
                      <a16:colId xmlns:a16="http://schemas.microsoft.com/office/drawing/2014/main" val="1012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130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1400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65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350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130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1400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65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350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01"/>
                  </a:ext>
                </a:extLst>
              </a:tr>
            </a:tbl>
          </a:graphicData>
        </a:graphic>
      </p:graphicFrame>
      <p:pic>
        <p:nvPicPr>
          <p:cNvPr id="10723" name="yt_image_10723_skip" title="H_98.01">
            <a:extLst>
              <a:ext uri="">
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476457" y="3997501"/>
            <a:ext cx="2173505" cy="12447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AAF36A73-1DBB-84ED-9C80-1935A370FB6A}"/>
              </a:ext>
            </a:extLst>
          </p:cNvPr>
          <p:cNvSpPr txBox="1"/>
          <p:nvPr/>
        </p:nvSpPr>
        <p:spPr>
          <a:xfrm>
            <a:off x="5853959" y="3462105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</TotalTime>
  <Words>1972</Words>
  <Application>Microsoft Office PowerPoint</Application>
  <PresentationFormat>宽屏</PresentationFormat>
  <Paragraphs>116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26" baseType="lpstr">
      <vt:lpstr>等线</vt:lpstr>
      <vt:lpstr>等线 Light</vt:lpstr>
      <vt:lpstr>黑体</vt:lpstr>
      <vt:lpstr>华文行楷</vt:lpstr>
      <vt:lpstr>宋体</vt:lpstr>
      <vt:lpstr>宋体/Times New Roman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9</cp:revision>
  <dcterms:created xsi:type="dcterms:W3CDTF">2024-04-25T06:40:28Z</dcterms:created>
  <dcterms:modified xsi:type="dcterms:W3CDTF">2024-04-25T08:36:40Z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