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3" r:id="rId11"/>
    <p:sldId id="315" r:id="rId12"/>
    <p:sldId id="316" r:id="rId13"/>
    <p:sldId id="317" r:id="rId14"/>
    <p:sldId id="321" r:id="rId15"/>
    <p:sldId id="318" r:id="rId16"/>
    <p:sldId id="323" r:id="rId17"/>
    <p:sldId id="324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10" name="yt_image_12110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6537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2" name="yt_shape_12112"/>
          <p:cNvSpPr txBox="1"/>
          <p:nvPr/>
        </p:nvSpPr>
        <p:spPr>
          <a:xfrm>
            <a:off x="540000" y="2547541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用基本定理判定两个三角形相似</a:t>
            </a:r>
          </a:p>
        </p:txBody>
      </p:sp>
      <p:sp>
        <p:nvSpPr>
          <p:cNvPr id="12113" name="yt_shape_12113"/>
          <p:cNvSpPr txBox="1"/>
          <p:nvPr/>
        </p:nvSpPr>
        <p:spPr>
          <a:xfrm>
            <a:off x="540120" y="30427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4b01"/>
              </a:rPr>
              <a:t>的值为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5" name="yt_table_121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041530"/>
              </p:ext>
            </p:extLst>
          </p:nvPr>
        </p:nvGraphicFramePr>
        <p:xfrm>
          <a:off x="540047" y="4002181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pic>
        <p:nvPicPr>
          <p:cNvPr id="12114" name="yt_image_12114_skip" title="H_98.4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5126" y="4002181"/>
            <a:ext cx="1894775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607595" title="H_26.259764">
            <a:extLst>
              <a:ext uri="{FF2B5EF4-FFF2-40B4-BE49-F238E27FC236}">
                <a16:creationId xmlns:a16="http://schemas.microsoft.com/office/drawing/2014/main" id="{624B5D5F-70D4-AFA8-5504-977A3F0AEB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0085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D50DDE-CF9C-1436-F6CB-FB9535F3C78D}"/>
              </a:ext>
            </a:extLst>
          </p:cNvPr>
          <p:cNvSpPr txBox="1"/>
          <p:nvPr/>
        </p:nvSpPr>
        <p:spPr>
          <a:xfrm>
            <a:off x="1059709" y="34714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0" name="yt_shape_12170"/>
          <p:cNvSpPr txBox="1"/>
          <p:nvPr/>
        </p:nvSpPr>
        <p:spPr>
          <a:xfrm>
            <a:off x="540119" y="21582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19a9"/>
              </a:rPr>
              <a:t>相交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则下列等式中不成立的是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74" name="yt_table_12174_skip" title="H_100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5745618"/>
                  </p:ext>
                </p:extLst>
              </p:nvPr>
            </p:nvGraphicFramePr>
            <p:xfrm>
              <a:off x="540047" y="3117692"/>
              <a:ext cx="4841431" cy="1278128"/>
            </p:xfrm>
            <a:graphic>
              <a:graphicData uri="http://schemas.openxmlformats.org/drawingml/2006/table">
                <a:tbl>
                  <a:tblPr/>
                  <a:tblGrid>
                    <a:gridCol w="2894711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1946720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𝐹𝐶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174" name="yt_table_12174_skip" descr="{&quot;rangeId&quot;:13,&quot;type&quot;:&quot;Option&quot;,&quot;drawing&quot;:[&quot;yt_shape_12171&quot;]}" title="H_100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5745618"/>
                  </p:ext>
                </p:extLst>
              </p:nvPr>
            </p:nvGraphicFramePr>
            <p:xfrm>
              <a:off x="540047" y="1859435"/>
              <a:ext cx="4841431" cy="1278128"/>
            </p:xfrm>
            <a:graphic>
              <a:graphicData uri="http://schemas.openxmlformats.org/drawingml/2006/table">
                <a:tbl>
                  <a:tblPr/>
                  <a:tblGrid>
                    <a:gridCol w="2894711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1946720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7368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438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7368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438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171" name="yt_shape_12171_skip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6074" y="3117692"/>
            <a:ext cx="1543750" cy="1942479"/>
            <a:chOff x="0" y="0"/>
            <a:chExt cx="1543750" cy="1942479"/>
          </a:xfrm>
        </p:grpSpPr>
        <p:pic>
          <p:nvPicPr>
            <p:cNvPr id="2" name="yt_image_1217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3750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73" name="yt_shape_12173"/>
            <p:cNvSpPr txBox="1"/>
            <p:nvPr/>
          </p:nvSpPr>
          <p:spPr>
            <a:xfrm>
              <a:off x="162411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A91E3E7-78D2-9951-30CA-A22B0DEB8A6D}"/>
              </a:ext>
            </a:extLst>
          </p:cNvPr>
          <p:cNvSpPr txBox="1"/>
          <p:nvPr/>
        </p:nvSpPr>
        <p:spPr>
          <a:xfrm>
            <a:off x="5607896" y="25869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75" name="yt_shape_12175"/>
              <p:cNvSpPr txBox="1"/>
              <p:nvPr/>
            </p:nvSpPr>
            <p:spPr>
              <a:xfrm>
                <a:off x="540119" y="1835746"/>
                <a:ext cx="11492915" cy="12057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如图是钉板示意图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每相邻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个钉点是边长为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个单位长的小正方形顶点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钉点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947d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的连线与钉点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的连线交于点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75" name="yt_shape_12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5746"/>
                <a:ext cx="11492915" cy="1205715"/>
              </a:xfrm>
              <a:prstGeom prst="rect">
                <a:avLst/>
              </a:prstGeom>
              <a:blipFill>
                <a:blip r:embed="rId2"/>
                <a:stretch>
                  <a:fillRect l="-1645" t="-404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80" name="yt_shape_12180"/>
          <p:cNvSpPr txBox="1"/>
          <p:nvPr/>
        </p:nvSpPr>
        <p:spPr>
          <a:xfrm>
            <a:off x="540000" y="502375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77" name="yt_shape_12177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4022" y="3244613"/>
            <a:ext cx="2223955" cy="1728738"/>
            <a:chOff x="0" y="0"/>
            <a:chExt cx="2223955" cy="1728738"/>
          </a:xfrm>
        </p:grpSpPr>
        <p:pic>
          <p:nvPicPr>
            <p:cNvPr id="2" name="yt_image_1217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23955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79" name="yt_shape_12179"/>
            <p:cNvSpPr txBox="1"/>
            <p:nvPr/>
          </p:nvSpPr>
          <p:spPr>
            <a:xfrm>
              <a:off x="502513" y="136873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8BC755-3999-3873-F7FE-DDC1B0816828}"/>
                  </a:ext>
                </a:extLst>
              </p:cNvPr>
              <p:cNvSpPr txBox="1"/>
              <p:nvPr/>
            </p:nvSpPr>
            <p:spPr>
              <a:xfrm>
                <a:off x="7896200" y="2032514"/>
                <a:ext cx="935799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8BC755-3999-3873-F7FE-DDC1B08168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6200" y="2032514"/>
                <a:ext cx="935799" cy="8121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1" name="yt_shape_12181"/>
          <p:cNvSpPr txBox="1"/>
          <p:nvPr/>
        </p:nvSpPr>
        <p:spPr>
          <a:xfrm>
            <a:off x="468112" y="15951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97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83" name="yt_shape_12183"/>
          <p:cNvSpPr txBox="1"/>
          <p:nvPr/>
        </p:nvSpPr>
        <p:spPr>
          <a:xfrm>
            <a:off x="4914724" y="2706995"/>
            <a:ext cx="1800365" cy="124130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en-US" altLang="zh-CN" sz="6750" b="0" i="0" u="none" spc="12514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</a:p>
        </p:txBody>
      </p:sp>
      <p:pic>
        <p:nvPicPr>
          <p:cNvPr id="12182" name="yt_image_12182" title="H_105.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757487"/>
            <a:ext cx="1801620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5" name="yt_shape_12185"/>
          <p:cNvSpPr txBox="1"/>
          <p:nvPr/>
        </p:nvSpPr>
        <p:spPr>
          <a:xfrm>
            <a:off x="468112" y="2667854"/>
            <a:ext cx="33037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86" name="yt_shape_12186"/>
              <p:cNvSpPr txBox="1"/>
              <p:nvPr/>
            </p:nvSpPr>
            <p:spPr>
              <a:xfrm>
                <a:off x="558123" y="3143175"/>
                <a:ext cx="6325450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186" name="yt_shape_121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23" y="3143175"/>
                <a:ext cx="6325450" cy="3027047"/>
              </a:xfrm>
              <a:prstGeom prst="rect">
                <a:avLst/>
              </a:prstGeom>
              <a:blipFill>
                <a:blip r:embed="rId3"/>
                <a:stretch>
                  <a:fillRect l="-2989" t="-1815" r="-1929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BECE25-1FFB-AD3A-BD3E-F4E47D033277}"/>
              </a:ext>
            </a:extLst>
          </p:cNvPr>
          <p:cNvSpPr txBox="1"/>
          <p:nvPr/>
        </p:nvSpPr>
        <p:spPr>
          <a:xfrm>
            <a:off x="468112" y="3096369"/>
            <a:ext cx="644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833BFE-A5BC-ACED-86F6-009BE7915149}"/>
                  </a:ext>
                </a:extLst>
              </p:cNvPr>
              <p:cNvSpPr txBox="1"/>
              <p:nvPr/>
            </p:nvSpPr>
            <p:spPr>
              <a:xfrm>
                <a:off x="468112" y="3571857"/>
                <a:ext cx="2993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833BFE-A5BC-ACED-86F6-009BE79151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112" y="3571857"/>
                <a:ext cx="2993136" cy="765061"/>
              </a:xfrm>
              <a:prstGeom prst="rect">
                <a:avLst/>
              </a:prstGeom>
              <a:blipFill>
                <a:blip r:embed="rId4"/>
                <a:stretch>
                  <a:fillRect l="-3259" r="-305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B795720-3839-D8A2-EBA8-698AE20F6D19}"/>
              </a:ext>
            </a:extLst>
          </p:cNvPr>
          <p:cNvSpPr txBox="1"/>
          <p:nvPr/>
        </p:nvSpPr>
        <p:spPr>
          <a:xfrm>
            <a:off x="468112" y="4243306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CCCBDD-2FD2-D32E-D43C-29BF4C743E28}"/>
              </a:ext>
            </a:extLst>
          </p:cNvPr>
          <p:cNvSpPr txBox="1"/>
          <p:nvPr/>
        </p:nvSpPr>
        <p:spPr>
          <a:xfrm>
            <a:off x="468112" y="4718794"/>
            <a:ext cx="287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EC9B72-FE6E-5E19-57DD-967ABCF6A19A}"/>
              </a:ext>
            </a:extLst>
          </p:cNvPr>
          <p:cNvSpPr txBox="1"/>
          <p:nvPr/>
        </p:nvSpPr>
        <p:spPr>
          <a:xfrm>
            <a:off x="468112" y="5194282"/>
            <a:ext cx="597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E267DC-93DC-BF84-1E56-F07CBE79AA46}"/>
              </a:ext>
            </a:extLst>
          </p:cNvPr>
          <p:cNvSpPr txBox="1"/>
          <p:nvPr/>
        </p:nvSpPr>
        <p:spPr>
          <a:xfrm>
            <a:off x="468112" y="5669770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88" name="yt_shape_12188"/>
              <p:cNvSpPr txBox="1"/>
              <p:nvPr/>
            </p:nvSpPr>
            <p:spPr>
              <a:xfrm>
                <a:off x="540000" y="1340532"/>
                <a:ext cx="6213239" cy="45373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88" name="yt_shape_12188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0532"/>
                <a:ext cx="6213239" cy="4537332"/>
              </a:xfrm>
              <a:prstGeom prst="rect">
                <a:avLst/>
              </a:prstGeom>
              <a:blipFill>
                <a:blip r:embed="rId2"/>
                <a:stretch>
                  <a:fillRect l="-3042" r="-1963" b="-1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DA2100-9F4B-40DD-887D-EA1298727527}"/>
              </a:ext>
            </a:extLst>
          </p:cNvPr>
          <p:cNvSpPr txBox="1"/>
          <p:nvPr/>
        </p:nvSpPr>
        <p:spPr>
          <a:xfrm>
            <a:off x="449989" y="1969176"/>
            <a:ext cx="633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CBF710-ABC7-6057-36F2-8676B7D02A86}"/>
                  </a:ext>
                </a:extLst>
              </p:cNvPr>
              <p:cNvSpPr txBox="1"/>
              <p:nvPr/>
            </p:nvSpPr>
            <p:spPr>
              <a:xfrm>
                <a:off x="449989" y="2444664"/>
                <a:ext cx="189172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E7CBF710-ABC7-6057-36F2-8676B7D02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44664"/>
                <a:ext cx="1891729" cy="771792"/>
              </a:xfrm>
              <a:prstGeom prst="rect">
                <a:avLst/>
              </a:prstGeom>
              <a:blipFill>
                <a:blip r:embed="rId3"/>
                <a:stretch>
                  <a:fillRect l="-5161" r="-4839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F341A4F-46D0-DDAA-BF1A-C790E455F117}"/>
                  </a:ext>
                </a:extLst>
              </p:cNvPr>
              <p:cNvSpPr txBox="1"/>
              <p:nvPr/>
            </p:nvSpPr>
            <p:spPr>
              <a:xfrm>
                <a:off x="449989" y="3122844"/>
                <a:ext cx="4758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7F341A4F-46D0-DDAA-BF1A-C790E455F1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22844"/>
                <a:ext cx="4758436" cy="765061"/>
              </a:xfrm>
              <a:prstGeom prst="rect">
                <a:avLst/>
              </a:prstGeom>
              <a:blipFill>
                <a:blip r:embed="rId4"/>
                <a:stretch>
                  <a:fillRect l="-2051" r="-205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292F3CC-2B9F-993D-EEBF-3DD6FCC1BE13}"/>
                  </a:ext>
                </a:extLst>
              </p:cNvPr>
              <p:cNvSpPr txBox="1"/>
              <p:nvPr/>
            </p:nvSpPr>
            <p:spPr>
              <a:xfrm>
                <a:off x="449989" y="3794293"/>
                <a:ext cx="529342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1292F3CC-2B9F-993D-EEBF-3DD6FCC1B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4293"/>
                <a:ext cx="5293423" cy="771792"/>
              </a:xfrm>
              <a:prstGeom prst="rect">
                <a:avLst/>
              </a:prstGeom>
              <a:blipFill>
                <a:blip r:embed="rId5"/>
                <a:stretch>
                  <a:fillRect l="-1843" r="-172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EE967D-0B4B-98B9-D167-37204432350A}"/>
                  </a:ext>
                </a:extLst>
              </p:cNvPr>
              <p:cNvSpPr txBox="1"/>
              <p:nvPr/>
            </p:nvSpPr>
            <p:spPr>
              <a:xfrm>
                <a:off x="449989" y="4472474"/>
                <a:ext cx="170853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}">
                <a:extLst>
                  <a:ext uri="{FF2B5EF4-FFF2-40B4-BE49-F238E27FC236}">
                    <a16:creationId xmlns:a16="http://schemas.microsoft.com/office/drawing/2014/main" id="{5FEE967D-0B4B-98B9-D167-3720443235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2474"/>
                <a:ext cx="1708532" cy="771792"/>
              </a:xfrm>
              <a:prstGeom prst="rect">
                <a:avLst/>
              </a:prstGeom>
              <a:blipFill>
                <a:blip r:embed="rId6"/>
                <a:stretch>
                  <a:fillRect l="-5714" r="-535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866BE51-AA4C-6068-9B14-7BF23CE9F222}"/>
                  </a:ext>
                </a:extLst>
              </p:cNvPr>
              <p:cNvSpPr txBox="1"/>
              <p:nvPr/>
            </p:nvSpPr>
            <p:spPr>
              <a:xfrm>
                <a:off x="449989" y="5150653"/>
                <a:ext cx="147993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1}">
                <a:extLst>
                  <a:ext uri="{FF2B5EF4-FFF2-40B4-BE49-F238E27FC236}">
                    <a16:creationId xmlns:a16="http://schemas.microsoft.com/office/drawing/2014/main" id="{C866BE51-AA4C-6068-9B14-7BF23CE9F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50653"/>
                <a:ext cx="1479932" cy="730136"/>
              </a:xfrm>
              <a:prstGeom prst="rect">
                <a:avLst/>
              </a:prstGeom>
              <a:blipFill>
                <a:blip r:embed="rId7"/>
                <a:stretch>
                  <a:fillRect l="-6584" r="-617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2182" title="H_105.75">
            <a:extLst>
              <a:ext uri="{FF2B5EF4-FFF2-40B4-BE49-F238E27FC236}">
                <a16:creationId xmlns:a16="http://schemas.microsoft.com/office/drawing/2014/main" id="{5AD00D86-DFD2-0172-1ED5-8871B97E016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36360" y="2757487"/>
            <a:ext cx="1801620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3" name="yt_shape_12193"/>
          <p:cNvSpPr txBox="1"/>
          <p:nvPr/>
        </p:nvSpPr>
        <p:spPr>
          <a:xfrm>
            <a:off x="407249" y="76470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92" name="yt_image_1219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9" y="76470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5" name="yt_shape_12195"/>
          <p:cNvSpPr txBox="1"/>
          <p:nvPr/>
        </p:nvSpPr>
        <p:spPr>
          <a:xfrm>
            <a:off x="407368" y="1346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常德市实验学校月考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de6a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2197"/>
          <p:cNvSpPr txBox="1"/>
          <p:nvPr/>
        </p:nvSpPr>
        <p:spPr>
          <a:xfrm>
            <a:off x="474172" y="2467694"/>
            <a:ext cx="6883295" cy="40715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为平行四边形，理由如下：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为平行边形，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为平行四边形，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98" name="yt_image_12198" title="H_105.3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38715" y="2467694"/>
            <a:ext cx="2447456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3ED915A-3125-71BF-2575-7DC8E77264F9}"/>
              </a:ext>
            </a:extLst>
          </p:cNvPr>
          <p:cNvSpPr txBox="1"/>
          <p:nvPr/>
        </p:nvSpPr>
        <p:spPr>
          <a:xfrm>
            <a:off x="384161" y="2420888"/>
            <a:ext cx="6996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为平行四边形，理由如下：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363086-E083-CCB3-F572-5B8B278FBCB0}"/>
              </a:ext>
            </a:extLst>
          </p:cNvPr>
          <p:cNvSpPr txBox="1"/>
          <p:nvPr/>
        </p:nvSpPr>
        <p:spPr>
          <a:xfrm>
            <a:off x="384161" y="2780928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为平行边形，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9499CC-0CAA-A365-BE63-9CAB71B77B32}"/>
              </a:ext>
            </a:extLst>
          </p:cNvPr>
          <p:cNvSpPr txBox="1"/>
          <p:nvPr/>
        </p:nvSpPr>
        <p:spPr>
          <a:xfrm>
            <a:off x="384161" y="3068960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EA7BAD-2B8C-5C29-73E8-089438ED615C}"/>
              </a:ext>
            </a:extLst>
          </p:cNvPr>
          <p:cNvSpPr txBox="1"/>
          <p:nvPr/>
        </p:nvSpPr>
        <p:spPr>
          <a:xfrm>
            <a:off x="384161" y="3429000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1C55E1-D0D4-1B10-839D-A8F47FF2E733}"/>
              </a:ext>
            </a:extLst>
          </p:cNvPr>
          <p:cNvSpPr txBox="1"/>
          <p:nvPr/>
        </p:nvSpPr>
        <p:spPr>
          <a:xfrm>
            <a:off x="384161" y="3789040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A01EF9-334A-D8D3-EC5C-0A28C51901CB}"/>
              </a:ext>
            </a:extLst>
          </p:cNvPr>
          <p:cNvSpPr txBox="1"/>
          <p:nvPr/>
        </p:nvSpPr>
        <p:spPr>
          <a:xfrm>
            <a:off x="384161" y="4264528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6BBEE84-A09C-CB69-7E6D-25B4231DEE8F}"/>
              </a:ext>
            </a:extLst>
          </p:cNvPr>
          <p:cNvSpPr txBox="1"/>
          <p:nvPr/>
        </p:nvSpPr>
        <p:spPr>
          <a:xfrm>
            <a:off x="384161" y="4740016"/>
            <a:ext cx="625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94D091-9762-CABE-EC65-50BB31B8AFD4}"/>
              </a:ext>
            </a:extLst>
          </p:cNvPr>
          <p:cNvSpPr txBox="1"/>
          <p:nvPr/>
        </p:nvSpPr>
        <p:spPr>
          <a:xfrm>
            <a:off x="384161" y="5215504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C02CFA-25F4-8CD3-9CCD-7A67DA64B326}"/>
              </a:ext>
            </a:extLst>
          </p:cNvPr>
          <p:cNvSpPr txBox="1"/>
          <p:nvPr/>
        </p:nvSpPr>
        <p:spPr>
          <a:xfrm>
            <a:off x="384161" y="5690992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AF525DE-662D-4DD2-B6DF-213FB6740E92}"/>
              </a:ext>
            </a:extLst>
          </p:cNvPr>
          <p:cNvSpPr txBox="1"/>
          <p:nvPr/>
        </p:nvSpPr>
        <p:spPr>
          <a:xfrm>
            <a:off x="384161" y="6021288"/>
            <a:ext cx="4177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00" name="yt_shape_12200"/>
              <p:cNvSpPr txBox="1"/>
              <p:nvPr/>
            </p:nvSpPr>
            <p:spPr>
              <a:xfrm>
                <a:off x="527920" y="960082"/>
                <a:ext cx="11492915" cy="53646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6887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</p:txBody>
          </p:sp>
        </mc:Choice>
        <mc:Fallback>
          <p:sp>
            <p:nvSpPr>
              <p:cNvPr id="12200" name="yt_shape_122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920" y="960082"/>
                <a:ext cx="11492915" cy="5364674"/>
              </a:xfrm>
              <a:prstGeom prst="rect">
                <a:avLst/>
              </a:prstGeom>
              <a:blipFill>
                <a:blip r:embed="rId2"/>
                <a:stretch>
                  <a:fillRect l="-1645" b="-2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04" name="yt_image_12204" title="H_105.3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2276872"/>
            <a:ext cx="2447456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A060B2B-0F99-7214-C745-0DE136BC6DA7}"/>
                  </a:ext>
                </a:extLst>
              </p:cNvPr>
              <p:cNvSpPr txBox="1"/>
              <p:nvPr/>
            </p:nvSpPr>
            <p:spPr>
              <a:xfrm>
                <a:off x="437909" y="2067262"/>
                <a:ext cx="4912677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A060B2B-0F99-7214-C745-0DE136BC6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909" y="2067262"/>
                <a:ext cx="4912677" cy="772109"/>
              </a:xfrm>
              <a:prstGeom prst="rect">
                <a:avLst/>
              </a:prstGeom>
              <a:blipFill>
                <a:blip r:embed="rId4"/>
                <a:stretch>
                  <a:fillRect l="-1985" r="-186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70807C1-0499-3C0D-3BFF-027157C52276}"/>
              </a:ext>
            </a:extLst>
          </p:cNvPr>
          <p:cNvSpPr txBox="1"/>
          <p:nvPr/>
        </p:nvSpPr>
        <p:spPr>
          <a:xfrm>
            <a:off x="437909" y="2745759"/>
            <a:ext cx="3542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F3E0C8-0269-45AD-1193-DC4FD0D835FF}"/>
              </a:ext>
            </a:extLst>
          </p:cNvPr>
          <p:cNvSpPr txBox="1"/>
          <p:nvPr/>
        </p:nvSpPr>
        <p:spPr>
          <a:xfrm>
            <a:off x="437909" y="3221247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0D1BD2-C5E4-6515-FA23-9BB37C2D3E62}"/>
              </a:ext>
            </a:extLst>
          </p:cNvPr>
          <p:cNvSpPr txBox="1"/>
          <p:nvPr/>
        </p:nvSpPr>
        <p:spPr>
          <a:xfrm>
            <a:off x="437909" y="3696735"/>
            <a:ext cx="442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3FEF4B-66F0-692D-B2A3-2472EADA5EB6}"/>
              </a:ext>
            </a:extLst>
          </p:cNvPr>
          <p:cNvSpPr txBox="1"/>
          <p:nvPr/>
        </p:nvSpPr>
        <p:spPr>
          <a:xfrm>
            <a:off x="437909" y="4172223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9EAE66-CF6E-2007-FD29-445179305EC0}"/>
                  </a:ext>
                </a:extLst>
              </p:cNvPr>
              <p:cNvSpPr txBox="1"/>
              <p:nvPr/>
            </p:nvSpPr>
            <p:spPr>
              <a:xfrm>
                <a:off x="437909" y="4647711"/>
                <a:ext cx="309003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9EAE66-CF6E-2007-FD29-445179305E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909" y="4647711"/>
                <a:ext cx="3090038" cy="772110"/>
              </a:xfrm>
              <a:prstGeom prst="rect">
                <a:avLst/>
              </a:prstGeom>
              <a:blipFill>
                <a:blip r:embed="rId5"/>
                <a:stretch>
                  <a:fillRect l="-3156" r="-295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ECFD6B4-5CD2-8E10-873D-1E9851D5AC3A}"/>
              </a:ext>
            </a:extLst>
          </p:cNvPr>
          <p:cNvSpPr txBox="1"/>
          <p:nvPr/>
        </p:nvSpPr>
        <p:spPr>
          <a:xfrm>
            <a:off x="437909" y="5326209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336AA2-E668-85A7-5E09-EEC7F0E73211}"/>
              </a:ext>
            </a:extLst>
          </p:cNvPr>
          <p:cNvSpPr txBox="1"/>
          <p:nvPr/>
        </p:nvSpPr>
        <p:spPr>
          <a:xfrm>
            <a:off x="437909" y="5801697"/>
            <a:ext cx="16548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" name="yt_shape_12206"/>
          <p:cNvSpPr txBox="1"/>
          <p:nvPr/>
        </p:nvSpPr>
        <p:spPr>
          <a:xfrm>
            <a:off x="1703512" y="2780928"/>
            <a:ext cx="715580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由平行得到相似时，三角形中的对应关系要正确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E68B50B-849A-1E7C-033D-44943B81AB43}"/>
              </a:ext>
            </a:extLst>
          </p:cNvPr>
          <p:cNvSpPr/>
          <p:nvPr/>
        </p:nvSpPr>
        <p:spPr>
          <a:xfrm>
            <a:off x="1500994" y="2636912"/>
            <a:ext cx="7560840" cy="13681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7" name="yt_shape_12117"/>
          <p:cNvSpPr txBox="1"/>
          <p:nvPr/>
        </p:nvSpPr>
        <p:spPr>
          <a:xfrm>
            <a:off x="540119" y="195933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b4f6"/>
              </a:rPr>
              <a:t>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两点的纵坐标分别为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93be"/>
              </a:rPr>
              <a:t>的纵坐标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1" name="yt_table_121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823970"/>
              </p:ext>
            </p:extLst>
          </p:nvPr>
        </p:nvGraphicFramePr>
        <p:xfrm>
          <a:off x="540047" y="3398896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grpSp>
        <p:nvGrpSpPr>
          <p:cNvPr id="12118" name="yt_shape_12118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43395" y="3398896"/>
            <a:ext cx="1106332" cy="1860183"/>
            <a:chOff x="0" y="0"/>
            <a:chExt cx="1106332" cy="1860183"/>
          </a:xfrm>
        </p:grpSpPr>
        <p:pic>
          <p:nvPicPr>
            <p:cNvPr id="2" name="yt_image_1211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06332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20" name="yt_shape_12120"/>
            <p:cNvSpPr txBox="1"/>
            <p:nvPr/>
          </p:nvSpPr>
          <p:spPr>
            <a:xfrm>
              <a:off x="19885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5F4AC90-3A3E-9904-214E-5B17DF6CBCF8}"/>
              </a:ext>
            </a:extLst>
          </p:cNvPr>
          <p:cNvSpPr txBox="1"/>
          <p:nvPr/>
        </p:nvSpPr>
        <p:spPr>
          <a:xfrm>
            <a:off x="1364508" y="28635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3" name="yt_shape_12123"/>
          <p:cNvSpPr txBox="1"/>
          <p:nvPr/>
        </p:nvSpPr>
        <p:spPr>
          <a:xfrm>
            <a:off x="540119" y="19625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c3e9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27" name="yt_shape_12127"/>
          <p:cNvSpPr txBox="1"/>
          <p:nvPr/>
        </p:nvSpPr>
        <p:spPr>
          <a:xfrm>
            <a:off x="540000" y="489693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24" name="yt_shape_12124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0344" y="3074367"/>
            <a:ext cx="1771311" cy="1772172"/>
            <a:chOff x="0" y="0"/>
            <a:chExt cx="1771311" cy="1772172"/>
          </a:xfrm>
        </p:grpSpPr>
        <p:pic>
          <p:nvPicPr>
            <p:cNvPr id="2" name="yt_image_1212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1311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26" name="yt_shape_12126"/>
            <p:cNvSpPr txBox="1"/>
            <p:nvPr/>
          </p:nvSpPr>
          <p:spPr>
            <a:xfrm>
              <a:off x="352374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8D3E24-C192-2B9D-B4ED-AFDA3EB1364A}"/>
              </a:ext>
            </a:extLst>
          </p:cNvPr>
          <p:cNvSpPr txBox="1"/>
          <p:nvPr/>
        </p:nvSpPr>
        <p:spPr>
          <a:xfrm>
            <a:off x="1669308" y="239125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8" name="yt_shape_12128"/>
          <p:cNvSpPr txBox="1"/>
          <p:nvPr/>
        </p:nvSpPr>
        <p:spPr>
          <a:xfrm>
            <a:off x="540119" y="19100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e394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32" name="yt_shape_12132"/>
          <p:cNvSpPr txBox="1"/>
          <p:nvPr/>
        </p:nvSpPr>
        <p:spPr>
          <a:xfrm>
            <a:off x="540000" y="494950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29" name="yt_shape_12129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9821" y="3021800"/>
            <a:ext cx="1912357" cy="1877328"/>
            <a:chOff x="0" y="0"/>
            <a:chExt cx="1912357" cy="1877328"/>
          </a:xfrm>
        </p:grpSpPr>
        <p:pic>
          <p:nvPicPr>
            <p:cNvPr id="2" name="yt_image_1212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2357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1" name="yt_shape_12131"/>
            <p:cNvSpPr txBox="1"/>
            <p:nvPr/>
          </p:nvSpPr>
          <p:spPr>
            <a:xfrm>
              <a:off x="422897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3AE51D-3744-86BD-6F12-40EB5023FE95}"/>
              </a:ext>
            </a:extLst>
          </p:cNvPr>
          <p:cNvSpPr txBox="1"/>
          <p:nvPr/>
        </p:nvSpPr>
        <p:spPr>
          <a:xfrm>
            <a:off x="4564908" y="233868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33" name="yt_shape_12133"/>
              <p:cNvSpPr txBox="1"/>
              <p:nvPr/>
            </p:nvSpPr>
            <p:spPr>
              <a:xfrm>
                <a:off x="540000" y="2094238"/>
                <a:ext cx="10260501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33" name="yt_shape_12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4238"/>
                <a:ext cx="10260501" cy="645305"/>
              </a:xfrm>
              <a:prstGeom prst="rect">
                <a:avLst/>
              </a:prstGeom>
              <a:blipFill>
                <a:blip r:embed="rId2"/>
                <a:stretch>
                  <a:fillRect l="-1842" r="-83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38" name="yt_shape_12138"/>
          <p:cNvSpPr txBox="1"/>
          <p:nvPr/>
        </p:nvSpPr>
        <p:spPr>
          <a:xfrm>
            <a:off x="540000" y="476526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35" name="yt_shape_12135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3978" y="2942695"/>
            <a:ext cx="1884043" cy="1772172"/>
            <a:chOff x="0" y="0"/>
            <a:chExt cx="1884043" cy="1772172"/>
          </a:xfrm>
        </p:grpSpPr>
        <p:pic>
          <p:nvPicPr>
            <p:cNvPr id="2" name="yt_image_1213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84043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7" name="yt_shape_12137"/>
            <p:cNvSpPr txBox="1"/>
            <p:nvPr/>
          </p:nvSpPr>
          <p:spPr>
            <a:xfrm>
              <a:off x="408740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0F5716-502F-E74F-4438-413D00CA3C15}"/>
              </a:ext>
            </a:extLst>
          </p:cNvPr>
          <p:cNvSpPr txBox="1"/>
          <p:nvPr/>
        </p:nvSpPr>
        <p:spPr>
          <a:xfrm>
            <a:off x="10077859" y="2047432"/>
            <a:ext cx="637286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9" name="yt_shape_12139"/>
          <p:cNvSpPr txBox="1"/>
          <p:nvPr/>
        </p:nvSpPr>
        <p:spPr>
          <a:xfrm>
            <a:off x="540119" y="11104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894e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140" name="yt_image_12140" title="H_1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958" y="2222199"/>
            <a:ext cx="1606082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2" name="yt_shape_12142"/>
          <p:cNvSpPr txBox="1"/>
          <p:nvPr/>
        </p:nvSpPr>
        <p:spPr>
          <a:xfrm>
            <a:off x="540000" y="3758559"/>
            <a:ext cx="284212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2838D0-E4A3-D945-6A50-A008D694AC46}"/>
              </a:ext>
            </a:extLst>
          </p:cNvPr>
          <p:cNvSpPr txBox="1"/>
          <p:nvPr/>
        </p:nvSpPr>
        <p:spPr>
          <a:xfrm>
            <a:off x="449989" y="3711753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DE4D69-E2E8-490B-9864-998A0C2F82C9}"/>
              </a:ext>
            </a:extLst>
          </p:cNvPr>
          <p:cNvSpPr txBox="1"/>
          <p:nvPr/>
        </p:nvSpPr>
        <p:spPr>
          <a:xfrm>
            <a:off x="449989" y="4187241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34AEA3-9AA8-E679-9B42-C00A68016B5E}"/>
              </a:ext>
            </a:extLst>
          </p:cNvPr>
          <p:cNvSpPr txBox="1"/>
          <p:nvPr/>
        </p:nvSpPr>
        <p:spPr>
          <a:xfrm>
            <a:off x="449989" y="4662729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64E3D1-6327-44EB-29F4-C2D705666338}"/>
              </a:ext>
            </a:extLst>
          </p:cNvPr>
          <p:cNvSpPr txBox="1"/>
          <p:nvPr/>
        </p:nvSpPr>
        <p:spPr>
          <a:xfrm>
            <a:off x="449989" y="5138217"/>
            <a:ext cx="289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8698A0-658D-0BC8-3420-0D6A2A7E2D98}"/>
              </a:ext>
            </a:extLst>
          </p:cNvPr>
          <p:cNvSpPr txBox="1"/>
          <p:nvPr/>
        </p:nvSpPr>
        <p:spPr>
          <a:xfrm>
            <a:off x="449989" y="5613705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44" name="yt_shape_12144"/>
              <p:cNvSpPr txBox="1"/>
              <p:nvPr/>
            </p:nvSpPr>
            <p:spPr>
              <a:xfrm>
                <a:off x="540000" y="900000"/>
                <a:ext cx="8962390" cy="1804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44" name="yt_shape_12144" descr="{&quot;rangeId&quot;: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62390" cy="1804148"/>
              </a:xfrm>
              <a:prstGeom prst="rect">
                <a:avLst/>
              </a:prstGeom>
              <a:blipFill>
                <a:blip r:embed="rId2"/>
                <a:stretch>
                  <a:fillRect l="-2109" t="-3041" r="-1088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48" name="yt_image_12148" title="H_136.4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3293958"/>
            <a:ext cx="1615264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151"/>
              <p:cNvSpPr txBox="1"/>
              <p:nvPr/>
            </p:nvSpPr>
            <p:spPr>
              <a:xfrm>
                <a:off x="540000" y="4008004"/>
                <a:ext cx="3303790" cy="25512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151" descr="{&quot;rangeId&quot;: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8004"/>
                <a:ext cx="3303790" cy="2551276"/>
              </a:xfrm>
              <a:prstGeom prst="rect">
                <a:avLst/>
              </a:prstGeom>
              <a:blipFill>
                <a:blip r:embed="rId4"/>
                <a:stretch>
                  <a:fillRect l="-5720" t="-1909" r="-4613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2C197B-C5CE-41FF-B834-1883E35BFFFB}"/>
                  </a:ext>
                </a:extLst>
              </p:cNvPr>
              <p:cNvSpPr txBox="1"/>
              <p:nvPr/>
            </p:nvSpPr>
            <p:spPr>
              <a:xfrm>
                <a:off x="449989" y="2003751"/>
                <a:ext cx="3382708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}">
                <a:extLst>
                  <a:ext uri="{FF2B5EF4-FFF2-40B4-BE49-F238E27FC236}">
                    <a16:creationId xmlns:a16="http://schemas.microsoft.com/office/drawing/2014/main" id="{B72C197B-C5CE-41FF-B834-1883E35BFF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751"/>
                <a:ext cx="3382708" cy="729755"/>
              </a:xfrm>
              <a:prstGeom prst="rect">
                <a:avLst/>
              </a:prstGeom>
              <a:blipFill>
                <a:blip r:embed="rId5"/>
                <a:stretch>
                  <a:fillRect l="-2883" r="-28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52DB866-2128-3DEA-6897-9D977EFE20D2}"/>
              </a:ext>
            </a:extLst>
          </p:cNvPr>
          <p:cNvSpPr txBox="1"/>
          <p:nvPr/>
        </p:nvSpPr>
        <p:spPr>
          <a:xfrm>
            <a:off x="449989" y="4436686"/>
            <a:ext cx="3451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BF0CF1-1616-2FDE-BEB0-D09FDE03BD22}"/>
              </a:ext>
            </a:extLst>
          </p:cNvPr>
          <p:cNvSpPr txBox="1"/>
          <p:nvPr/>
        </p:nvSpPr>
        <p:spPr>
          <a:xfrm>
            <a:off x="449989" y="4912174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3BFC800-21CE-3F33-32FF-9815DE934587}"/>
                  </a:ext>
                </a:extLst>
              </p:cNvPr>
              <p:cNvSpPr txBox="1"/>
              <p:nvPr/>
            </p:nvSpPr>
            <p:spPr>
              <a:xfrm>
                <a:off x="449989" y="5387662"/>
                <a:ext cx="3436112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}">
                <a:extLst>
                  <a:ext uri="{FF2B5EF4-FFF2-40B4-BE49-F238E27FC236}">
                    <a16:creationId xmlns:a16="http://schemas.microsoft.com/office/drawing/2014/main" id="{A3BFC800-21CE-3F33-32FF-9815DE9345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87662"/>
                <a:ext cx="3436112" cy="769379"/>
              </a:xfrm>
              <a:prstGeom prst="rect">
                <a:avLst/>
              </a:prstGeom>
              <a:blipFill>
                <a:blip r:embed="rId6"/>
                <a:stretch>
                  <a:fillRect l="-2842" r="-266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8611052-C1EA-613D-802D-D2CFF1AD80BA}"/>
              </a:ext>
            </a:extLst>
          </p:cNvPr>
          <p:cNvSpPr txBox="1"/>
          <p:nvPr/>
        </p:nvSpPr>
        <p:spPr>
          <a:xfrm>
            <a:off x="449989" y="6063430"/>
            <a:ext cx="1502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5" name="yt_shape_12155"/>
          <p:cNvSpPr txBox="1"/>
          <p:nvPr/>
        </p:nvSpPr>
        <p:spPr>
          <a:xfrm>
            <a:off x="540119" y="1476704"/>
            <a:ext cx="11111999" cy="9255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在寻找相似三角形时，由于对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_⨹_17_575b4"/>
              </a:rPr>
              <a:t>平行于三角形一边的直线与其他两边相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交，截得的三角形与原三角形相似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理解不透彻导致错误</a:t>
            </a:r>
          </a:p>
        </p:txBody>
      </p:sp>
      <p:sp>
        <p:nvSpPr>
          <p:cNvPr id="12156" name="yt_shape_12156"/>
          <p:cNvSpPr txBox="1"/>
          <p:nvPr/>
        </p:nvSpPr>
        <p:spPr>
          <a:xfrm>
            <a:off x="540119" y="24530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cb7b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相似的三角形有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60" name="yt_shape_12160"/>
          <p:cNvSpPr txBox="1"/>
          <p:nvPr/>
        </p:nvSpPr>
        <p:spPr>
          <a:xfrm>
            <a:off x="540000" y="538279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57" name="yt_shape_12157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1949" y="3564801"/>
            <a:ext cx="1448101" cy="1767600"/>
            <a:chOff x="0" y="0"/>
            <a:chExt cx="1448101" cy="1767600"/>
          </a:xfrm>
        </p:grpSpPr>
        <p:pic>
          <p:nvPicPr>
            <p:cNvPr id="2" name="yt_image_1215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8101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59" name="yt_shape_12159"/>
            <p:cNvSpPr txBox="1"/>
            <p:nvPr/>
          </p:nvSpPr>
          <p:spPr>
            <a:xfrm>
              <a:off x="190769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607701">
            <a:extLst>
              <a:ext uri="{FF2B5EF4-FFF2-40B4-BE49-F238E27FC236}">
                <a16:creationId xmlns:a16="http://schemas.microsoft.com/office/drawing/2014/main" id="{65988057-66B8-CFFE-E936-2AC0F5801E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1552652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22E3559-45F4-1B36-F8DD-E2E5C5CBB070}"/>
              </a:ext>
            </a:extLst>
          </p:cNvPr>
          <p:cNvSpPr txBox="1"/>
          <p:nvPr/>
        </p:nvSpPr>
        <p:spPr>
          <a:xfrm>
            <a:off x="2888508" y="288168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2" name="yt_shape_12162"/>
          <p:cNvSpPr txBox="1"/>
          <p:nvPr/>
        </p:nvSpPr>
        <p:spPr>
          <a:xfrm>
            <a:off x="540000" y="153454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61" name="yt_image_1216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454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4" name="yt_shape_12164"/>
          <p:cNvSpPr txBox="1"/>
          <p:nvPr/>
        </p:nvSpPr>
        <p:spPr>
          <a:xfrm>
            <a:off x="540119" y="211671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常德市五中月考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跷跷板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的支柱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经过它的中点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且垂直于地面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209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当它的一端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着地时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897a"/>
              </a:rPr>
              <a:t>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68" name="yt_table_1216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181498"/>
              </p:ext>
            </p:extLst>
          </p:nvPr>
        </p:nvGraphicFramePr>
        <p:xfrm>
          <a:off x="540047" y="5208069"/>
          <a:ext cx="94481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</a:tbl>
          </a:graphicData>
        </a:graphic>
      </p:graphicFrame>
      <p:grpSp>
        <p:nvGrpSpPr>
          <p:cNvPr id="12165" name="yt_shape_12165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42749" y="3556277"/>
            <a:ext cx="2904692" cy="1652157"/>
            <a:chOff x="0" y="0"/>
            <a:chExt cx="2904692" cy="1652157"/>
          </a:xfrm>
        </p:grpSpPr>
        <p:pic>
          <p:nvPicPr>
            <p:cNvPr id="2" name="yt_image_1216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904692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7" name="yt_shape_12167"/>
            <p:cNvSpPr txBox="1"/>
            <p:nvPr/>
          </p:nvSpPr>
          <p:spPr>
            <a:xfrm>
              <a:off x="919065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50276B-8B55-CA17-B8C2-DDF10D6A393D}"/>
              </a:ext>
            </a:extLst>
          </p:cNvPr>
          <p:cNvSpPr txBox="1"/>
          <p:nvPr/>
        </p:nvSpPr>
        <p:spPr>
          <a:xfrm>
            <a:off x="1059708" y="3020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1611</Words>
  <Application>Microsoft Office PowerPoint</Application>
  <PresentationFormat>宽屏</PresentationFormat>
  <Paragraphs>145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2024-04-25T09:19:07Z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