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9" r:id="rId6"/>
    <p:sldId id="311" r:id="rId7"/>
    <p:sldId id="313" r:id="rId8"/>
    <p:sldId id="317" r:id="rId9"/>
    <p:sldId id="318" r:id="rId10"/>
    <p:sldId id="314" r:id="rId11"/>
    <p:sldId id="319" r:id="rId12"/>
    <p:sldId id="316" r:id="rId13"/>
    <p:sldId id="320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05" name="yt_image_14105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3796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07" name="yt_shape_14107"/>
          <p:cNvSpPr txBox="1"/>
          <p:nvPr/>
        </p:nvSpPr>
        <p:spPr>
          <a:xfrm>
            <a:off x="540000" y="2220133"/>
            <a:ext cx="704519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用样本的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估计总体中相应的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</a:p>
        </p:txBody>
      </p:sp>
      <p:sp>
        <p:nvSpPr>
          <p:cNvPr id="14108" name="yt_shape_14108"/>
          <p:cNvSpPr txBox="1"/>
          <p:nvPr/>
        </p:nvSpPr>
        <p:spPr>
          <a:xfrm>
            <a:off x="540119" y="2709567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湘潭市中考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日是由世界卫生组织确定的世界防治肥胖日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864d"/>
              </a:rPr>
              <a:t>某校为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了解全校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名学生的体重情况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随机抽测了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名学生的体重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b3c8"/>
              </a:rPr>
              <a:t>根据体质指数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体重超标的有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4af18"/>
              </a:rPr>
              <a:t>则估计全校体重超标学生的人数为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09" name="yt_table_1410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281081"/>
              </p:ext>
            </p:extLst>
          </p:nvPr>
        </p:nvGraphicFramePr>
        <p:xfrm>
          <a:off x="540047" y="4629265"/>
          <a:ext cx="4505643" cy="950976"/>
        </p:xfrm>
        <a:graphic>
          <a:graphicData uri="http://schemas.openxmlformats.org/drawingml/2006/table">
            <a:tbl>
              <a:tblPr/>
              <a:tblGrid>
                <a:gridCol w="2633980">
                  <a:extLst>
                    <a:ext uri="{9D8B030D-6E8A-4147-A177-3AD203B41FA5}">
                      <a16:colId xmlns:a16="http://schemas.microsoft.com/office/drawing/2014/main" val="10643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6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9"/>
                  </a:ext>
                </a:extLst>
              </a:tr>
            </a:tbl>
          </a:graphicData>
        </a:graphic>
      </p:graphicFrame>
      <p:pic>
        <p:nvPicPr>
          <p:cNvPr id="3" name="yt_shape_1714027909398" title="H_26.259764">
            <a:extLst>
              <a:ext uri="{FF2B5EF4-FFF2-40B4-BE49-F238E27FC236}">
                <a16:creationId xmlns:a16="http://schemas.microsoft.com/office/drawing/2014/main" id="{9D911BB5-88A5-F6DF-98E1-ACC544C704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70586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EC65464-E889-0EA8-38A3-52BE0F5087CC}"/>
              </a:ext>
            </a:extLst>
          </p:cNvPr>
          <p:cNvSpPr txBox="1"/>
          <p:nvPr/>
        </p:nvSpPr>
        <p:spPr>
          <a:xfrm>
            <a:off x="1059708" y="408922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62" name="yt_table_14162" title="H_267.8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079926"/>
              </p:ext>
            </p:extLst>
          </p:nvPr>
        </p:nvGraphicFramePr>
        <p:xfrm>
          <a:off x="540000" y="1908590"/>
          <a:ext cx="11111999" cy="340156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0717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40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身体属性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瘦弱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偏瘦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正常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偏胖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肥胖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yt_shape_14158">
            <a:extLst>
              <a:ext uri="{FF2B5EF4-FFF2-40B4-BE49-F238E27FC236}">
                <a16:creationId xmlns:a16="http://schemas.microsoft.com/office/drawing/2014/main" id="{CAC0AC41-5AE1-DA35-3D6B-B728AC309E94}"/>
              </a:ext>
            </a:extLst>
          </p:cNvPr>
          <p:cNvSpPr txBox="1"/>
          <p:nvPr/>
        </p:nvSpPr>
        <p:spPr>
          <a:xfrm>
            <a:off x="538616" y="1328213"/>
            <a:ext cx="11492915" cy="40007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男性身体属性与人数统计表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4" name="yt_shape_14164"/>
          <p:cNvSpPr txBox="1"/>
          <p:nvPr/>
        </p:nvSpPr>
        <p:spPr>
          <a:xfrm>
            <a:off x="540119" y="1008755"/>
            <a:ext cx="11388529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lvl="8" algn="ctr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                                   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女性身体属性与人数统计图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求这个样本中身体属性为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正常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的人数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即这个样本中身体属性为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正常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的人数为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167" name="yt_image_14167" title="H_153.7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35009" y="2126586"/>
            <a:ext cx="3816990" cy="1952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169" name="yt_shape_14169"/>
              <p:cNvSpPr txBox="1"/>
              <p:nvPr/>
            </p:nvSpPr>
            <p:spPr>
              <a:xfrm>
                <a:off x="540119" y="4129187"/>
                <a:ext cx="9353523" cy="20800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某女性的体重为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51.2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身高为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求该女性的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BMI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根据题意，可得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该女性的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BMI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数值为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即该女性的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BMI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数值为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69" name="yt_shape_14169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29187"/>
                <a:ext cx="9353523" cy="2080057"/>
              </a:xfrm>
              <a:prstGeom prst="rect">
                <a:avLst/>
              </a:prstGeom>
              <a:blipFill>
                <a:blip r:embed="rId3"/>
                <a:stretch>
                  <a:fillRect l="-2021" t="-2339" r="-1043" b="-8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3FF3731-02E3-ACC3-8172-D6433767BB7B}"/>
              </a:ext>
            </a:extLst>
          </p:cNvPr>
          <p:cNvSpPr txBox="1"/>
          <p:nvPr/>
        </p:nvSpPr>
        <p:spPr>
          <a:xfrm>
            <a:off x="450108" y="1912925"/>
            <a:ext cx="32167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D29237-9467-8CF4-0AFF-8892552FA398}"/>
              </a:ext>
            </a:extLst>
          </p:cNvPr>
          <p:cNvSpPr txBox="1"/>
          <p:nvPr/>
        </p:nvSpPr>
        <p:spPr>
          <a:xfrm>
            <a:off x="450108" y="2388413"/>
            <a:ext cx="6657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即这个样本中身体属性为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正常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537FE4-4CE4-44F1-C932-AD923F52952B}"/>
              </a:ext>
            </a:extLst>
          </p:cNvPr>
          <p:cNvSpPr txBox="1"/>
          <p:nvPr/>
        </p:nvSpPr>
        <p:spPr>
          <a:xfrm>
            <a:off x="450108" y="4557869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根据题意，可得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8FAE121-75C3-6FCF-68D4-161A25C927CA}"/>
                  </a:ext>
                </a:extLst>
              </p:cNvPr>
              <p:cNvSpPr txBox="1"/>
              <p:nvPr/>
            </p:nvSpPr>
            <p:spPr>
              <a:xfrm>
                <a:off x="450108" y="5033357"/>
                <a:ext cx="5024120" cy="77820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该女性的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BMI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数值为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}">
                <a:extLst>
                  <a:ext uri="{FF2B5EF4-FFF2-40B4-BE49-F238E27FC236}">
                    <a16:creationId xmlns:a16="http://schemas.microsoft.com/office/drawing/2014/main" id="{58FAE121-75C3-6FCF-68D4-161A25C927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33357"/>
                <a:ext cx="5024120" cy="778206"/>
              </a:xfrm>
              <a:prstGeom prst="rect">
                <a:avLst/>
              </a:prstGeom>
              <a:blipFill>
                <a:blip r:embed="rId4"/>
                <a:stretch>
                  <a:fillRect l="-1942" r="-194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F4FB242-25CB-F253-2911-A9B9DEBF6620}"/>
              </a:ext>
            </a:extLst>
          </p:cNvPr>
          <p:cNvSpPr txBox="1"/>
          <p:nvPr/>
        </p:nvSpPr>
        <p:spPr>
          <a:xfrm>
            <a:off x="450108" y="5717951"/>
            <a:ext cx="3575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即该女性的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BMI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数值为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74" name="yt_shape_14174"/>
              <p:cNvSpPr txBox="1"/>
              <p:nvPr/>
            </p:nvSpPr>
            <p:spPr>
              <a:xfrm>
                <a:off x="580759" y="620688"/>
                <a:ext cx="11492915" cy="56166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为正整数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求这个样本中身体属性为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不健康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3bdd"/>
                  </a:rPr>
                  <a:t>”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的男性人数与身体属性为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不健康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的女性人数的比值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由题意可得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由条形统计图可知，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，此时身体属性为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不健康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的男性人数为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，身体属性为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2_c1f9b"/>
                  </a:rPr>
                  <a:t>不健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康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的女性人数为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比值为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，此时身体属性为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不健康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的男性人数为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，身体属性为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2_c11cd"/>
                  </a:rPr>
                  <a:t>不健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康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的女性人数为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比值为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174" name="yt_shape_141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759" y="620688"/>
                <a:ext cx="11492915" cy="5616624"/>
              </a:xfrm>
              <a:prstGeom prst="rect">
                <a:avLst/>
              </a:prstGeom>
              <a:blipFill>
                <a:blip r:embed="rId2"/>
                <a:stretch>
                  <a:fillRect l="-1591" t="-977" b="-148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77" name="yt_image_14177" title="H_153.7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4262" y="2010666"/>
            <a:ext cx="3816990" cy="1952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5EEF2E-027F-2E86-5C52-878DE5DD5293}"/>
              </a:ext>
            </a:extLst>
          </p:cNvPr>
          <p:cNvSpPr txBox="1"/>
          <p:nvPr/>
        </p:nvSpPr>
        <p:spPr>
          <a:xfrm>
            <a:off x="490748" y="1524858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由题意可得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1032AA-DBFE-8624-3316-C930B0F7FC0C}"/>
              </a:ext>
            </a:extLst>
          </p:cNvPr>
          <p:cNvSpPr txBox="1"/>
          <p:nvPr/>
        </p:nvSpPr>
        <p:spPr>
          <a:xfrm>
            <a:off x="490748" y="2000346"/>
            <a:ext cx="553294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9E22E9-E3F5-D1AE-CDB6-8037F2145087}"/>
              </a:ext>
            </a:extLst>
          </p:cNvPr>
          <p:cNvSpPr txBox="1"/>
          <p:nvPr/>
        </p:nvSpPr>
        <p:spPr>
          <a:xfrm>
            <a:off x="490748" y="2475834"/>
            <a:ext cx="1886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CBA3C0-F454-771E-9F1F-B4E38D618F24}"/>
              </a:ext>
            </a:extLst>
          </p:cNvPr>
          <p:cNvSpPr txBox="1"/>
          <p:nvPr/>
        </p:nvSpPr>
        <p:spPr>
          <a:xfrm>
            <a:off x="490748" y="2951322"/>
            <a:ext cx="3704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由条形统计图可知，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04B0D59-C56C-18FD-A25B-58769BCAA9A2}"/>
              </a:ext>
            </a:extLst>
          </p:cNvPr>
          <p:cNvSpPr txBox="1"/>
          <p:nvPr/>
        </p:nvSpPr>
        <p:spPr>
          <a:xfrm>
            <a:off x="490748" y="3426810"/>
            <a:ext cx="3342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169B859-0DFB-EBD6-C137-D8A51B05C85C}"/>
              </a:ext>
            </a:extLst>
          </p:cNvPr>
          <p:cNvSpPr txBox="1"/>
          <p:nvPr/>
        </p:nvSpPr>
        <p:spPr>
          <a:xfrm>
            <a:off x="490748" y="3902298"/>
            <a:ext cx="113274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，此时身体属性为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不健康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的男性人数为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，身体属性为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2_c1f9b"/>
              </a:rPr>
              <a:t>不健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D79FB5D-3A5E-4C3C-AC3E-61850F2363A5}"/>
              </a:ext>
            </a:extLst>
          </p:cNvPr>
          <p:cNvSpPr txBox="1"/>
          <p:nvPr/>
        </p:nvSpPr>
        <p:spPr>
          <a:xfrm>
            <a:off x="490748" y="4377786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的女性人数为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391ED70-2400-4947-177C-B7F0CF61D9DB}"/>
              </a:ext>
            </a:extLst>
          </p:cNvPr>
          <p:cNvSpPr txBox="1"/>
          <p:nvPr/>
        </p:nvSpPr>
        <p:spPr>
          <a:xfrm>
            <a:off x="490748" y="4853274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比值为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17164F3-6FED-666F-FD20-1357E726D1C2}"/>
              </a:ext>
            </a:extLst>
          </p:cNvPr>
          <p:cNvSpPr txBox="1"/>
          <p:nvPr/>
        </p:nvSpPr>
        <p:spPr>
          <a:xfrm>
            <a:off x="490748" y="5328763"/>
            <a:ext cx="113274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，此时身体属性为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不健康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的男性人数为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，身体属性为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2_c11cd"/>
              </a:rPr>
              <a:t>不健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5489188-1E6D-2B24-2FAA-C0D7C355136F}"/>
              </a:ext>
            </a:extLst>
          </p:cNvPr>
          <p:cNvSpPr txBox="1"/>
          <p:nvPr/>
        </p:nvSpPr>
        <p:spPr>
          <a:xfrm>
            <a:off x="490748" y="5804251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的女性人数为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A139E71-09FE-634C-D796-7BA3938C0818}"/>
                  </a:ext>
                </a:extLst>
              </p:cNvPr>
              <p:cNvSpPr txBox="1"/>
              <p:nvPr/>
            </p:nvSpPr>
            <p:spPr>
              <a:xfrm>
                <a:off x="490748" y="6093296"/>
                <a:ext cx="1699323" cy="734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比值为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A139E71-09FE-634C-D796-7BA3938C08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748" y="6093296"/>
                <a:ext cx="1699323" cy="734391"/>
              </a:xfrm>
              <a:prstGeom prst="rect">
                <a:avLst/>
              </a:prstGeom>
              <a:blipFill>
                <a:blip r:embed="rId4"/>
                <a:stretch>
                  <a:fillRect l="-5755" r="-6115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yt_shape_14164">
            <a:extLst>
              <a:ext uri="{FF2B5EF4-FFF2-40B4-BE49-F238E27FC236}">
                <a16:creationId xmlns:a16="http://schemas.microsoft.com/office/drawing/2014/main" id="{503AA4FC-DAB4-1DE3-F459-7242E9921237}"/>
              </a:ext>
            </a:extLst>
          </p:cNvPr>
          <p:cNvSpPr txBox="1"/>
          <p:nvPr/>
        </p:nvSpPr>
        <p:spPr>
          <a:xfrm>
            <a:off x="7516180" y="1454202"/>
            <a:ext cx="3704336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女性身体属性与人数统计图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即这个样本中身体属性为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正常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的人数为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1" name="yt_shape_14111"/>
          <p:cNvSpPr txBox="1"/>
          <p:nvPr/>
        </p:nvSpPr>
        <p:spPr>
          <a:xfrm>
            <a:off x="540119" y="1110421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攀枝花市中考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每次监测考试完后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老师要对每道试题难度作分析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c0bf"/>
              </a:rPr>
              <a:t>题目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难度系数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该题参考人数得分的平均分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该题的满分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e8ddc"/>
              </a:rPr>
              <a:t>上期全市八年级期末质量监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11623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名学生参考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数学选择题共设置了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道单选题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25ec"/>
              </a:rPr>
              <a:t>最后一道单选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题的难度系数约为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0.34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学生答题情况统计如表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112" name="yt_table_14112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86344"/>
              </p:ext>
            </p:extLst>
          </p:nvPr>
        </p:nvGraphicFramePr>
        <p:xfrm>
          <a:off x="540000" y="3182483"/>
          <a:ext cx="11111996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9052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00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2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00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21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00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0215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选项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留空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多选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4209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3934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2057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占参考人数百分比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（％）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0.09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36.21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33.85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17.7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11.96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114" name="yt_shape_14114"/>
          <p:cNvSpPr txBox="1"/>
          <p:nvPr/>
        </p:nvSpPr>
        <p:spPr>
          <a:xfrm>
            <a:off x="540000" y="5152892"/>
            <a:ext cx="109773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根据数据分析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可以判断本次监测数学最后一道单选题的正确答案应为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15" name="yt_table_1411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205180"/>
              </p:ext>
            </p:extLst>
          </p:nvPr>
        </p:nvGraphicFramePr>
        <p:xfrm>
          <a:off x="540047" y="5632195"/>
          <a:ext cx="7421563" cy="475488"/>
        </p:xfrm>
        <a:graphic>
          <a:graphicData uri="http://schemas.openxmlformats.org/drawingml/2006/table">
            <a:tbl>
              <a:tblPr/>
              <a:tblGrid>
                <a:gridCol w="2093278">
                  <a:extLst>
                    <a:ext uri="{9D8B030D-6E8A-4147-A177-3AD203B41FA5}">
                      <a16:colId xmlns:a16="http://schemas.microsoft.com/office/drawing/2014/main" val="10645"/>
                    </a:ext>
                  </a:extLst>
                </a:gridCol>
                <a:gridCol w="2075180">
                  <a:extLst>
                    <a:ext uri="{9D8B030D-6E8A-4147-A177-3AD203B41FA5}">
                      <a16:colId xmlns:a16="http://schemas.microsoft.com/office/drawing/2014/main" val="10646"/>
                    </a:ext>
                  </a:extLst>
                </a:gridCol>
                <a:gridCol w="2075180">
                  <a:extLst>
                    <a:ext uri="{9D8B030D-6E8A-4147-A177-3AD203B41FA5}">
                      <a16:colId xmlns:a16="http://schemas.microsoft.com/office/drawing/2014/main" val="10647"/>
                    </a:ext>
                  </a:extLst>
                </a:gridCol>
                <a:gridCol w="1177925">
                  <a:extLst>
                    <a:ext uri="{9D8B030D-6E8A-4147-A177-3AD203B41FA5}">
                      <a16:colId xmlns:a16="http://schemas.microsoft.com/office/drawing/2014/main" val="106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ABC18AA-DE32-62E1-BDCA-E20438C4EB54}"/>
              </a:ext>
            </a:extLst>
          </p:cNvPr>
          <p:cNvSpPr txBox="1"/>
          <p:nvPr/>
        </p:nvSpPr>
        <p:spPr>
          <a:xfrm>
            <a:off x="10508389" y="510608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7" name="yt_shape_14117"/>
          <p:cNvSpPr txBox="1"/>
          <p:nvPr/>
        </p:nvSpPr>
        <p:spPr>
          <a:xfrm>
            <a:off x="540119" y="1474216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长沙市中考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为了解某校学生对湖南省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强省会战略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的知晓情况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4ced,isEnd"/>
              </a:rPr>
              <a:t>从该校全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随机抽取了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名学生进行调查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结果显示有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名学生知晓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fb02,isEnd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估计该校全体学生中知晓湖南省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强省会战略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的学生有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在一块试验田里抽取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个麦穗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考察它的长度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abcd1,isEnd"/>
              </a:rPr>
              <a:t>对数据适当分组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后看到落在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5.75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6.05cm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的频率是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0.36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于是可以估计出这块田里长度为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5.75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03df,isEnd"/>
              </a:rPr>
              <a:t>～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6.05cm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之间的麦穗约占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EFC15FF-4B17-780A-F312-5F5533CDA4EF}"/>
              </a:ext>
            </a:extLst>
          </p:cNvPr>
          <p:cNvSpPr txBox="1"/>
          <p:nvPr/>
        </p:nvSpPr>
        <p:spPr>
          <a:xfrm>
            <a:off x="8374907" y="237838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B73F6F-B6D4-861A-8DFB-E901EBE1038C}"/>
              </a:ext>
            </a:extLst>
          </p:cNvPr>
          <p:cNvSpPr txBox="1"/>
          <p:nvPr/>
        </p:nvSpPr>
        <p:spPr>
          <a:xfrm>
            <a:off x="3793383" y="380485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20" name="yt_shape_14120"/>
              <p:cNvSpPr txBox="1"/>
              <p:nvPr/>
            </p:nvSpPr>
            <p:spPr>
              <a:xfrm>
                <a:off x="536640" y="994629"/>
                <a:ext cx="5511124" cy="11347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某校开展以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了解传统习俗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弘扬民族文化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为主题的实践活动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27fa0,isEnd"/>
                  </a:rPr>
                  <a:t>实践小组就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是否知道端午节的来由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这个问题对部分学生进行了调查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调查结果如图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f887d,isEnd"/>
                  </a:rPr>
                  <a:t>其中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不知道的学生有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求学校对多少学生进行了调查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调查总人数为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％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120" name="yt_shape_141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640" y="994629"/>
                <a:ext cx="5511124" cy="1134734"/>
              </a:xfrm>
              <a:prstGeom prst="rect">
                <a:avLst/>
              </a:prstGeom>
              <a:blipFill>
                <a:blip r:embed="rId2"/>
                <a:stretch>
                  <a:fillRect l="-3319" t="-4301" r="-102544" b="-13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23" name="yt_image_14123" title="H_117.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376" y="2924944"/>
            <a:ext cx="2168263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25" name="yt_shape_14125"/>
          <p:cNvSpPr txBox="1"/>
          <p:nvPr/>
        </p:nvSpPr>
        <p:spPr>
          <a:xfrm>
            <a:off x="536640" y="4472732"/>
            <a:ext cx="946412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若该校有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记不清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的大约有多少人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记不清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的人数为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答：学校对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人进行了调查，该校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记不清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的人数约为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A56BCA2-011B-B960-8A19-6181EDF196E5}"/>
                  </a:ext>
                </a:extLst>
              </p:cNvPr>
              <p:cNvSpPr txBox="1"/>
              <p:nvPr/>
            </p:nvSpPr>
            <p:spPr>
              <a:xfrm>
                <a:off x="446629" y="2721959"/>
                <a:ext cx="5637911" cy="7418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调查总人数为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％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A56BCA2-011B-B960-8A19-6181EDF19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629" y="2721959"/>
                <a:ext cx="5637911" cy="741884"/>
              </a:xfrm>
              <a:prstGeom prst="rect">
                <a:avLst/>
              </a:prstGeom>
              <a:blipFill>
                <a:blip r:embed="rId4"/>
                <a:stretch>
                  <a:fillRect l="-1622" r="-1838" b="-66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01E1850-C364-89EC-3C8A-6ED9FDBBE4A4}"/>
              </a:ext>
            </a:extLst>
          </p:cNvPr>
          <p:cNvSpPr txBox="1"/>
          <p:nvPr/>
        </p:nvSpPr>
        <p:spPr>
          <a:xfrm>
            <a:off x="446629" y="4901414"/>
            <a:ext cx="9552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记不清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C9B3DE-27FB-43A2-F9B0-4D47CA004856}"/>
              </a:ext>
            </a:extLst>
          </p:cNvPr>
          <p:cNvSpPr txBox="1"/>
          <p:nvPr/>
        </p:nvSpPr>
        <p:spPr>
          <a:xfrm>
            <a:off x="446629" y="5376902"/>
            <a:ext cx="863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答：学校对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人进行了调查，该校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记不清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的人数约为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" name="yt_shape_14131"/>
          <p:cNvSpPr txBox="1"/>
          <p:nvPr/>
        </p:nvSpPr>
        <p:spPr>
          <a:xfrm>
            <a:off x="540000" y="1273724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130" name="yt_image_14130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7372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33" name="yt_shape_14133"/>
          <p:cNvSpPr txBox="1"/>
          <p:nvPr/>
        </p:nvSpPr>
        <p:spPr>
          <a:xfrm>
            <a:off x="540120" y="1855889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某市对九年级学生进行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综合素质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评价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评价结果分为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f2f5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五个等级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现随机抽取了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名学生的评价结果作为样本进行分析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4b69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绘制了如图所示的统计图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9_e6b29,isEnd"/>
              </a:rPr>
              <a:t>已知图中从左到右的五个长方形的高之比为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据此估算该市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名九年级学生中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综合素质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56ca,isEnd"/>
              </a:rPr>
              <a:t>评价结果为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的学生约为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4134" name="yt_image_14134" title="H_120.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1164" y="4408082"/>
            <a:ext cx="1869670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8A3CD33-EC6E-AE99-3AD8-31981E27EDC4}"/>
              </a:ext>
            </a:extLst>
          </p:cNvPr>
          <p:cNvSpPr txBox="1"/>
          <p:nvPr/>
        </p:nvSpPr>
        <p:spPr>
          <a:xfrm>
            <a:off x="3169497" y="3711035"/>
            <a:ext cx="124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6" name="yt_shape_14136"/>
          <p:cNvSpPr txBox="1"/>
          <p:nvPr/>
        </p:nvSpPr>
        <p:spPr>
          <a:xfrm>
            <a:off x="540120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岳阳市中考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为了加强学生课外阅读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开阔视野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某校开展了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书香校园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7f61"/>
              </a:rPr>
              <a:t>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我做起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的主题活动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学校随机抽取了部分学生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a79b9"/>
              </a:rPr>
              <a:t>对他们一周的课外阅读时间进行调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绘制出频数分布表和频数直方图的一部分如下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137" name="yt_table_14137" title="H_267.8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837302"/>
              </p:ext>
            </p:extLst>
          </p:nvPr>
        </p:nvGraphicFramePr>
        <p:xfrm>
          <a:off x="540000" y="2475451"/>
          <a:ext cx="11111999" cy="340156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2292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96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5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课外阅读时间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0.04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0.06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4139" name="yt_shape_14139"/>
          <p:cNvSpPr txBox="1"/>
          <p:nvPr/>
        </p:nvSpPr>
        <p:spPr>
          <a:xfrm>
            <a:off x="540000" y="6146269"/>
            <a:ext cx="430887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请根据图表信息回答下列问题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0" name="yt_shape_14140"/>
          <p:cNvSpPr txBox="1"/>
          <p:nvPr/>
        </p:nvSpPr>
        <p:spPr>
          <a:xfrm>
            <a:off x="540000" y="911942"/>
            <a:ext cx="67326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频数分布表中的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142" name="yt_image_14142" title="H_161.45503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1289" y="1543609"/>
            <a:ext cx="4250710" cy="2050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44" name="yt_shape_14144"/>
          <p:cNvSpPr txBox="1"/>
          <p:nvPr/>
        </p:nvSpPr>
        <p:spPr>
          <a:xfrm>
            <a:off x="540000" y="3644423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将频数直方图补充完整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146" name="yt_shape_14146"/>
          <p:cNvSpPr txBox="1"/>
          <p:nvPr/>
        </p:nvSpPr>
        <p:spPr>
          <a:xfrm>
            <a:off x="540000" y="4276090"/>
            <a:ext cx="4162422" cy="187577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200" b="0" i="0" u="none" spc="-10200">
                <a:solidFill>
                  <a:srgbClr val="1EE3CF"/>
                </a:solidFill>
                <a:effectLst/>
                <a:latin typeface="宋体/Times New Roman" pitchFamily="102"/>
                <a:ea typeface="宋体" pitchFamily="102"/>
              </a:rPr>
              <a:t> </a:t>
            </a:r>
            <a:r>
              <a:rPr lang="en-US" altLang="zh-CN" sz="10200" b="0" i="0" u="none" spc="30158">
                <a:solidFill>
                  <a:srgbClr val="1EE3CF"/>
                </a:solidFill>
                <a:effectLst/>
                <a:latin typeface="宋体/Times New Roman" pitchFamily="102"/>
                <a:ea typeface="宋体" pitchFamily="102"/>
              </a:rPr>
              <a:t> </a:t>
            </a:r>
          </a:p>
        </p:txBody>
      </p:sp>
      <p:pic>
        <p:nvPicPr>
          <p:cNvPr id="14145" name="yt_image_14145" title="H_159.8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01289" y="4005064"/>
            <a:ext cx="4152952" cy="202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D3D1930-1CF3-E199-B703-4B2BB7F9C65D}"/>
              </a:ext>
            </a:extLst>
          </p:cNvPr>
          <p:cNvSpPr txBox="1"/>
          <p:nvPr/>
        </p:nvSpPr>
        <p:spPr>
          <a:xfrm>
            <a:off x="4202839" y="86513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7D6AA7-D4EE-45D3-C7F9-5FA20A5CFC9A}"/>
              </a:ext>
            </a:extLst>
          </p:cNvPr>
          <p:cNvSpPr txBox="1"/>
          <p:nvPr/>
        </p:nvSpPr>
        <p:spPr>
          <a:xfrm>
            <a:off x="5974489" y="865136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7D3DEF-6D73-794A-5D93-E7F8B3114E11}"/>
              </a:ext>
            </a:extLst>
          </p:cNvPr>
          <p:cNvSpPr txBox="1"/>
          <p:nvPr/>
        </p:nvSpPr>
        <p:spPr>
          <a:xfrm>
            <a:off x="541568" y="4234739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4148"/>
          <p:cNvSpPr txBox="1"/>
          <p:nvPr/>
        </p:nvSpPr>
        <p:spPr>
          <a:xfrm>
            <a:off x="540000" y="1624138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149" name="yt_image_14149" title="H_161.45503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4192" y="2880403"/>
            <a:ext cx="4250710" cy="2050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51" name="yt_shape_14151"/>
          <p:cNvSpPr txBox="1"/>
          <p:nvPr/>
        </p:nvSpPr>
        <p:spPr>
          <a:xfrm>
            <a:off x="405105" y="203673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学校将每周课外阅读时间在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小时以上的学生评为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阅读之星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021f"/>
              </a:rPr>
              <a:t>请你估计该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名学生中被评为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阅读之星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的有多少人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则该校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名学生中被评为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阅读之星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的约有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2AA50E-7E9D-97FF-4CBE-8A95CD7395A3}"/>
              </a:ext>
            </a:extLst>
          </p:cNvPr>
          <p:cNvSpPr txBox="1"/>
          <p:nvPr/>
        </p:nvSpPr>
        <p:spPr>
          <a:xfrm>
            <a:off x="315094" y="2940903"/>
            <a:ext cx="498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5779F3-5288-1906-33F6-4E9576FFD256}"/>
              </a:ext>
            </a:extLst>
          </p:cNvPr>
          <p:cNvSpPr txBox="1"/>
          <p:nvPr/>
        </p:nvSpPr>
        <p:spPr>
          <a:xfrm>
            <a:off x="315094" y="3416392"/>
            <a:ext cx="7419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则该校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名学生中被评为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阅读之星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的约有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6" name="yt_shape_14156"/>
          <p:cNvSpPr txBox="1"/>
          <p:nvPr/>
        </p:nvSpPr>
        <p:spPr>
          <a:xfrm>
            <a:off x="540119" y="131753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155" name="yt_image_14155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1753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158" name="yt_shape_14158"/>
              <p:cNvSpPr txBox="1"/>
              <p:nvPr/>
            </p:nvSpPr>
            <p:spPr>
              <a:xfrm>
                <a:off x="540119" y="1899695"/>
                <a:ext cx="11492915" cy="40007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数据观念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目前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国际上常用身体质量指数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BMI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418f7"/>
                  </a:rPr>
                  <a:t>作为衡量人体健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康状况的一个指标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其计算公式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BMI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表示体重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ad3b4"/>
                  </a:rPr>
                  <a:t>表示身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已知某区域成人的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BMI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数值标准为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BMI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为瘦弱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不健康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4c7fa"/>
                  </a:rPr>
                  <a:t>）；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BMI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为偏瘦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18.5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BMI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为正常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BMI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为偏胖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BMI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6489"/>
                  </a:rPr>
                  <a:t>为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肥胖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不健康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某研究人员从该区域的一体验中心随机抽取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名成人的体重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08198"/>
                  </a:rPr>
                  <a:t>身高数据组成一个样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本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计算每名成人的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BMI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数值后统计如下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>
          <p:sp>
            <p:nvSpPr>
              <p:cNvPr id="14158" name="yt_shape_141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99695"/>
                <a:ext cx="11492915" cy="4000775"/>
              </a:xfrm>
              <a:prstGeom prst="rect">
                <a:avLst/>
              </a:prstGeom>
              <a:blipFill>
                <a:blip r:embed="rId3"/>
                <a:stretch>
                  <a:fillRect l="-1645" t="-13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1831</Words>
  <Application>Microsoft Office PowerPoint</Application>
  <PresentationFormat>宽屏</PresentationFormat>
  <Paragraphs>142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2024-04-25T06:40:28Z</dcterms:created>
  <dcterms:modified xsi:type="dcterms:W3CDTF">2024-04-26T01:37:19Z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